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6.xml" ContentType="application/vnd.openxmlformats-officedocument.theme+xml"/>
  <Override PartName="/ppt/slideLayouts/slideLayout16.xml" ContentType="application/vnd.openxmlformats-officedocument.presentationml.slideLayout+xml"/>
  <Override PartName="/ppt/theme/theme7.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9.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10.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1.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1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58" r:id="rId1"/>
    <p:sldMasterId id="2147483659" r:id="rId2"/>
    <p:sldMasterId id="2147483656" r:id="rId3"/>
    <p:sldMasterId id="2147483662" r:id="rId4"/>
    <p:sldMasterId id="2147483666" r:id="rId5"/>
    <p:sldMasterId id="2147483670" r:id="rId6"/>
    <p:sldMasterId id="2147483685" r:id="rId7"/>
    <p:sldMasterId id="2147483688" r:id="rId8"/>
    <p:sldMasterId id="2147483697" r:id="rId9"/>
    <p:sldMasterId id="2147483719" r:id="rId10"/>
    <p:sldMasterId id="2147483726" r:id="rId11"/>
    <p:sldMasterId id="2147483747" r:id="rId12"/>
    <p:sldMasterId id="2147483755" r:id="rId13"/>
    <p:sldMasterId id="2147483758" r:id="rId14"/>
  </p:sldMasterIdLst>
  <p:notesMasterIdLst>
    <p:notesMasterId r:id="rId59"/>
  </p:notesMasterIdLst>
  <p:sldIdLst>
    <p:sldId id="776" r:id="rId15"/>
    <p:sldId id="774" r:id="rId16"/>
    <p:sldId id="840" r:id="rId17"/>
    <p:sldId id="852" r:id="rId18"/>
    <p:sldId id="804" r:id="rId19"/>
    <p:sldId id="794" r:id="rId20"/>
    <p:sldId id="853" r:id="rId21"/>
    <p:sldId id="854" r:id="rId22"/>
    <p:sldId id="855" r:id="rId23"/>
    <p:sldId id="838" r:id="rId24"/>
    <p:sldId id="841" r:id="rId25"/>
    <p:sldId id="812" r:id="rId26"/>
    <p:sldId id="813" r:id="rId27"/>
    <p:sldId id="814" r:id="rId28"/>
    <p:sldId id="799" r:id="rId29"/>
    <p:sldId id="743" r:id="rId30"/>
    <p:sldId id="783" r:id="rId31"/>
    <p:sldId id="787" r:id="rId32"/>
    <p:sldId id="782" r:id="rId33"/>
    <p:sldId id="744" r:id="rId34"/>
    <p:sldId id="745" r:id="rId35"/>
    <p:sldId id="746" r:id="rId36"/>
    <p:sldId id="747" r:id="rId37"/>
    <p:sldId id="842" r:id="rId38"/>
    <p:sldId id="843" r:id="rId39"/>
    <p:sldId id="832" r:id="rId40"/>
    <p:sldId id="828" r:id="rId41"/>
    <p:sldId id="409" r:id="rId42"/>
    <p:sldId id="806" r:id="rId43"/>
    <p:sldId id="805" r:id="rId44"/>
    <p:sldId id="798" r:id="rId45"/>
    <p:sldId id="698" r:id="rId46"/>
    <p:sldId id="856" r:id="rId47"/>
    <p:sldId id="857" r:id="rId48"/>
    <p:sldId id="858" r:id="rId49"/>
    <p:sldId id="859" r:id="rId50"/>
    <p:sldId id="860" r:id="rId51"/>
    <p:sldId id="837" r:id="rId52"/>
    <p:sldId id="844" r:id="rId53"/>
    <p:sldId id="847" r:id="rId54"/>
    <p:sldId id="848" r:id="rId55"/>
    <p:sldId id="849" r:id="rId56"/>
    <p:sldId id="850" r:id="rId57"/>
    <p:sldId id="267" r:id="rId58"/>
  </p:sldIdLst>
  <p:sldSz cx="12192000" cy="6858000"/>
  <p:notesSz cx="6858000" cy="9144000"/>
  <p:embeddedFontLst>
    <p:embeddedFont>
      <p:font typeface="Calibri" panose="020F0502020204030204" pitchFamily="34" charset="0"/>
      <p:regular r:id="rId60"/>
      <p:bold r:id="rId61"/>
      <p:italic r:id="rId62"/>
      <p:boldItalic r:id="rId63"/>
    </p:embeddedFont>
    <p:embeddedFont>
      <p:font typeface="Noir Pro" pitchFamily="2" charset="0"/>
      <p:regular r:id="rId64"/>
    </p:embeddedFont>
    <p:embeddedFont>
      <p:font typeface="Noir Pro Bold" pitchFamily="2" charset="0"/>
      <p:bold r:id="rId65"/>
    </p:embeddedFont>
    <p:embeddedFont>
      <p:font typeface="Noir Pro Heavy" pitchFamily="2" charset="0"/>
      <p:bold r:id="rId66"/>
    </p:embeddedFont>
    <p:embeddedFont>
      <p:font typeface="Noir Pro Light" pitchFamily="2" charset="0"/>
      <p:regular r:id="rId67"/>
    </p:embeddedFont>
    <p:embeddedFont>
      <p:font typeface="Noir Pro Regular" panose="020B0604020202020204" pitchFamily="34" charset="0"/>
      <p:regular r:id="rId68"/>
      <p:bold r:id="rId69"/>
      <p:italic r:id="rId70"/>
      <p:boldItalic r:id="rId71"/>
    </p:embeddedFont>
    <p:embeddedFont>
      <p:font typeface="Noir Pro Semi" panose="020B0604020202020204" pitchFamily="34" charset="0"/>
      <p:regular r:id="rId72"/>
      <p:bold r:id="rId73"/>
      <p:italic r:id="rId74"/>
      <p:boldItalic r:id="rId75"/>
    </p:embeddedFont>
    <p:embeddedFont>
      <p:font typeface="Open Sans Extrabold" panose="020B0906030804020204" pitchFamily="34" charset="0"/>
      <p:bold r:id="rId76"/>
      <p:italic r:id="rId77"/>
      <p:boldItalic r:id="rId7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A5A"/>
    <a:srgbClr val="FFABAB"/>
    <a:srgbClr val="B23F41"/>
    <a:srgbClr val="A00D46"/>
    <a:srgbClr val="023F81"/>
    <a:srgbClr val="1D6178"/>
    <a:srgbClr val="F59634"/>
    <a:srgbClr val="E26C2E"/>
    <a:srgbClr val="2A2A2A"/>
    <a:srgbClr val="2477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88" autoAdjust="0"/>
    <p:restoredTop sz="94671"/>
  </p:normalViewPr>
  <p:slideViewPr>
    <p:cSldViewPr snapToGrid="0" snapToObjects="1">
      <p:cViewPr varScale="1">
        <p:scale>
          <a:sx n="96" d="100"/>
          <a:sy n="96" d="100"/>
        </p:scale>
        <p:origin x="1080" y="16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font" Target="fonts/font4.fntdata"/><Relationship Id="rId68" Type="http://schemas.openxmlformats.org/officeDocument/2006/relationships/font" Target="fonts/font9.fntdata"/><Relationship Id="rId16" Type="http://schemas.openxmlformats.org/officeDocument/2006/relationships/slide" Target="slides/slide2.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font" Target="fonts/font15.fntdata"/><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font" Target="fonts/font2.fntdata"/><Relationship Id="rId82" Type="http://schemas.openxmlformats.org/officeDocument/2006/relationships/tableStyles" Target="tableStyles.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font" Target="fonts/font13.fntdata"/><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font" Target="fonts/font17.fntdata"/><Relationship Id="rId7" Type="http://schemas.openxmlformats.org/officeDocument/2006/relationships/slideMaster" Target="slideMasters/slideMaster7.xml"/><Relationship Id="rId71" Type="http://schemas.openxmlformats.org/officeDocument/2006/relationships/font" Target="fonts/font12.fntdata"/><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font" Target="fonts/font7.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1"/>
          <c:order val="0"/>
          <c:tx>
            <c:strRef>
              <c:f>Sheet1!$A$3</c:f>
              <c:strCache>
                <c:ptCount val="1"/>
                <c:pt idx="0">
                  <c:v>After Diasyst</c:v>
                </c:pt>
              </c:strCache>
            </c:strRef>
          </c:tx>
          <c:spPr>
            <a:solidFill>
              <a:srgbClr val="FF5A5A">
                <a:alpha val="80000"/>
              </a:srgbClr>
            </a:solidFill>
            <a:ln>
              <a:noFill/>
            </a:ln>
            <a:effectLst/>
          </c:spPr>
          <c:cat>
            <c:numRef>
              <c:f>Sheet1!$B$1:$J$1</c:f>
              <c:numCache>
                <c:formatCode>General</c:formatCode>
                <c:ptCount val="9"/>
                <c:pt idx="0">
                  <c:v>-12</c:v>
                </c:pt>
                <c:pt idx="1">
                  <c:v>-9</c:v>
                </c:pt>
                <c:pt idx="2">
                  <c:v>-6</c:v>
                </c:pt>
                <c:pt idx="3">
                  <c:v>-3</c:v>
                </c:pt>
                <c:pt idx="4">
                  <c:v>0</c:v>
                </c:pt>
                <c:pt idx="5">
                  <c:v>3</c:v>
                </c:pt>
                <c:pt idx="6">
                  <c:v>6</c:v>
                </c:pt>
                <c:pt idx="7">
                  <c:v>9</c:v>
                </c:pt>
                <c:pt idx="8">
                  <c:v>12</c:v>
                </c:pt>
              </c:numCache>
            </c:numRef>
          </c:cat>
          <c:val>
            <c:numRef>
              <c:f>Sheet1!$B$3:$J$3</c:f>
              <c:numCache>
                <c:formatCode>General</c:formatCode>
                <c:ptCount val="9"/>
                <c:pt idx="4">
                  <c:v>8.15</c:v>
                </c:pt>
                <c:pt idx="5">
                  <c:v>7.1</c:v>
                </c:pt>
                <c:pt idx="6">
                  <c:v>6.9</c:v>
                </c:pt>
                <c:pt idx="7">
                  <c:v>7.2</c:v>
                </c:pt>
                <c:pt idx="8">
                  <c:v>7.05</c:v>
                </c:pt>
              </c:numCache>
            </c:numRef>
          </c:val>
          <c:extLst>
            <c:ext xmlns:c16="http://schemas.microsoft.com/office/drawing/2014/chart" uri="{C3380CC4-5D6E-409C-BE32-E72D297353CC}">
              <c16:uniqueId val="{00000000-93E3-48AF-93FF-9C76F70A2D42}"/>
            </c:ext>
          </c:extLst>
        </c:ser>
        <c:ser>
          <c:idx val="0"/>
          <c:order val="1"/>
          <c:tx>
            <c:strRef>
              <c:f>Sheet1!$A$2</c:f>
              <c:strCache>
                <c:ptCount val="1"/>
                <c:pt idx="0">
                  <c:v>Before Diasyst</c:v>
                </c:pt>
              </c:strCache>
            </c:strRef>
          </c:tx>
          <c:spPr>
            <a:solidFill>
              <a:srgbClr val="2A2A2A">
                <a:alpha val="90000"/>
              </a:srgbClr>
            </a:solidFill>
            <a:ln w="60325" cap="rnd">
              <a:noFill/>
              <a:miter lim="800000"/>
            </a:ln>
            <a:effectLst/>
          </c:spPr>
          <c:cat>
            <c:numRef>
              <c:f>Sheet1!$B$1:$J$1</c:f>
              <c:numCache>
                <c:formatCode>General</c:formatCode>
                <c:ptCount val="9"/>
                <c:pt idx="0">
                  <c:v>-12</c:v>
                </c:pt>
                <c:pt idx="1">
                  <c:v>-9</c:v>
                </c:pt>
                <c:pt idx="2">
                  <c:v>-6</c:v>
                </c:pt>
                <c:pt idx="3">
                  <c:v>-3</c:v>
                </c:pt>
                <c:pt idx="4">
                  <c:v>0</c:v>
                </c:pt>
                <c:pt idx="5">
                  <c:v>3</c:v>
                </c:pt>
                <c:pt idx="6">
                  <c:v>6</c:v>
                </c:pt>
                <c:pt idx="7">
                  <c:v>9</c:v>
                </c:pt>
                <c:pt idx="8">
                  <c:v>12</c:v>
                </c:pt>
              </c:numCache>
            </c:numRef>
          </c:cat>
          <c:val>
            <c:numRef>
              <c:f>Sheet1!$B$2:$J$2</c:f>
              <c:numCache>
                <c:formatCode>General</c:formatCode>
                <c:ptCount val="9"/>
                <c:pt idx="0">
                  <c:v>8.3000000000000007</c:v>
                </c:pt>
                <c:pt idx="1">
                  <c:v>8.1999999999999993</c:v>
                </c:pt>
                <c:pt idx="2">
                  <c:v>8.35</c:v>
                </c:pt>
                <c:pt idx="3">
                  <c:v>8.3000000000000007</c:v>
                </c:pt>
                <c:pt idx="4">
                  <c:v>8.15</c:v>
                </c:pt>
              </c:numCache>
            </c:numRef>
          </c:val>
          <c:extLst>
            <c:ext xmlns:c16="http://schemas.microsoft.com/office/drawing/2014/chart" uri="{C3380CC4-5D6E-409C-BE32-E72D297353CC}">
              <c16:uniqueId val="{00000001-93E3-48AF-93FF-9C76F70A2D42}"/>
            </c:ext>
          </c:extLst>
        </c:ser>
        <c:dLbls>
          <c:showLegendKey val="0"/>
          <c:showVal val="0"/>
          <c:showCatName val="0"/>
          <c:showSerName val="0"/>
          <c:showPercent val="0"/>
          <c:showBubbleSize val="0"/>
        </c:dLbls>
        <c:axId val="-826754640"/>
        <c:axId val="-826752864"/>
      </c:areaChart>
      <c:catAx>
        <c:axId val="-826754640"/>
        <c:scaling>
          <c:orientation val="minMax"/>
        </c:scaling>
        <c:delete val="0"/>
        <c:axPos val="b"/>
        <c:majorGridlines>
          <c:spPr>
            <a:ln w="6350" cap="flat" cmpd="sng" algn="ctr">
              <a:solidFill>
                <a:schemeClr val="bg1">
                  <a:lumMod val="75000"/>
                </a:schemeClr>
              </a:solidFill>
              <a:prstDash val="dash"/>
              <a:round/>
            </a:ln>
            <a:effectLst/>
          </c:spPr>
        </c:majorGridlines>
        <c:title>
          <c:tx>
            <c:rich>
              <a:bodyPr rot="0" spcFirstLastPara="1" vertOverflow="ellipsis" vert="horz" wrap="square" anchor="ctr" anchorCtr="1"/>
              <a:lstStyle/>
              <a:p>
                <a:pPr>
                  <a:defRPr sz="1400" b="0" i="0" u="none" strike="noStrike" kern="1200" baseline="0">
                    <a:solidFill>
                      <a:srgbClr val="2A2A2A"/>
                    </a:solidFill>
                    <a:latin typeface="Noir Pro Light" pitchFamily="2" charset="0"/>
                    <a:ea typeface="+mn-ea"/>
                    <a:cs typeface="+mn-cs"/>
                  </a:defRPr>
                </a:pPr>
                <a:r>
                  <a:rPr lang="en-US" sz="1400" b="0" i="0" dirty="0">
                    <a:solidFill>
                      <a:srgbClr val="2A2A2A"/>
                    </a:solidFill>
                    <a:latin typeface="Noir Pro Light" pitchFamily="2" charset="0"/>
                  </a:rPr>
                  <a:t>Month</a:t>
                </a:r>
              </a:p>
            </c:rich>
          </c:tx>
          <c:layout>
            <c:manualLayout>
              <c:xMode val="edge"/>
              <c:yMode val="edge"/>
              <c:x val="0.49744861130928908"/>
              <c:y val="0.88933255239346687"/>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2A2A2A"/>
                  </a:solidFill>
                  <a:latin typeface="Noir Pro Light" pitchFamily="2" charset="0"/>
                  <a:ea typeface="+mn-ea"/>
                  <a:cs typeface="+mn-cs"/>
                </a:defRPr>
              </a:pPr>
              <a:endParaRPr lang="en-US"/>
            </a:p>
          </c:txPr>
        </c:title>
        <c:numFmt formatCode="General" sourceLinked="0"/>
        <c:majorTickMark val="none"/>
        <c:minorTickMark val="none"/>
        <c:tickLblPos val="nextTo"/>
        <c:spPr>
          <a:noFill/>
          <a:ln w="9525" cap="flat" cmpd="sng" algn="ctr">
            <a:solidFill>
              <a:schemeClr val="bg1">
                <a:lumMod val="75000"/>
              </a:schemeClr>
            </a:solidFill>
            <a:round/>
          </a:ln>
          <a:effectLst/>
        </c:spPr>
        <c:txPr>
          <a:bodyPr rot="0" spcFirstLastPara="1" vertOverflow="ellipsis" wrap="square" anchor="ctr" anchorCtr="1"/>
          <a:lstStyle/>
          <a:p>
            <a:pPr>
              <a:defRPr sz="1400" b="1" i="0" u="none" strike="noStrike" kern="1200" baseline="0">
                <a:solidFill>
                  <a:srgbClr val="2A2A2A"/>
                </a:solidFill>
                <a:latin typeface="Noir Pro Semi" pitchFamily="2" charset="0"/>
                <a:ea typeface="+mn-ea"/>
                <a:cs typeface="+mn-cs"/>
              </a:defRPr>
            </a:pPr>
            <a:endParaRPr lang="en-US"/>
          </a:p>
        </c:txPr>
        <c:crossAx val="-826752864"/>
        <c:crosses val="autoZero"/>
        <c:auto val="1"/>
        <c:lblAlgn val="ctr"/>
        <c:lblOffset val="100"/>
        <c:noMultiLvlLbl val="1"/>
      </c:catAx>
      <c:valAx>
        <c:axId val="-826752864"/>
        <c:scaling>
          <c:orientation val="minMax"/>
          <c:max val="8.5"/>
          <c:min val="6.5"/>
        </c:scaling>
        <c:delete val="0"/>
        <c:axPos val="l"/>
        <c:majorGridlines>
          <c:spPr>
            <a:ln w="6350" cap="flat" cmpd="sng" algn="ctr">
              <a:solidFill>
                <a:schemeClr val="bg1">
                  <a:lumMod val="65000"/>
                </a:schemeClr>
              </a:solidFill>
              <a:prstDash val="dash"/>
              <a:round/>
            </a:ln>
            <a:effectLst/>
          </c:spPr>
        </c:majorGridlines>
        <c:title>
          <c:tx>
            <c:rich>
              <a:bodyPr rot="-5400000" spcFirstLastPara="1" vertOverflow="ellipsis" vert="horz" wrap="square" anchor="t" anchorCtr="1"/>
              <a:lstStyle/>
              <a:p>
                <a:pPr>
                  <a:defRPr sz="1400" b="0" i="0" u="none" strike="noStrike" kern="1200" baseline="0">
                    <a:solidFill>
                      <a:srgbClr val="2A2A2A"/>
                    </a:solidFill>
                    <a:latin typeface="Noir Pro Light" pitchFamily="2" charset="0"/>
                    <a:ea typeface="+mn-ea"/>
                    <a:cs typeface="+mn-cs"/>
                  </a:defRPr>
                </a:pPr>
                <a:r>
                  <a:rPr lang="en-US" sz="1400" b="0" i="0" dirty="0">
                    <a:solidFill>
                      <a:srgbClr val="2A2A2A"/>
                    </a:solidFill>
                    <a:latin typeface="Noir Pro Light" pitchFamily="2" charset="0"/>
                  </a:rPr>
                  <a:t>A1c Level (%)</a:t>
                </a:r>
              </a:p>
            </c:rich>
          </c:tx>
          <c:layout>
            <c:manualLayout>
              <c:xMode val="edge"/>
              <c:yMode val="edge"/>
              <c:x val="2.6218933868273897E-3"/>
              <c:y val="0.23831576624950171"/>
            </c:manualLayout>
          </c:layout>
          <c:overlay val="0"/>
          <c:spPr>
            <a:noFill/>
            <a:ln>
              <a:noFill/>
            </a:ln>
            <a:effectLst/>
          </c:spPr>
          <c:txPr>
            <a:bodyPr rot="-5400000" spcFirstLastPara="1" vertOverflow="ellipsis" vert="horz" wrap="square" anchor="t" anchorCtr="1"/>
            <a:lstStyle/>
            <a:p>
              <a:pPr>
                <a:defRPr sz="1400" b="0" i="0" u="none" strike="noStrike" kern="1200" baseline="0">
                  <a:solidFill>
                    <a:srgbClr val="2A2A2A"/>
                  </a:solidFill>
                  <a:latin typeface="Noir Pro Light" pitchFamily="2" charset="0"/>
                  <a:ea typeface="+mn-ea"/>
                  <a:cs typeface="+mn-cs"/>
                </a:defRPr>
              </a:pPr>
              <a:endParaRPr lang="en-US"/>
            </a:p>
          </c:txPr>
        </c:title>
        <c:numFmt formatCode="#,##0.0" sourceLinked="0"/>
        <c:majorTickMark val="none"/>
        <c:minorTickMark val="none"/>
        <c:tickLblPos val="nextTo"/>
        <c:spPr>
          <a:noFill/>
          <a:ln w="12700">
            <a:noFill/>
          </a:ln>
          <a:effectLst/>
        </c:spPr>
        <c:txPr>
          <a:bodyPr rot="0" spcFirstLastPara="1" vertOverflow="ellipsis" wrap="square" anchor="ctr" anchorCtr="0"/>
          <a:lstStyle/>
          <a:p>
            <a:pPr>
              <a:defRPr sz="1400" b="1" i="0" u="none" strike="noStrike" kern="1200" baseline="0">
                <a:solidFill>
                  <a:srgbClr val="2A2A2A"/>
                </a:solidFill>
                <a:latin typeface="Noir Pro Semi" pitchFamily="2" charset="0"/>
                <a:ea typeface="+mn-ea"/>
                <a:cs typeface="+mn-cs"/>
              </a:defRPr>
            </a:pPr>
            <a:endParaRPr lang="en-US"/>
          </a:p>
        </c:txPr>
        <c:crossAx val="-826754640"/>
        <c:crosses val="autoZero"/>
        <c:crossBetween val="midCat"/>
        <c:majorUnit val="0.5"/>
        <c:minorUnit val="0.5"/>
      </c:valAx>
      <c:spPr>
        <a:noFill/>
        <a:ln>
          <a:noFill/>
        </a:ln>
        <a:effectLst/>
      </c:spPr>
    </c:plotArea>
    <c:plotVisOnly val="1"/>
    <c:dispBlanksAs val="gap"/>
    <c:showDLblsOverMax val="1"/>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Sheet1!$A$3</c:f>
              <c:strCache>
                <c:ptCount val="1"/>
                <c:pt idx="0">
                  <c:v>Upper</c:v>
                </c:pt>
              </c:strCache>
            </c:strRef>
          </c:tx>
          <c:spPr>
            <a:ln w="12700" cap="flat">
              <a:solidFill>
                <a:srgbClr val="2A2A2A"/>
              </a:solidFill>
              <a:prstDash val="dash"/>
              <a:round/>
            </a:ln>
            <a:effectLst/>
          </c:spPr>
          <c:marker>
            <c:symbol val="circle"/>
            <c:size val="5"/>
            <c:spPr>
              <a:noFill/>
              <a:ln w="9525">
                <a:noFill/>
              </a:ln>
              <a:effectLst/>
            </c:spPr>
          </c:marker>
          <c:cat>
            <c:numRef>
              <c:f>Sheet1!$B$1:$N$1</c:f>
              <c:numCache>
                <c:formatCode>General</c:formatCode>
                <c:ptCount val="13"/>
                <c:pt idx="0">
                  <c:v>1</c:v>
                </c:pt>
                <c:pt idx="1">
                  <c:v>2</c:v>
                </c:pt>
                <c:pt idx="2">
                  <c:v>3</c:v>
                </c:pt>
                <c:pt idx="3">
                  <c:v>4</c:v>
                </c:pt>
                <c:pt idx="4">
                  <c:v>5</c:v>
                </c:pt>
                <c:pt idx="5">
                  <c:v>6</c:v>
                </c:pt>
                <c:pt idx="6">
                  <c:v>7</c:v>
                </c:pt>
                <c:pt idx="7">
                  <c:v>8</c:v>
                </c:pt>
                <c:pt idx="8">
                  <c:v>9</c:v>
                </c:pt>
                <c:pt idx="9">
                  <c:v>10</c:v>
                </c:pt>
                <c:pt idx="10">
                  <c:v>11</c:v>
                </c:pt>
                <c:pt idx="11">
                  <c:v>12</c:v>
                </c:pt>
                <c:pt idx="12">
                  <c:v>13</c:v>
                </c:pt>
              </c:numCache>
            </c:numRef>
          </c:cat>
          <c:val>
            <c:numRef>
              <c:f>Sheet1!$B$3:$N$3</c:f>
              <c:numCache>
                <c:formatCode>General</c:formatCode>
                <c:ptCount val="13"/>
                <c:pt idx="0">
                  <c:v>0.2</c:v>
                </c:pt>
                <c:pt idx="1">
                  <c:v>0.2</c:v>
                </c:pt>
                <c:pt idx="2">
                  <c:v>0.5</c:v>
                </c:pt>
                <c:pt idx="3">
                  <c:v>0.4</c:v>
                </c:pt>
                <c:pt idx="4">
                  <c:v>0.55000000000000004</c:v>
                </c:pt>
                <c:pt idx="5">
                  <c:v>0.63</c:v>
                </c:pt>
                <c:pt idx="6">
                  <c:v>0.56999999999999995</c:v>
                </c:pt>
                <c:pt idx="7">
                  <c:v>0.5</c:v>
                </c:pt>
                <c:pt idx="8">
                  <c:v>0.5</c:v>
                </c:pt>
                <c:pt idx="9">
                  <c:v>0.35</c:v>
                </c:pt>
                <c:pt idx="10">
                  <c:v>1.3</c:v>
                </c:pt>
                <c:pt idx="11">
                  <c:v>0.95</c:v>
                </c:pt>
                <c:pt idx="12">
                  <c:v>0.23</c:v>
                </c:pt>
              </c:numCache>
            </c:numRef>
          </c:val>
          <c:smooth val="0"/>
          <c:extLst>
            <c:ext xmlns:c16="http://schemas.microsoft.com/office/drawing/2014/chart" uri="{C3380CC4-5D6E-409C-BE32-E72D297353CC}">
              <c16:uniqueId val="{00000000-DECC-3F46-8EC3-4AFD23BCC46D}"/>
            </c:ext>
          </c:extLst>
        </c:ser>
        <c:ser>
          <c:idx val="0"/>
          <c:order val="1"/>
          <c:tx>
            <c:strRef>
              <c:f>Sheet1!$A$2</c:f>
              <c:strCache>
                <c:ptCount val="1"/>
                <c:pt idx="0">
                  <c:v>Main</c:v>
                </c:pt>
              </c:strCache>
            </c:strRef>
          </c:tx>
          <c:spPr>
            <a:ln w="38100" cap="rnd">
              <a:solidFill>
                <a:srgbClr val="FF5A5A"/>
              </a:solidFill>
              <a:round/>
            </a:ln>
            <a:effectLst/>
          </c:spPr>
          <c:marker>
            <c:symbol val="circle"/>
            <c:size val="6"/>
            <c:spPr>
              <a:solidFill>
                <a:schemeClr val="bg1"/>
              </a:solidFill>
              <a:ln w="31750">
                <a:solidFill>
                  <a:srgbClr val="FF5A5A"/>
                </a:solidFill>
              </a:ln>
              <a:effectLst/>
            </c:spPr>
          </c:marker>
          <c:cat>
            <c:numRef>
              <c:f>Sheet1!$B$1:$N$1</c:f>
              <c:numCache>
                <c:formatCode>General</c:formatCode>
                <c:ptCount val="13"/>
                <c:pt idx="0">
                  <c:v>1</c:v>
                </c:pt>
                <c:pt idx="1">
                  <c:v>2</c:v>
                </c:pt>
                <c:pt idx="2">
                  <c:v>3</c:v>
                </c:pt>
                <c:pt idx="3">
                  <c:v>4</c:v>
                </c:pt>
                <c:pt idx="4">
                  <c:v>5</c:v>
                </c:pt>
                <c:pt idx="5">
                  <c:v>6</c:v>
                </c:pt>
                <c:pt idx="6">
                  <c:v>7</c:v>
                </c:pt>
                <c:pt idx="7">
                  <c:v>8</c:v>
                </c:pt>
                <c:pt idx="8">
                  <c:v>9</c:v>
                </c:pt>
                <c:pt idx="9">
                  <c:v>10</c:v>
                </c:pt>
                <c:pt idx="10">
                  <c:v>11</c:v>
                </c:pt>
                <c:pt idx="11">
                  <c:v>12</c:v>
                </c:pt>
                <c:pt idx="12">
                  <c:v>13</c:v>
                </c:pt>
              </c:numCache>
            </c:numRef>
          </c:cat>
          <c:val>
            <c:numRef>
              <c:f>Sheet1!$B$2:$N$2</c:f>
              <c:numCache>
                <c:formatCode>General</c:formatCode>
                <c:ptCount val="13"/>
                <c:pt idx="0">
                  <c:v>0.1</c:v>
                </c:pt>
                <c:pt idx="1">
                  <c:v>0.1</c:v>
                </c:pt>
                <c:pt idx="2">
                  <c:v>0.35</c:v>
                </c:pt>
                <c:pt idx="3">
                  <c:v>0.28000000000000003</c:v>
                </c:pt>
                <c:pt idx="4">
                  <c:v>0.4</c:v>
                </c:pt>
                <c:pt idx="5">
                  <c:v>0.48</c:v>
                </c:pt>
                <c:pt idx="6">
                  <c:v>0.42</c:v>
                </c:pt>
                <c:pt idx="7">
                  <c:v>0.35</c:v>
                </c:pt>
                <c:pt idx="8">
                  <c:v>0.35</c:v>
                </c:pt>
                <c:pt idx="9">
                  <c:v>0.2</c:v>
                </c:pt>
                <c:pt idx="10">
                  <c:v>0.87</c:v>
                </c:pt>
                <c:pt idx="11">
                  <c:v>0.65</c:v>
                </c:pt>
                <c:pt idx="12">
                  <c:v>0.13</c:v>
                </c:pt>
              </c:numCache>
            </c:numRef>
          </c:val>
          <c:smooth val="0"/>
          <c:extLst>
            <c:ext xmlns:c16="http://schemas.microsoft.com/office/drawing/2014/chart" uri="{C3380CC4-5D6E-409C-BE32-E72D297353CC}">
              <c16:uniqueId val="{00000001-DECC-3F46-8EC3-4AFD23BCC46D}"/>
            </c:ext>
          </c:extLst>
        </c:ser>
        <c:ser>
          <c:idx val="2"/>
          <c:order val="2"/>
          <c:tx>
            <c:strRef>
              <c:f>Sheet1!$A$4</c:f>
              <c:strCache>
                <c:ptCount val="1"/>
                <c:pt idx="0">
                  <c:v>Lower</c:v>
                </c:pt>
              </c:strCache>
            </c:strRef>
          </c:tx>
          <c:spPr>
            <a:ln w="12700" cap="rnd">
              <a:solidFill>
                <a:srgbClr val="2A2A2A"/>
              </a:solidFill>
              <a:prstDash val="dash"/>
              <a:round/>
            </a:ln>
            <a:effectLst/>
          </c:spPr>
          <c:marker>
            <c:symbol val="circle"/>
            <c:size val="5"/>
            <c:spPr>
              <a:noFill/>
              <a:ln w="9525">
                <a:noFill/>
              </a:ln>
              <a:effectLst/>
            </c:spPr>
          </c:marker>
          <c:val>
            <c:numRef>
              <c:f>Sheet1!$B$4:$N$4</c:f>
              <c:numCache>
                <c:formatCode>General</c:formatCode>
                <c:ptCount val="13"/>
                <c:pt idx="0">
                  <c:v>0.02</c:v>
                </c:pt>
                <c:pt idx="1">
                  <c:v>0.02</c:v>
                </c:pt>
                <c:pt idx="2">
                  <c:v>0.2</c:v>
                </c:pt>
                <c:pt idx="3">
                  <c:v>0.16</c:v>
                </c:pt>
                <c:pt idx="4">
                  <c:v>0.25</c:v>
                </c:pt>
                <c:pt idx="5">
                  <c:v>0.33</c:v>
                </c:pt>
                <c:pt idx="6">
                  <c:v>0.23</c:v>
                </c:pt>
                <c:pt idx="7">
                  <c:v>0.2</c:v>
                </c:pt>
                <c:pt idx="8">
                  <c:v>0.2</c:v>
                </c:pt>
                <c:pt idx="9">
                  <c:v>0.05</c:v>
                </c:pt>
                <c:pt idx="10">
                  <c:v>0.42</c:v>
                </c:pt>
                <c:pt idx="11">
                  <c:v>0.45</c:v>
                </c:pt>
                <c:pt idx="12">
                  <c:v>0.02</c:v>
                </c:pt>
              </c:numCache>
            </c:numRef>
          </c:val>
          <c:smooth val="0"/>
          <c:extLst>
            <c:ext xmlns:c16="http://schemas.microsoft.com/office/drawing/2014/chart" uri="{C3380CC4-5D6E-409C-BE32-E72D297353CC}">
              <c16:uniqueId val="{00000003-DECC-3F46-8EC3-4AFD23BCC46D}"/>
            </c:ext>
          </c:extLst>
        </c:ser>
        <c:dLbls>
          <c:showLegendKey val="0"/>
          <c:showVal val="0"/>
          <c:showCatName val="0"/>
          <c:showSerName val="0"/>
          <c:showPercent val="0"/>
          <c:showBubbleSize val="0"/>
        </c:dLbls>
        <c:marker val="1"/>
        <c:smooth val="0"/>
        <c:axId val="-826754640"/>
        <c:axId val="-826752864"/>
      </c:lineChart>
      <c:catAx>
        <c:axId val="-826754640"/>
        <c:scaling>
          <c:orientation val="minMax"/>
        </c:scaling>
        <c:delete val="0"/>
        <c:axPos val="b"/>
        <c:majorGridlines>
          <c:spPr>
            <a:ln w="6350" cap="flat" cmpd="sng" algn="ctr">
              <a:solidFill>
                <a:schemeClr val="bg1">
                  <a:lumMod val="75000"/>
                </a:schemeClr>
              </a:solidFill>
              <a:prstDash val="dash"/>
              <a:round/>
            </a:ln>
            <a:effectLst/>
          </c:spPr>
        </c:majorGridlines>
        <c:title>
          <c:tx>
            <c:rich>
              <a:bodyPr rot="0" spcFirstLastPara="1" vertOverflow="ellipsis" vert="horz" wrap="square" anchor="ctr" anchorCtr="1"/>
              <a:lstStyle/>
              <a:p>
                <a:pPr>
                  <a:defRPr sz="1400" b="0" i="0" u="none" strike="noStrike" kern="1200" baseline="0">
                    <a:solidFill>
                      <a:srgbClr val="2A2A2A"/>
                    </a:solidFill>
                    <a:latin typeface="Noir Pro Light" pitchFamily="2" charset="0"/>
                    <a:ea typeface="+mn-ea"/>
                    <a:cs typeface="+mn-cs"/>
                  </a:defRPr>
                </a:pPr>
                <a:r>
                  <a:rPr lang="en-US" sz="1400" b="0" i="0" dirty="0">
                    <a:solidFill>
                      <a:srgbClr val="2A2A2A"/>
                    </a:solidFill>
                    <a:latin typeface="Noir Pro Light" pitchFamily="2" charset="0"/>
                  </a:rPr>
                  <a:t>Month</a:t>
                </a:r>
              </a:p>
            </c:rich>
          </c:tx>
          <c:layout>
            <c:manualLayout>
              <c:xMode val="edge"/>
              <c:yMode val="edge"/>
              <c:x val="0.49744861130928908"/>
              <c:y val="0.88933255239346687"/>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2A2A2A"/>
                  </a:solidFill>
                  <a:latin typeface="Noir Pro Light" pitchFamily="2" charset="0"/>
                  <a:ea typeface="+mn-ea"/>
                  <a:cs typeface="+mn-cs"/>
                </a:defRPr>
              </a:pPr>
              <a:endParaRPr lang="en-US"/>
            </a:p>
          </c:txPr>
        </c:title>
        <c:numFmt formatCode="General" sourceLinked="0"/>
        <c:majorTickMark val="none"/>
        <c:minorTickMark val="none"/>
        <c:tickLblPos val="nextTo"/>
        <c:spPr>
          <a:noFill/>
          <a:ln w="9525" cap="flat" cmpd="sng" algn="ctr">
            <a:solidFill>
              <a:schemeClr val="bg1">
                <a:lumMod val="75000"/>
              </a:schemeClr>
            </a:solidFill>
            <a:round/>
          </a:ln>
          <a:effectLst/>
        </c:spPr>
        <c:txPr>
          <a:bodyPr rot="0" spcFirstLastPara="1" vertOverflow="ellipsis" wrap="square" anchor="ctr" anchorCtr="1"/>
          <a:lstStyle/>
          <a:p>
            <a:pPr>
              <a:defRPr sz="1400" b="1" i="0" u="none" strike="noStrike" kern="1200" baseline="0">
                <a:solidFill>
                  <a:srgbClr val="2A2A2A"/>
                </a:solidFill>
                <a:latin typeface="Noir Pro Semi" pitchFamily="2" charset="0"/>
                <a:ea typeface="+mn-ea"/>
                <a:cs typeface="+mn-cs"/>
              </a:defRPr>
            </a:pPr>
            <a:endParaRPr lang="en-US"/>
          </a:p>
        </c:txPr>
        <c:crossAx val="-826752864"/>
        <c:crosses val="autoZero"/>
        <c:auto val="1"/>
        <c:lblAlgn val="ctr"/>
        <c:lblOffset val="100"/>
        <c:noMultiLvlLbl val="1"/>
      </c:catAx>
      <c:valAx>
        <c:axId val="-826752864"/>
        <c:scaling>
          <c:orientation val="minMax"/>
          <c:max val="3"/>
          <c:min val="0"/>
        </c:scaling>
        <c:delete val="0"/>
        <c:axPos val="l"/>
        <c:majorGridlines>
          <c:spPr>
            <a:ln w="6350" cap="flat" cmpd="sng" algn="ctr">
              <a:solidFill>
                <a:schemeClr val="bg1">
                  <a:lumMod val="65000"/>
                </a:schemeClr>
              </a:solidFill>
              <a:prstDash val="dash"/>
              <a:round/>
            </a:ln>
            <a:effectLst/>
          </c:spPr>
        </c:majorGridlines>
        <c:title>
          <c:tx>
            <c:rich>
              <a:bodyPr rot="-5400000" spcFirstLastPara="1" vertOverflow="ellipsis" vert="horz" wrap="square" anchor="t" anchorCtr="1"/>
              <a:lstStyle/>
              <a:p>
                <a:pPr>
                  <a:defRPr sz="1400" b="0" i="0" u="none" strike="noStrike" kern="1200" baseline="0">
                    <a:solidFill>
                      <a:srgbClr val="2A2A2A"/>
                    </a:solidFill>
                    <a:latin typeface="Noir Pro Light" pitchFamily="2" charset="0"/>
                    <a:ea typeface="+mn-ea"/>
                    <a:cs typeface="+mn-cs"/>
                  </a:defRPr>
                </a:pPr>
                <a:r>
                  <a:rPr lang="en-US" sz="1400" b="0" i="0" dirty="0">
                    <a:solidFill>
                      <a:srgbClr val="2A2A2A"/>
                    </a:solidFill>
                    <a:latin typeface="Noir Pro Light" pitchFamily="2" charset="0"/>
                  </a:rPr>
                  <a:t>Episodes per Month</a:t>
                </a:r>
              </a:p>
            </c:rich>
          </c:tx>
          <c:layout>
            <c:manualLayout>
              <c:xMode val="edge"/>
              <c:yMode val="edge"/>
              <c:x val="2.6218933868273728E-3"/>
              <c:y val="0.16865284216197632"/>
            </c:manualLayout>
          </c:layout>
          <c:overlay val="0"/>
          <c:spPr>
            <a:noFill/>
            <a:ln>
              <a:noFill/>
            </a:ln>
            <a:effectLst/>
          </c:spPr>
          <c:txPr>
            <a:bodyPr rot="-5400000" spcFirstLastPara="1" vertOverflow="ellipsis" vert="horz" wrap="square" anchor="t" anchorCtr="1"/>
            <a:lstStyle/>
            <a:p>
              <a:pPr>
                <a:defRPr sz="1400" b="0" i="0" u="none" strike="noStrike" kern="1200" baseline="0">
                  <a:solidFill>
                    <a:srgbClr val="2A2A2A"/>
                  </a:solidFill>
                  <a:latin typeface="Noir Pro Light" pitchFamily="2" charset="0"/>
                  <a:ea typeface="+mn-ea"/>
                  <a:cs typeface="+mn-cs"/>
                </a:defRPr>
              </a:pPr>
              <a:endParaRPr lang="en-US"/>
            </a:p>
          </c:txPr>
        </c:title>
        <c:numFmt formatCode="#,##0" sourceLinked="0"/>
        <c:majorTickMark val="none"/>
        <c:minorTickMark val="none"/>
        <c:tickLblPos val="nextTo"/>
        <c:spPr>
          <a:noFill/>
          <a:ln w="12700">
            <a:noFill/>
          </a:ln>
          <a:effectLst/>
        </c:spPr>
        <c:txPr>
          <a:bodyPr rot="0" spcFirstLastPara="1" vertOverflow="ellipsis" wrap="square" anchor="ctr" anchorCtr="0"/>
          <a:lstStyle/>
          <a:p>
            <a:pPr>
              <a:defRPr sz="1400" b="1" i="0" u="none" strike="noStrike" kern="1200" baseline="0">
                <a:solidFill>
                  <a:srgbClr val="2A2A2A"/>
                </a:solidFill>
                <a:latin typeface="Noir Pro Semi" pitchFamily="2" charset="0"/>
                <a:ea typeface="+mn-ea"/>
                <a:cs typeface="+mn-cs"/>
              </a:defRPr>
            </a:pPr>
            <a:endParaRPr lang="en-US"/>
          </a:p>
        </c:txPr>
        <c:crossAx val="-826754640"/>
        <c:crosses val="autoZero"/>
        <c:crossBetween val="midCat"/>
        <c:majorUnit val="1"/>
        <c:minorUnit val="1"/>
      </c:valAx>
      <c:spPr>
        <a:noFill/>
        <a:ln>
          <a:noFill/>
        </a:ln>
        <a:effectLst/>
      </c:spPr>
    </c:plotArea>
    <c:plotVisOnly val="1"/>
    <c:dispBlanksAs val="gap"/>
    <c:showDLblsOverMax val="1"/>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Noir Pro Regular" pitchFamily="2"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Noir Pro Regular" pitchFamily="2" charset="0"/>
              </a:defRPr>
            </a:lvl1pPr>
          </a:lstStyle>
          <a:p>
            <a:fld id="{8CD1027D-0528-604B-BD26-553E5FD0FD0B}" type="datetimeFigureOut">
              <a:rPr lang="en-US" smtClean="0"/>
              <a:pPr/>
              <a:t>9/5/19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Noir Pro Regular" pitchFamily="2"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Noir Pro Regular" pitchFamily="2" charset="0"/>
              </a:defRPr>
            </a:lvl1pPr>
          </a:lstStyle>
          <a:p>
            <a:fld id="{43A86A62-41D4-1A4E-BD18-2D8275C08750}" type="slidenum">
              <a:rPr lang="en-US" smtClean="0"/>
              <a:pPr/>
              <a:t>‹#›</a:t>
            </a:fld>
            <a:endParaRPr lang="en-US" dirty="0"/>
          </a:p>
        </p:txBody>
      </p:sp>
    </p:spTree>
    <p:extLst>
      <p:ext uri="{BB962C8B-B14F-4D97-AF65-F5344CB8AC3E}">
        <p14:creationId xmlns:p14="http://schemas.microsoft.com/office/powerpoint/2010/main" val="1777421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Noir Pro Regular" pitchFamily="2" charset="0"/>
        <a:ea typeface="+mn-ea"/>
        <a:cs typeface="+mn-cs"/>
      </a:defRPr>
    </a:lvl1pPr>
    <a:lvl2pPr marL="457200" algn="l" defTabSz="914400" rtl="0" eaLnBrk="1" latinLnBrk="0" hangingPunct="1">
      <a:defRPr sz="1200" b="0" i="0" kern="1200">
        <a:solidFill>
          <a:schemeClr val="tx1"/>
        </a:solidFill>
        <a:latin typeface="Noir Pro Regular" pitchFamily="2" charset="0"/>
        <a:ea typeface="+mn-ea"/>
        <a:cs typeface="+mn-cs"/>
      </a:defRPr>
    </a:lvl2pPr>
    <a:lvl3pPr marL="914400" algn="l" defTabSz="914400" rtl="0" eaLnBrk="1" latinLnBrk="0" hangingPunct="1">
      <a:defRPr sz="1200" b="0" i="0" kern="1200">
        <a:solidFill>
          <a:schemeClr val="tx1"/>
        </a:solidFill>
        <a:latin typeface="Noir Pro Regular" pitchFamily="2" charset="0"/>
        <a:ea typeface="+mn-ea"/>
        <a:cs typeface="+mn-cs"/>
      </a:defRPr>
    </a:lvl3pPr>
    <a:lvl4pPr marL="1371600" algn="l" defTabSz="914400" rtl="0" eaLnBrk="1" latinLnBrk="0" hangingPunct="1">
      <a:defRPr sz="1200" b="0" i="0" kern="1200">
        <a:solidFill>
          <a:schemeClr val="tx1"/>
        </a:solidFill>
        <a:latin typeface="Noir Pro Regular" pitchFamily="2" charset="0"/>
        <a:ea typeface="+mn-ea"/>
        <a:cs typeface="+mn-cs"/>
      </a:defRPr>
    </a:lvl4pPr>
    <a:lvl5pPr marL="1828800" algn="l" defTabSz="914400" rtl="0" eaLnBrk="1" latinLnBrk="0" hangingPunct="1">
      <a:defRPr sz="1200" b="0" i="0" kern="1200">
        <a:solidFill>
          <a:schemeClr val="tx1"/>
        </a:solidFill>
        <a:latin typeface="Noir Pro Regular"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ctr" defTabSz="825500" rtl="0" eaLnBrk="1" fontAlgn="auto" latinLnBrk="0" hangingPunct="0">
              <a:lnSpc>
                <a:spcPct val="100000"/>
              </a:lnSpc>
              <a:spcBef>
                <a:spcPts val="0"/>
              </a:spcBef>
              <a:spcAft>
                <a:spcPts val="0"/>
              </a:spcAft>
              <a:buClrTx/>
              <a:buSzTx/>
              <a:buFontTx/>
              <a:buNone/>
              <a:tabLst/>
              <a:defRPr/>
            </a:pPr>
            <a:fld id="{083C7E00-5E45-1542-92D5-EA00AA99ECE0}" type="slidenum">
              <a:rPr kumimoji="0" lang="en-US" sz="5000" b="0" i="0" u="none" strike="noStrike" kern="0" cap="none" spc="0" normalizeH="0" baseline="0" noProof="0" smtClean="0">
                <a:ln>
                  <a:noFill/>
                </a:ln>
                <a:solidFill>
                  <a:prstClr val="black"/>
                </a:solidFill>
                <a:effectLst/>
                <a:uLnTx/>
                <a:uFillTx/>
                <a:latin typeface="Helvetica Light"/>
                <a:ea typeface="+mn-ea"/>
                <a:cs typeface="+mn-cs"/>
                <a:sym typeface="Helvetica Light"/>
              </a:rPr>
              <a:pPr marL="0" marR="0" lvl="0" indent="0" algn="ctr" defTabSz="825500" rtl="0" eaLnBrk="1" fontAlgn="auto" latinLnBrk="0" hangingPunct="0">
                <a:lnSpc>
                  <a:spcPct val="100000"/>
                </a:lnSpc>
                <a:spcBef>
                  <a:spcPts val="0"/>
                </a:spcBef>
                <a:spcAft>
                  <a:spcPts val="0"/>
                </a:spcAft>
                <a:buClrTx/>
                <a:buSzTx/>
                <a:buFontTx/>
                <a:buNone/>
                <a:tabLst/>
                <a:defRPr/>
              </a:pPr>
              <a:t>28</a:t>
            </a:fld>
            <a:endParaRPr kumimoji="0" lang="en-US" sz="5000" b="0" i="0" u="none" strike="noStrike" kern="0" cap="none" spc="0" normalizeH="0" baseline="0" noProof="0">
              <a:ln>
                <a:noFill/>
              </a:ln>
              <a:solidFill>
                <a:prstClr val="black"/>
              </a:solidFill>
              <a:effectLst/>
              <a:uLnTx/>
              <a:uFillTx/>
              <a:latin typeface="Helvetica Light"/>
              <a:ea typeface="+mn-ea"/>
              <a:cs typeface="+mn-cs"/>
              <a:sym typeface="Helvetica Light"/>
            </a:endParaRPr>
          </a:p>
        </p:txBody>
      </p:sp>
      <p:sp>
        <p:nvSpPr>
          <p:cNvPr id="5" name="Footer Placeholder 4"/>
          <p:cNvSpPr>
            <a:spLocks noGrp="1"/>
          </p:cNvSpPr>
          <p:nvPr>
            <p:ph type="ftr" sz="quarter" idx="11"/>
          </p:nvPr>
        </p:nvSpPr>
        <p:spPr>
          <a:xfrm>
            <a:off x="0" y="8685213"/>
            <a:ext cx="2971800" cy="457200"/>
          </a:xfrm>
          <a:prstGeom prst="rect">
            <a:avLst/>
          </a:prstGeom>
        </p:spPr>
        <p:txBody>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5000" b="0" i="0" u="none" strike="noStrike" kern="0" cap="none" spc="0" normalizeH="0" baseline="0" noProof="0">
                <a:ln>
                  <a:noFill/>
                </a:ln>
                <a:solidFill>
                  <a:prstClr val="black"/>
                </a:solidFill>
                <a:effectLst/>
                <a:uLnTx/>
                <a:uFillTx/>
                <a:latin typeface="Helvetica Light"/>
                <a:ea typeface="+mn-ea"/>
                <a:cs typeface="+mn-cs"/>
                <a:sym typeface="Helvetica Light"/>
              </a:rPr>
              <a:t>CONFIDENTIAL</a:t>
            </a:r>
          </a:p>
        </p:txBody>
      </p:sp>
    </p:spTree>
    <p:extLst>
      <p:ext uri="{BB962C8B-B14F-4D97-AF65-F5344CB8AC3E}">
        <p14:creationId xmlns:p14="http://schemas.microsoft.com/office/powerpoint/2010/main" val="19965391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8.xml"/><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image" Target="../media/image5.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8.xml"/><Relationship Id="rId4" Type="http://schemas.openxmlformats.org/officeDocument/2006/relationships/image" Target="../media/image4.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3.xml"/><Relationship Id="rId4" Type="http://schemas.openxmlformats.org/officeDocument/2006/relationships/image" Target="../media/image4.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FEDCF9F2-7956-3848-B43A-0723F8E7434D}"/>
              </a:ext>
            </a:extLst>
          </p:cNvPr>
          <p:cNvSpPr>
            <a:spLocks noGrp="1"/>
          </p:cNvSpPr>
          <p:nvPr>
            <p:ph type="title"/>
          </p:nvPr>
        </p:nvSpPr>
        <p:spPr>
          <a:xfrm>
            <a:off x="541020" y="3437241"/>
            <a:ext cx="3630930" cy="2638425"/>
          </a:xfrm>
          <a:prstGeom prst="rect">
            <a:avLst/>
          </a:prstGeom>
        </p:spPr>
        <p:txBody>
          <a:bodyPr vert="horz" wrap="square" lIns="0" tIns="45720" rIns="0" bIns="45720" rtlCol="0" anchor="b" anchorCtr="0">
            <a:normAutofit/>
          </a:bodyPr>
          <a:lstStyle>
            <a:lvl1pPr>
              <a:defRPr b="1" i="0">
                <a:latin typeface="Noir Pro Heavy" pitchFamily="2" charset="0"/>
              </a:defRPr>
            </a:lvl1pPr>
          </a:lstStyle>
          <a:p>
            <a:r>
              <a:rPr lang="en-US" dirty="0"/>
              <a:t>Click to edit Master title style</a:t>
            </a:r>
          </a:p>
        </p:txBody>
      </p:sp>
    </p:spTree>
    <p:extLst>
      <p:ext uri="{BB962C8B-B14F-4D97-AF65-F5344CB8AC3E}">
        <p14:creationId xmlns:p14="http://schemas.microsoft.com/office/powerpoint/2010/main" val="1328999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15965A-2F52-0A4B-917F-A0DB95745880}"/>
              </a:ext>
            </a:extLst>
          </p:cNvPr>
          <p:cNvSpPr>
            <a:spLocks noGrp="1"/>
          </p:cNvSpPr>
          <p:nvPr>
            <p:ph idx="1"/>
          </p:nvPr>
        </p:nvSpPr>
        <p:spPr/>
        <p:txBody>
          <a:bodyPr/>
          <a:lstStyle>
            <a:lvl1pPr>
              <a:defRPr sz="3000">
                <a:solidFill>
                  <a:srgbClr val="2A2A2A"/>
                </a:solidFill>
              </a:defRPr>
            </a:lvl1pPr>
            <a:lvl2pPr>
              <a:defRPr>
                <a:solidFill>
                  <a:srgbClr val="2A2A2A"/>
                </a:solidFill>
              </a:defRPr>
            </a:lvl2pPr>
            <a:lvl3pPr>
              <a:defRPr>
                <a:solidFill>
                  <a:srgbClr val="2A2A2A"/>
                </a:solidFill>
              </a:defRPr>
            </a:lvl3pPr>
            <a:lvl4pPr>
              <a:defRPr>
                <a:solidFill>
                  <a:srgbClr val="2A2A2A"/>
                </a:solidFill>
              </a:defRPr>
            </a:lvl4pPr>
            <a:lvl5pPr>
              <a:defRPr>
                <a:solidFill>
                  <a:srgbClr val="2A2A2A"/>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a:extLst>
              <a:ext uri="{FF2B5EF4-FFF2-40B4-BE49-F238E27FC236}">
                <a16:creationId xmlns:a16="http://schemas.microsoft.com/office/drawing/2014/main" id="{C15D6533-C8AA-F34A-9F51-80A6462E154F}"/>
              </a:ext>
            </a:extLst>
          </p:cNvPr>
          <p:cNvSpPr>
            <a:spLocks noGrp="1"/>
          </p:cNvSpPr>
          <p:nvPr>
            <p:ph type="title"/>
          </p:nvPr>
        </p:nvSpPr>
        <p:spPr>
          <a:xfrm>
            <a:off x="541021" y="423515"/>
            <a:ext cx="11109960" cy="904773"/>
          </a:xfrm>
          <a:prstGeom prst="rect">
            <a:avLst/>
          </a:prstGeom>
        </p:spPr>
        <p:txBody>
          <a:bodyPr vert="horz" wrap="square" lIns="91440" tIns="45720" rIns="91440" bIns="45720" rtlCol="0" anchor="ctr" anchorCtr="0">
            <a:normAutofit/>
          </a:bodyPr>
          <a:lstStyle>
            <a:lvl1pPr>
              <a:defRPr>
                <a:solidFill>
                  <a:srgbClr val="2A2A2A"/>
                </a:solidFill>
              </a:defRPr>
            </a:lvl1pPr>
          </a:lstStyle>
          <a:p>
            <a:r>
              <a:rPr lang="en-US" dirty="0"/>
              <a:t>Click to edit Master title style</a:t>
            </a:r>
          </a:p>
        </p:txBody>
      </p:sp>
    </p:spTree>
    <p:extLst>
      <p:ext uri="{BB962C8B-B14F-4D97-AF65-F5344CB8AC3E}">
        <p14:creationId xmlns:p14="http://schemas.microsoft.com/office/powerpoint/2010/main" val="841787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0020-5451-EF45-819B-73C431AAAF2D}"/>
              </a:ext>
            </a:extLst>
          </p:cNvPr>
          <p:cNvSpPr>
            <a:spLocks noGrp="1"/>
          </p:cNvSpPr>
          <p:nvPr>
            <p:ph type="title"/>
          </p:nvPr>
        </p:nvSpPr>
        <p:spPr/>
        <p:txBody>
          <a:bodyPr anchor="ctr" anchorCtr="0"/>
          <a:lstStyle>
            <a:lvl1pPr>
              <a:defRPr>
                <a:solidFill>
                  <a:srgbClr val="2A2A2A"/>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5C911D7-E72D-614F-A981-452B7CD478D1}"/>
              </a:ext>
            </a:extLst>
          </p:cNvPr>
          <p:cNvSpPr>
            <a:spLocks noGrp="1"/>
          </p:cNvSpPr>
          <p:nvPr>
            <p:ph sz="half" idx="1"/>
          </p:nvPr>
        </p:nvSpPr>
        <p:spPr>
          <a:xfrm>
            <a:off x="541020" y="1453415"/>
            <a:ext cx="5486400" cy="4723548"/>
          </a:xfrm>
        </p:spPr>
        <p:txBody>
          <a:bodyPr/>
          <a:lstStyle>
            <a:lvl1pPr>
              <a:defRPr sz="3000">
                <a:solidFill>
                  <a:srgbClr val="2A2A2A"/>
                </a:solidFill>
              </a:defRPr>
            </a:lvl1pPr>
            <a:lvl2pPr>
              <a:defRPr>
                <a:solidFill>
                  <a:srgbClr val="2A2A2A"/>
                </a:solidFill>
              </a:defRPr>
            </a:lvl2pPr>
            <a:lvl3pPr>
              <a:defRPr>
                <a:solidFill>
                  <a:srgbClr val="2A2A2A"/>
                </a:solidFill>
              </a:defRPr>
            </a:lvl3pPr>
            <a:lvl4pPr>
              <a:defRPr>
                <a:solidFill>
                  <a:srgbClr val="2A2A2A"/>
                </a:solidFill>
              </a:defRPr>
            </a:lvl4pPr>
            <a:lvl5pPr>
              <a:defRPr>
                <a:solidFill>
                  <a:srgbClr val="2A2A2A"/>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D7837B4-35BA-2348-8C26-E9D2BA7E0538}"/>
              </a:ext>
            </a:extLst>
          </p:cNvPr>
          <p:cNvSpPr>
            <a:spLocks noGrp="1"/>
          </p:cNvSpPr>
          <p:nvPr>
            <p:ph sz="half" idx="2"/>
          </p:nvPr>
        </p:nvSpPr>
        <p:spPr>
          <a:xfrm>
            <a:off x="6164581" y="1453415"/>
            <a:ext cx="5486400" cy="4723548"/>
          </a:xfrm>
        </p:spPr>
        <p:txBody>
          <a:bodyPr/>
          <a:lstStyle>
            <a:lvl1pPr>
              <a:defRPr sz="3000">
                <a:solidFill>
                  <a:srgbClr val="2A2A2A"/>
                </a:solidFill>
              </a:defRPr>
            </a:lvl1pPr>
            <a:lvl2pPr>
              <a:defRPr>
                <a:solidFill>
                  <a:srgbClr val="2A2A2A"/>
                </a:solidFill>
              </a:defRPr>
            </a:lvl2pPr>
            <a:lvl3pPr>
              <a:defRPr>
                <a:solidFill>
                  <a:srgbClr val="2A2A2A"/>
                </a:solidFill>
              </a:defRPr>
            </a:lvl3pPr>
            <a:lvl4pPr>
              <a:defRPr>
                <a:solidFill>
                  <a:srgbClr val="2A2A2A"/>
                </a:solidFill>
              </a:defRPr>
            </a:lvl4pPr>
            <a:lvl5pPr>
              <a:defRPr>
                <a:solidFill>
                  <a:srgbClr val="2A2A2A"/>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7110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A7C24-CB1B-7548-AFEE-7EE6C6AB1084}"/>
              </a:ext>
            </a:extLst>
          </p:cNvPr>
          <p:cNvSpPr>
            <a:spLocks noGrp="1"/>
          </p:cNvSpPr>
          <p:nvPr>
            <p:ph type="title"/>
          </p:nvPr>
        </p:nvSpPr>
        <p:spPr/>
        <p:txBody>
          <a:bodyPr anchor="ctr" anchorCtr="0"/>
          <a:lstStyle>
            <a:lvl1pPr>
              <a:defRPr>
                <a:solidFill>
                  <a:srgbClr val="2A2A2A"/>
                </a:solidFill>
              </a:defRPr>
            </a:lvl1pPr>
          </a:lstStyle>
          <a:p>
            <a:r>
              <a:rPr lang="en-US" dirty="0"/>
              <a:t>Click to edit Master title style</a:t>
            </a:r>
          </a:p>
        </p:txBody>
      </p:sp>
    </p:spTree>
    <p:extLst>
      <p:ext uri="{BB962C8B-B14F-4D97-AF65-F5344CB8AC3E}">
        <p14:creationId xmlns:p14="http://schemas.microsoft.com/office/powerpoint/2010/main" val="2165618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General Section Title">
    <p:bg>
      <p:bgPr>
        <a:gradFill>
          <a:gsLst>
            <a:gs pos="51000">
              <a:srgbClr val="2A2A2A"/>
            </a:gs>
            <a:gs pos="100000">
              <a:srgbClr val="0F0F0F"/>
            </a:gs>
            <a:gs pos="0">
              <a:srgbClr val="484848"/>
            </a:gs>
          </a:gsLst>
          <a:lin ang="18000000" scaled="0"/>
        </a:gra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33DE6E1-72CE-DE44-A747-6C3191C240DD}"/>
              </a:ext>
            </a:extLst>
          </p:cNvPr>
          <p:cNvSpPr>
            <a:spLocks noGrp="1"/>
          </p:cNvSpPr>
          <p:nvPr>
            <p:ph type="ctrTitle" hasCustomPrompt="1"/>
          </p:nvPr>
        </p:nvSpPr>
        <p:spPr>
          <a:xfrm>
            <a:off x="539016" y="2142596"/>
            <a:ext cx="11113970" cy="507831"/>
          </a:xfrm>
          <a:prstGeom prst="rect">
            <a:avLst/>
          </a:prstGeom>
        </p:spPr>
        <p:txBody>
          <a:bodyPr anchor="b">
            <a:spAutoFit/>
          </a:bodyPr>
          <a:lstStyle>
            <a:lvl1pPr algn="ctr">
              <a:defRPr sz="3000" b="0" i="0">
                <a:solidFill>
                  <a:schemeClr val="bg1"/>
                </a:solidFill>
                <a:latin typeface="Noir Pro Light" pitchFamily="2" charset="0"/>
              </a:defRPr>
            </a:lvl1pPr>
          </a:lstStyle>
          <a:p>
            <a:r>
              <a:rPr lang="en-US" dirty="0"/>
              <a:t>Section subtitle </a:t>
            </a:r>
          </a:p>
        </p:txBody>
      </p:sp>
      <p:sp>
        <p:nvSpPr>
          <p:cNvPr id="8" name="Subtitle 2">
            <a:extLst>
              <a:ext uri="{FF2B5EF4-FFF2-40B4-BE49-F238E27FC236}">
                <a16:creationId xmlns:a16="http://schemas.microsoft.com/office/drawing/2014/main" id="{C7E52733-9679-8F49-8DC1-0FED29DE873C}"/>
              </a:ext>
            </a:extLst>
          </p:cNvPr>
          <p:cNvSpPr>
            <a:spLocks noGrp="1"/>
          </p:cNvSpPr>
          <p:nvPr>
            <p:ph type="subTitle" idx="1" hasCustomPrompt="1"/>
          </p:nvPr>
        </p:nvSpPr>
        <p:spPr>
          <a:xfrm>
            <a:off x="539016" y="2742502"/>
            <a:ext cx="11113970" cy="1477328"/>
          </a:xfrm>
          <a:prstGeom prst="rect">
            <a:avLst/>
          </a:prstGeom>
        </p:spPr>
        <p:txBody>
          <a:bodyPr wrap="square">
            <a:spAutoFit/>
          </a:bodyPr>
          <a:lstStyle>
            <a:lvl1pPr marL="0" indent="0" algn="ctr">
              <a:lnSpc>
                <a:spcPct val="100000"/>
              </a:lnSpc>
              <a:buNone/>
              <a:defRPr sz="9000" b="1" i="0">
                <a:solidFill>
                  <a:schemeClr val="bg1"/>
                </a:solidFill>
                <a:latin typeface="Noir Pro Heavy" pitchFamily="2"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Section title</a:t>
            </a:r>
          </a:p>
        </p:txBody>
      </p:sp>
    </p:spTree>
    <p:extLst>
      <p:ext uri="{BB962C8B-B14F-4D97-AF65-F5344CB8AC3E}">
        <p14:creationId xmlns:p14="http://schemas.microsoft.com/office/powerpoint/2010/main" val="775656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atient Section Title - Longer">
    <p:bg>
      <p:bgPr>
        <a:gradFill>
          <a:gsLst>
            <a:gs pos="51000">
              <a:srgbClr val="FF5A5A"/>
            </a:gs>
            <a:gs pos="100000">
              <a:srgbClr val="FF5A5A"/>
            </a:gs>
            <a:gs pos="0">
              <a:srgbClr val="FF825A"/>
            </a:gs>
          </a:gsLst>
          <a:lin ang="18000000" scaled="0"/>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D6EADC9-14DB-3940-AEAE-A4E5A0F0AADA}"/>
              </a:ext>
            </a:extLst>
          </p:cNvPr>
          <p:cNvSpPr>
            <a:spLocks noGrp="1"/>
          </p:cNvSpPr>
          <p:nvPr>
            <p:ph type="ctrTitle" hasCustomPrompt="1"/>
          </p:nvPr>
        </p:nvSpPr>
        <p:spPr>
          <a:xfrm>
            <a:off x="539016" y="1996292"/>
            <a:ext cx="11113970" cy="507831"/>
          </a:xfrm>
          <a:prstGeom prst="rect">
            <a:avLst/>
          </a:prstGeom>
        </p:spPr>
        <p:txBody>
          <a:bodyPr anchor="b">
            <a:spAutoFit/>
          </a:bodyPr>
          <a:lstStyle>
            <a:lvl1pPr algn="ctr">
              <a:defRPr sz="3000" b="0" i="0">
                <a:solidFill>
                  <a:schemeClr val="bg1"/>
                </a:solidFill>
                <a:latin typeface="Noir Pro Light" pitchFamily="2" charset="0"/>
              </a:defRPr>
            </a:lvl1pPr>
          </a:lstStyle>
          <a:p>
            <a:r>
              <a:rPr lang="en-US" dirty="0"/>
              <a:t>Section subtitle</a:t>
            </a:r>
          </a:p>
        </p:txBody>
      </p:sp>
      <p:sp>
        <p:nvSpPr>
          <p:cNvPr id="7" name="Subtitle 2">
            <a:extLst>
              <a:ext uri="{FF2B5EF4-FFF2-40B4-BE49-F238E27FC236}">
                <a16:creationId xmlns:a16="http://schemas.microsoft.com/office/drawing/2014/main" id="{E39F4D37-9065-DB40-B481-1B1D5C88FA03}"/>
              </a:ext>
            </a:extLst>
          </p:cNvPr>
          <p:cNvSpPr>
            <a:spLocks noGrp="1"/>
          </p:cNvSpPr>
          <p:nvPr>
            <p:ph type="subTitle" idx="1" hasCustomPrompt="1"/>
          </p:nvPr>
        </p:nvSpPr>
        <p:spPr>
          <a:xfrm>
            <a:off x="539016" y="2596199"/>
            <a:ext cx="11113970" cy="1323439"/>
          </a:xfrm>
          <a:prstGeom prst="rect">
            <a:avLst/>
          </a:prstGeom>
        </p:spPr>
        <p:txBody>
          <a:bodyPr>
            <a:spAutoFit/>
          </a:bodyPr>
          <a:lstStyle>
            <a:lvl1pPr marL="0" indent="0" algn="ctr">
              <a:lnSpc>
                <a:spcPct val="100000"/>
              </a:lnSpc>
              <a:buNone/>
              <a:defRPr sz="4000" b="1" i="0">
                <a:solidFill>
                  <a:schemeClr val="bg1"/>
                </a:solidFill>
                <a:latin typeface="Noir Pro Semi" pitchFamily="2"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A long objective statement where you want to write out a lot more words</a:t>
            </a:r>
          </a:p>
        </p:txBody>
      </p:sp>
    </p:spTree>
    <p:extLst>
      <p:ext uri="{BB962C8B-B14F-4D97-AF65-F5344CB8AC3E}">
        <p14:creationId xmlns:p14="http://schemas.microsoft.com/office/powerpoint/2010/main" val="191957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rovider Section Title - Longer">
    <p:bg>
      <p:bgPr>
        <a:gradFill>
          <a:gsLst>
            <a:gs pos="51000">
              <a:srgbClr val="2477DA"/>
            </a:gs>
            <a:gs pos="100000">
              <a:srgbClr val="24B8DA"/>
            </a:gs>
            <a:gs pos="0">
              <a:srgbClr val="6424DA"/>
            </a:gs>
          </a:gsLst>
          <a:lin ang="18000000" scaled="0"/>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D6EADC9-14DB-3940-AEAE-A4E5A0F0AADA}"/>
              </a:ext>
            </a:extLst>
          </p:cNvPr>
          <p:cNvSpPr>
            <a:spLocks noGrp="1"/>
          </p:cNvSpPr>
          <p:nvPr>
            <p:ph type="ctrTitle" hasCustomPrompt="1"/>
          </p:nvPr>
        </p:nvSpPr>
        <p:spPr>
          <a:xfrm>
            <a:off x="539016" y="1996292"/>
            <a:ext cx="11113970" cy="507831"/>
          </a:xfrm>
          <a:prstGeom prst="rect">
            <a:avLst/>
          </a:prstGeom>
        </p:spPr>
        <p:txBody>
          <a:bodyPr anchor="b">
            <a:spAutoFit/>
          </a:bodyPr>
          <a:lstStyle>
            <a:lvl1pPr algn="ctr">
              <a:defRPr sz="3000" b="0" i="0">
                <a:solidFill>
                  <a:schemeClr val="bg1"/>
                </a:solidFill>
                <a:latin typeface="Noir Pro Light" pitchFamily="2" charset="0"/>
              </a:defRPr>
            </a:lvl1pPr>
          </a:lstStyle>
          <a:p>
            <a:r>
              <a:rPr lang="en-US" dirty="0"/>
              <a:t>Section subtitle</a:t>
            </a:r>
          </a:p>
        </p:txBody>
      </p:sp>
      <p:sp>
        <p:nvSpPr>
          <p:cNvPr id="7" name="Subtitle 2">
            <a:extLst>
              <a:ext uri="{FF2B5EF4-FFF2-40B4-BE49-F238E27FC236}">
                <a16:creationId xmlns:a16="http://schemas.microsoft.com/office/drawing/2014/main" id="{E39F4D37-9065-DB40-B481-1B1D5C88FA03}"/>
              </a:ext>
            </a:extLst>
          </p:cNvPr>
          <p:cNvSpPr>
            <a:spLocks noGrp="1"/>
          </p:cNvSpPr>
          <p:nvPr>
            <p:ph type="subTitle" idx="1" hasCustomPrompt="1"/>
          </p:nvPr>
        </p:nvSpPr>
        <p:spPr>
          <a:xfrm>
            <a:off x="539016" y="2596199"/>
            <a:ext cx="11113970" cy="1323439"/>
          </a:xfrm>
          <a:prstGeom prst="rect">
            <a:avLst/>
          </a:prstGeom>
        </p:spPr>
        <p:txBody>
          <a:bodyPr>
            <a:spAutoFit/>
          </a:bodyPr>
          <a:lstStyle>
            <a:lvl1pPr marL="0" indent="0" algn="ctr">
              <a:lnSpc>
                <a:spcPct val="100000"/>
              </a:lnSpc>
              <a:buNone/>
              <a:defRPr sz="4000" b="1" i="0">
                <a:solidFill>
                  <a:schemeClr val="bg1"/>
                </a:solidFill>
                <a:latin typeface="Noir Pro Semi" pitchFamily="2"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A long objective statement where you want to write out a lot more words</a:t>
            </a:r>
          </a:p>
        </p:txBody>
      </p:sp>
    </p:spTree>
    <p:extLst>
      <p:ext uri="{BB962C8B-B14F-4D97-AF65-F5344CB8AC3E}">
        <p14:creationId xmlns:p14="http://schemas.microsoft.com/office/powerpoint/2010/main" val="1818276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FEDCF9F2-7956-3848-B43A-0723F8E7434D}"/>
              </a:ext>
            </a:extLst>
          </p:cNvPr>
          <p:cNvSpPr>
            <a:spLocks noGrp="1"/>
          </p:cNvSpPr>
          <p:nvPr>
            <p:ph type="title"/>
          </p:nvPr>
        </p:nvSpPr>
        <p:spPr>
          <a:xfrm>
            <a:off x="541020" y="3437241"/>
            <a:ext cx="3630930" cy="2638425"/>
          </a:xfrm>
          <a:prstGeom prst="rect">
            <a:avLst/>
          </a:prstGeom>
        </p:spPr>
        <p:txBody>
          <a:bodyPr vert="horz" wrap="square" lIns="0" tIns="45720" rIns="0" bIns="45720" rtlCol="0" anchor="b" anchorCtr="0">
            <a:normAutofit/>
          </a:bodyPr>
          <a:lstStyle>
            <a:lvl1pPr>
              <a:defRPr b="1" i="0">
                <a:latin typeface="Noir Pro Heavy" pitchFamily="2" charset="0"/>
              </a:defRPr>
            </a:lvl1pPr>
          </a:lstStyle>
          <a:p>
            <a:r>
              <a:rPr lang="en-US" dirty="0"/>
              <a:t>Click to edit Master title style</a:t>
            </a:r>
          </a:p>
        </p:txBody>
      </p:sp>
    </p:spTree>
    <p:extLst>
      <p:ext uri="{BB962C8B-B14F-4D97-AF65-F5344CB8AC3E}">
        <p14:creationId xmlns:p14="http://schemas.microsoft.com/office/powerpoint/2010/main" val="1900858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E0AB723-BCC5-1C45-B5CA-2D19A87BBD3C}"/>
              </a:ext>
            </a:extLst>
          </p:cNvPr>
          <p:cNvSpPr/>
          <p:nvPr userDrawn="1"/>
        </p:nvSpPr>
        <p:spPr>
          <a:xfrm>
            <a:off x="0" y="0"/>
            <a:ext cx="12192000" cy="6858000"/>
          </a:xfrm>
          <a:prstGeom prst="rect">
            <a:avLst/>
          </a:prstGeom>
          <a:gradFill flip="none" rotWithShape="1">
            <a:gsLst>
              <a:gs pos="0">
                <a:srgbClr val="FF825A"/>
              </a:gs>
              <a:gs pos="48000">
                <a:srgbClr val="FF5A5A"/>
              </a:gs>
              <a:gs pos="100000">
                <a:srgbClr val="FF5A5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AC29BBA-FF82-BD4A-BB8B-FE685440191F}"/>
              </a:ext>
            </a:extLst>
          </p:cNvPr>
          <p:cNvPicPr>
            <a:picLocks noChangeAspect="1"/>
          </p:cNvPicPr>
          <p:nvPr userDrawn="1"/>
        </p:nvPicPr>
        <p:blipFill>
          <a:blip r:embed="rId2"/>
          <a:stretch>
            <a:fillRect/>
          </a:stretch>
        </p:blipFill>
        <p:spPr>
          <a:xfrm>
            <a:off x="767238" y="650409"/>
            <a:ext cx="4244831" cy="1115568"/>
          </a:xfrm>
          <a:prstGeom prst="rect">
            <a:avLst/>
          </a:prstGeom>
        </p:spPr>
      </p:pic>
      <p:pic>
        <p:nvPicPr>
          <p:cNvPr id="24" name="Picture 23">
            <a:extLst>
              <a:ext uri="{FF2B5EF4-FFF2-40B4-BE49-F238E27FC236}">
                <a16:creationId xmlns:a16="http://schemas.microsoft.com/office/drawing/2014/main" id="{12ABC2E5-E8D2-974D-A44B-D229C92A201F}"/>
              </a:ext>
            </a:extLst>
          </p:cNvPr>
          <p:cNvPicPr>
            <a:picLocks noChangeAspect="1"/>
          </p:cNvPicPr>
          <p:nvPr userDrawn="1"/>
        </p:nvPicPr>
        <p:blipFill>
          <a:blip r:embed="rId3"/>
          <a:stretch>
            <a:fillRect/>
          </a:stretch>
        </p:blipFill>
        <p:spPr>
          <a:xfrm>
            <a:off x="730321" y="582897"/>
            <a:ext cx="4244831" cy="1115568"/>
          </a:xfrm>
          <a:prstGeom prst="rect">
            <a:avLst/>
          </a:prstGeom>
        </p:spPr>
      </p:pic>
      <p:sp>
        <p:nvSpPr>
          <p:cNvPr id="13" name="Text Placeholder 12">
            <a:extLst>
              <a:ext uri="{FF2B5EF4-FFF2-40B4-BE49-F238E27FC236}">
                <a16:creationId xmlns:a16="http://schemas.microsoft.com/office/drawing/2014/main" id="{3CFC24F5-D3C3-9D40-ABD2-7E7849A27855}"/>
              </a:ext>
            </a:extLst>
          </p:cNvPr>
          <p:cNvSpPr>
            <a:spLocks noGrp="1"/>
          </p:cNvSpPr>
          <p:nvPr>
            <p:ph type="body" sz="quarter" idx="11"/>
          </p:nvPr>
        </p:nvSpPr>
        <p:spPr>
          <a:xfrm>
            <a:off x="750888" y="4055165"/>
            <a:ext cx="4228616" cy="2074545"/>
          </a:xfrm>
          <a:prstGeom prst="rect">
            <a:avLst/>
          </a:prstGeom>
        </p:spPr>
        <p:txBody>
          <a:bodyPr anchor="b" anchorCtr="0">
            <a:normAutofit/>
          </a:bodyPr>
          <a:lstStyle>
            <a:lvl1pPr marL="0" indent="0">
              <a:buNone/>
              <a:defRPr sz="4800" b="1" i="0">
                <a:solidFill>
                  <a:schemeClr val="bg1"/>
                </a:solidFill>
                <a:latin typeface="Noir Pro Heavy" pitchFamily="2"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
        <p:nvSpPr>
          <p:cNvPr id="11" name="Text Placeholder 10">
            <a:extLst>
              <a:ext uri="{FF2B5EF4-FFF2-40B4-BE49-F238E27FC236}">
                <a16:creationId xmlns:a16="http://schemas.microsoft.com/office/drawing/2014/main" id="{E053793E-7192-124C-B2C1-CF6AF21748AB}"/>
              </a:ext>
            </a:extLst>
          </p:cNvPr>
          <p:cNvSpPr>
            <a:spLocks noGrp="1"/>
          </p:cNvSpPr>
          <p:nvPr>
            <p:ph type="body" sz="quarter" idx="10"/>
          </p:nvPr>
        </p:nvSpPr>
        <p:spPr>
          <a:xfrm>
            <a:off x="750888" y="3436938"/>
            <a:ext cx="4228616" cy="376237"/>
          </a:xfrm>
          <a:prstGeom prst="rect">
            <a:avLst/>
          </a:prstGeom>
        </p:spPr>
        <p:txBody>
          <a:bodyPr anchor="b" anchorCtr="0">
            <a:normAutofit/>
          </a:bodyPr>
          <a:lstStyle>
            <a:lvl1pPr marL="0" indent="0">
              <a:buNone/>
              <a:defRPr sz="1800" b="0" i="0">
                <a:solidFill>
                  <a:schemeClr val="bg1"/>
                </a:solidFill>
                <a:latin typeface="Noir Pro" pitchFamily="2" charset="0"/>
              </a:defRPr>
            </a:lvl1pPr>
          </a:lstStyle>
          <a:p>
            <a:pPr lvl="0"/>
            <a:endParaRPr lang="en-US" dirty="0"/>
          </a:p>
        </p:txBody>
      </p:sp>
      <p:pic>
        <p:nvPicPr>
          <p:cNvPr id="20" name="Picture 19">
            <a:extLst>
              <a:ext uri="{FF2B5EF4-FFF2-40B4-BE49-F238E27FC236}">
                <a16:creationId xmlns:a16="http://schemas.microsoft.com/office/drawing/2014/main" id="{70CCD1A3-9E9A-C54A-81F0-CB297922F276}"/>
              </a:ext>
            </a:extLst>
          </p:cNvPr>
          <p:cNvPicPr>
            <a:picLocks noChangeAspect="1"/>
          </p:cNvPicPr>
          <p:nvPr userDrawn="1"/>
        </p:nvPicPr>
        <p:blipFill>
          <a:blip r:embed="rId4"/>
          <a:stretch>
            <a:fillRect/>
          </a:stretch>
        </p:blipFill>
        <p:spPr>
          <a:xfrm>
            <a:off x="750888" y="2085920"/>
            <a:ext cx="1752600" cy="457200"/>
          </a:xfrm>
          <a:prstGeom prst="rect">
            <a:avLst/>
          </a:prstGeom>
        </p:spPr>
      </p:pic>
      <p:pic>
        <p:nvPicPr>
          <p:cNvPr id="22" name="Picture 21">
            <a:extLst>
              <a:ext uri="{FF2B5EF4-FFF2-40B4-BE49-F238E27FC236}">
                <a16:creationId xmlns:a16="http://schemas.microsoft.com/office/drawing/2014/main" id="{5A1F6A22-40DA-A344-A964-DE5DC18B45A8}"/>
              </a:ext>
            </a:extLst>
          </p:cNvPr>
          <p:cNvPicPr>
            <a:picLocks noChangeAspect="1"/>
          </p:cNvPicPr>
          <p:nvPr userDrawn="1"/>
        </p:nvPicPr>
        <p:blipFill>
          <a:blip r:embed="rId5"/>
          <a:stretch>
            <a:fillRect/>
          </a:stretch>
        </p:blipFill>
        <p:spPr>
          <a:xfrm>
            <a:off x="2990055" y="2085920"/>
            <a:ext cx="1478107" cy="457200"/>
          </a:xfrm>
          <a:prstGeom prst="rect">
            <a:avLst/>
          </a:prstGeom>
        </p:spPr>
      </p:pic>
      <p:pic>
        <p:nvPicPr>
          <p:cNvPr id="21" name="Picture 20">
            <a:extLst>
              <a:ext uri="{FF2B5EF4-FFF2-40B4-BE49-F238E27FC236}">
                <a16:creationId xmlns:a16="http://schemas.microsoft.com/office/drawing/2014/main" id="{93308D04-0236-044A-BDB2-131267F35E55}"/>
              </a:ext>
            </a:extLst>
          </p:cNvPr>
          <p:cNvPicPr>
            <a:picLocks noChangeAspect="1"/>
          </p:cNvPicPr>
          <p:nvPr userDrawn="1"/>
        </p:nvPicPr>
        <p:blipFill>
          <a:blip r:embed="rId6"/>
          <a:stretch>
            <a:fillRect/>
          </a:stretch>
        </p:blipFill>
        <p:spPr>
          <a:xfrm>
            <a:off x="6589643" y="853226"/>
            <a:ext cx="5605665" cy="6004774"/>
          </a:xfrm>
          <a:prstGeom prst="rect">
            <a:avLst/>
          </a:prstGeom>
        </p:spPr>
      </p:pic>
    </p:spTree>
    <p:extLst>
      <p:ext uri="{BB962C8B-B14F-4D97-AF65-F5344CB8AC3E}">
        <p14:creationId xmlns:p14="http://schemas.microsoft.com/office/powerpoint/2010/main" val="10732342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A175BBC-8A24-624F-B672-6889AF225565}"/>
              </a:ext>
            </a:extLst>
          </p:cNvPr>
          <p:cNvPicPr>
            <a:picLocks noChangeAspect="1"/>
          </p:cNvPicPr>
          <p:nvPr userDrawn="1"/>
        </p:nvPicPr>
        <p:blipFill rotWithShape="1">
          <a:blip r:embed="rId2"/>
          <a:srcRect l="4478" b="16793"/>
          <a:stretch/>
        </p:blipFill>
        <p:spPr>
          <a:xfrm>
            <a:off x="0" y="-200025"/>
            <a:ext cx="12191999" cy="7058025"/>
          </a:xfrm>
          <a:prstGeom prst="rect">
            <a:avLst/>
          </a:prstGeom>
        </p:spPr>
      </p:pic>
      <p:sp>
        <p:nvSpPr>
          <p:cNvPr id="8" name="Text Placeholder 12">
            <a:extLst>
              <a:ext uri="{FF2B5EF4-FFF2-40B4-BE49-F238E27FC236}">
                <a16:creationId xmlns:a16="http://schemas.microsoft.com/office/drawing/2014/main" id="{2B05E6F2-BB8A-AD4D-9ADA-890C4D58C6D9}"/>
              </a:ext>
            </a:extLst>
          </p:cNvPr>
          <p:cNvSpPr>
            <a:spLocks noGrp="1"/>
          </p:cNvSpPr>
          <p:nvPr>
            <p:ph type="body" sz="quarter" idx="11"/>
          </p:nvPr>
        </p:nvSpPr>
        <p:spPr>
          <a:xfrm>
            <a:off x="713387" y="1077464"/>
            <a:ext cx="7259037" cy="602034"/>
          </a:xfrm>
          <a:prstGeom prst="rect">
            <a:avLst/>
          </a:prstGeom>
        </p:spPr>
        <p:txBody>
          <a:bodyPr anchor="t" anchorCtr="0">
            <a:noAutofit/>
          </a:bodyPr>
          <a:lstStyle>
            <a:lvl1pPr marL="0" indent="0" algn="l">
              <a:buNone/>
              <a:defRPr sz="4800" b="1" i="0" spc="-100" baseline="0">
                <a:solidFill>
                  <a:schemeClr val="bg1"/>
                </a:solidFill>
                <a:latin typeface="Noir Pro Heavy" pitchFamily="2"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grpSp>
        <p:nvGrpSpPr>
          <p:cNvPr id="2" name="Group 1">
            <a:extLst>
              <a:ext uri="{FF2B5EF4-FFF2-40B4-BE49-F238E27FC236}">
                <a16:creationId xmlns:a16="http://schemas.microsoft.com/office/drawing/2014/main" id="{6D1C7B5C-A535-884C-A10F-E3ACBEA6FDD3}"/>
              </a:ext>
            </a:extLst>
          </p:cNvPr>
          <p:cNvGrpSpPr/>
          <p:nvPr userDrawn="1"/>
        </p:nvGrpSpPr>
        <p:grpSpPr>
          <a:xfrm>
            <a:off x="8122132" y="5300663"/>
            <a:ext cx="3363507" cy="929363"/>
            <a:chOff x="730321" y="582897"/>
            <a:chExt cx="4281748" cy="1183080"/>
          </a:xfrm>
        </p:grpSpPr>
        <p:pic>
          <p:nvPicPr>
            <p:cNvPr id="6" name="Picture 5">
              <a:extLst>
                <a:ext uri="{FF2B5EF4-FFF2-40B4-BE49-F238E27FC236}">
                  <a16:creationId xmlns:a16="http://schemas.microsoft.com/office/drawing/2014/main" id="{44674AA5-1086-E144-807F-FDF0547B5CF2}"/>
                </a:ext>
              </a:extLst>
            </p:cNvPr>
            <p:cNvPicPr>
              <a:picLocks noChangeAspect="1"/>
            </p:cNvPicPr>
            <p:nvPr userDrawn="1"/>
          </p:nvPicPr>
          <p:blipFill>
            <a:blip r:embed="rId3"/>
            <a:stretch>
              <a:fillRect/>
            </a:stretch>
          </p:blipFill>
          <p:spPr>
            <a:xfrm>
              <a:off x="767238" y="650409"/>
              <a:ext cx="4244831" cy="1115568"/>
            </a:xfrm>
            <a:prstGeom prst="rect">
              <a:avLst/>
            </a:prstGeom>
          </p:spPr>
        </p:pic>
        <p:pic>
          <p:nvPicPr>
            <p:cNvPr id="7" name="Picture 6">
              <a:extLst>
                <a:ext uri="{FF2B5EF4-FFF2-40B4-BE49-F238E27FC236}">
                  <a16:creationId xmlns:a16="http://schemas.microsoft.com/office/drawing/2014/main" id="{60502D0D-9FAD-4A4D-AD40-21347C8DC9EF}"/>
                </a:ext>
              </a:extLst>
            </p:cNvPr>
            <p:cNvPicPr>
              <a:picLocks noChangeAspect="1"/>
            </p:cNvPicPr>
            <p:nvPr userDrawn="1"/>
          </p:nvPicPr>
          <p:blipFill>
            <a:blip r:embed="rId4"/>
            <a:stretch>
              <a:fillRect/>
            </a:stretch>
          </p:blipFill>
          <p:spPr>
            <a:xfrm>
              <a:off x="730321" y="582897"/>
              <a:ext cx="4244831" cy="1115568"/>
            </a:xfrm>
            <a:prstGeom prst="rect">
              <a:avLst/>
            </a:prstGeom>
          </p:spPr>
        </p:pic>
      </p:grpSp>
    </p:spTree>
    <p:extLst>
      <p:ext uri="{BB962C8B-B14F-4D97-AF65-F5344CB8AC3E}">
        <p14:creationId xmlns:p14="http://schemas.microsoft.com/office/powerpoint/2010/main" val="15510958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FEDCF9F2-7956-3848-B43A-0723F8E7434D}"/>
              </a:ext>
            </a:extLst>
          </p:cNvPr>
          <p:cNvSpPr>
            <a:spLocks noGrp="1"/>
          </p:cNvSpPr>
          <p:nvPr>
            <p:ph type="title"/>
          </p:nvPr>
        </p:nvSpPr>
        <p:spPr>
          <a:xfrm>
            <a:off x="541020" y="3437241"/>
            <a:ext cx="3630930" cy="2638425"/>
          </a:xfrm>
          <a:prstGeom prst="rect">
            <a:avLst/>
          </a:prstGeom>
        </p:spPr>
        <p:txBody>
          <a:bodyPr vert="horz" wrap="square" lIns="0" tIns="45720" rIns="0" bIns="45720" rtlCol="0" anchor="b" anchorCtr="0">
            <a:normAutofit/>
          </a:bodyPr>
          <a:lstStyle>
            <a:lvl1pPr>
              <a:defRPr b="1" i="0">
                <a:latin typeface="Noir Pro Heavy" pitchFamily="2" charset="0"/>
              </a:defRPr>
            </a:lvl1pPr>
          </a:lstStyle>
          <a:p>
            <a:r>
              <a:rPr lang="en-US" dirty="0"/>
              <a:t>Click to edit Master title style</a:t>
            </a:r>
          </a:p>
        </p:txBody>
      </p:sp>
    </p:spTree>
    <p:extLst>
      <p:ext uri="{BB962C8B-B14F-4D97-AF65-F5344CB8AC3E}">
        <p14:creationId xmlns:p14="http://schemas.microsoft.com/office/powerpoint/2010/main" val="3348112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B70CC9-06DF-8C4D-B518-C2D734F842DB}"/>
              </a:ext>
            </a:extLst>
          </p:cNvPr>
          <p:cNvPicPr>
            <a:picLocks noChangeAspect="1"/>
          </p:cNvPicPr>
          <p:nvPr userDrawn="1"/>
        </p:nvPicPr>
        <p:blipFill rotWithShape="1">
          <a:blip r:embed="rId2"/>
          <a:srcRect l="32819" r="8161"/>
          <a:stretch/>
        </p:blipFill>
        <p:spPr>
          <a:xfrm>
            <a:off x="6800851" y="771525"/>
            <a:ext cx="5391149" cy="6089650"/>
          </a:xfrm>
          <a:prstGeom prst="rect">
            <a:avLst/>
          </a:prstGeom>
        </p:spPr>
      </p:pic>
      <p:sp>
        <p:nvSpPr>
          <p:cNvPr id="16" name="Rectangle 15">
            <a:extLst>
              <a:ext uri="{FF2B5EF4-FFF2-40B4-BE49-F238E27FC236}">
                <a16:creationId xmlns:a16="http://schemas.microsoft.com/office/drawing/2014/main" id="{DE0AB723-BCC5-1C45-B5CA-2D19A87BBD3C}"/>
              </a:ext>
            </a:extLst>
          </p:cNvPr>
          <p:cNvSpPr/>
          <p:nvPr userDrawn="1"/>
        </p:nvSpPr>
        <p:spPr>
          <a:xfrm>
            <a:off x="0" y="0"/>
            <a:ext cx="6800851" cy="6858000"/>
          </a:xfrm>
          <a:prstGeom prst="rect">
            <a:avLst/>
          </a:prstGeom>
          <a:gradFill flip="none" rotWithShape="1">
            <a:gsLst>
              <a:gs pos="0">
                <a:srgbClr val="FF825A"/>
              </a:gs>
              <a:gs pos="48000">
                <a:srgbClr val="FF5A5A"/>
              </a:gs>
              <a:gs pos="100000">
                <a:srgbClr val="FF5A5A"/>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AC29BBA-FF82-BD4A-BB8B-FE685440191F}"/>
              </a:ext>
            </a:extLst>
          </p:cNvPr>
          <p:cNvPicPr>
            <a:picLocks noChangeAspect="1"/>
          </p:cNvPicPr>
          <p:nvPr userDrawn="1"/>
        </p:nvPicPr>
        <p:blipFill>
          <a:blip r:embed="rId3"/>
          <a:stretch>
            <a:fillRect/>
          </a:stretch>
        </p:blipFill>
        <p:spPr>
          <a:xfrm>
            <a:off x="767238" y="650409"/>
            <a:ext cx="4244831" cy="1115568"/>
          </a:xfrm>
          <a:prstGeom prst="rect">
            <a:avLst/>
          </a:prstGeom>
        </p:spPr>
      </p:pic>
      <p:pic>
        <p:nvPicPr>
          <p:cNvPr id="24" name="Picture 23">
            <a:extLst>
              <a:ext uri="{FF2B5EF4-FFF2-40B4-BE49-F238E27FC236}">
                <a16:creationId xmlns:a16="http://schemas.microsoft.com/office/drawing/2014/main" id="{12ABC2E5-E8D2-974D-A44B-D229C92A201F}"/>
              </a:ext>
            </a:extLst>
          </p:cNvPr>
          <p:cNvPicPr>
            <a:picLocks noChangeAspect="1"/>
          </p:cNvPicPr>
          <p:nvPr userDrawn="1"/>
        </p:nvPicPr>
        <p:blipFill>
          <a:blip r:embed="rId4"/>
          <a:stretch>
            <a:fillRect/>
          </a:stretch>
        </p:blipFill>
        <p:spPr>
          <a:xfrm>
            <a:off x="730321" y="582897"/>
            <a:ext cx="4244831" cy="1115568"/>
          </a:xfrm>
          <a:prstGeom prst="rect">
            <a:avLst/>
          </a:prstGeom>
        </p:spPr>
      </p:pic>
      <p:sp>
        <p:nvSpPr>
          <p:cNvPr id="13" name="Text Placeholder 12">
            <a:extLst>
              <a:ext uri="{FF2B5EF4-FFF2-40B4-BE49-F238E27FC236}">
                <a16:creationId xmlns:a16="http://schemas.microsoft.com/office/drawing/2014/main" id="{3CFC24F5-D3C3-9D40-ABD2-7E7849A27855}"/>
              </a:ext>
            </a:extLst>
          </p:cNvPr>
          <p:cNvSpPr>
            <a:spLocks noGrp="1"/>
          </p:cNvSpPr>
          <p:nvPr>
            <p:ph type="body" sz="quarter" idx="11"/>
          </p:nvPr>
        </p:nvSpPr>
        <p:spPr>
          <a:xfrm>
            <a:off x="750888" y="4055165"/>
            <a:ext cx="4228616" cy="2074545"/>
          </a:xfrm>
          <a:prstGeom prst="rect">
            <a:avLst/>
          </a:prstGeom>
        </p:spPr>
        <p:txBody>
          <a:bodyPr anchor="b" anchorCtr="0">
            <a:normAutofit/>
          </a:bodyPr>
          <a:lstStyle>
            <a:lvl1pPr marL="0" indent="0">
              <a:buNone/>
              <a:defRPr sz="4800" b="1" i="0">
                <a:solidFill>
                  <a:schemeClr val="bg1"/>
                </a:solidFill>
                <a:latin typeface="Noir Pro Heavy" pitchFamily="2"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
        <p:nvSpPr>
          <p:cNvPr id="11" name="Text Placeholder 10">
            <a:extLst>
              <a:ext uri="{FF2B5EF4-FFF2-40B4-BE49-F238E27FC236}">
                <a16:creationId xmlns:a16="http://schemas.microsoft.com/office/drawing/2014/main" id="{E053793E-7192-124C-B2C1-CF6AF21748AB}"/>
              </a:ext>
            </a:extLst>
          </p:cNvPr>
          <p:cNvSpPr>
            <a:spLocks noGrp="1"/>
          </p:cNvSpPr>
          <p:nvPr>
            <p:ph type="body" sz="quarter" idx="10"/>
          </p:nvPr>
        </p:nvSpPr>
        <p:spPr>
          <a:xfrm>
            <a:off x="750888" y="3436938"/>
            <a:ext cx="4228616" cy="376237"/>
          </a:xfrm>
          <a:prstGeom prst="rect">
            <a:avLst/>
          </a:prstGeom>
        </p:spPr>
        <p:txBody>
          <a:bodyPr anchor="b" anchorCtr="0">
            <a:normAutofit/>
          </a:bodyPr>
          <a:lstStyle>
            <a:lvl1pPr marL="0" indent="0">
              <a:buNone/>
              <a:defRPr sz="1800" b="0" i="0">
                <a:solidFill>
                  <a:schemeClr val="bg1"/>
                </a:solidFill>
                <a:latin typeface="Noir Pro" pitchFamily="2" charset="0"/>
              </a:defRPr>
            </a:lvl1pPr>
          </a:lstStyle>
          <a:p>
            <a:pPr lvl="0"/>
            <a:endParaRPr lang="en-US" dirty="0"/>
          </a:p>
        </p:txBody>
      </p:sp>
      <p:pic>
        <p:nvPicPr>
          <p:cNvPr id="20" name="Picture 19">
            <a:extLst>
              <a:ext uri="{FF2B5EF4-FFF2-40B4-BE49-F238E27FC236}">
                <a16:creationId xmlns:a16="http://schemas.microsoft.com/office/drawing/2014/main" id="{70CCD1A3-9E9A-C54A-81F0-CB297922F276}"/>
              </a:ext>
            </a:extLst>
          </p:cNvPr>
          <p:cNvPicPr>
            <a:picLocks noChangeAspect="1"/>
          </p:cNvPicPr>
          <p:nvPr userDrawn="1"/>
        </p:nvPicPr>
        <p:blipFill>
          <a:blip r:embed="rId5"/>
          <a:stretch>
            <a:fillRect/>
          </a:stretch>
        </p:blipFill>
        <p:spPr>
          <a:xfrm>
            <a:off x="750888" y="2085920"/>
            <a:ext cx="1752600" cy="457200"/>
          </a:xfrm>
          <a:prstGeom prst="rect">
            <a:avLst/>
          </a:prstGeom>
        </p:spPr>
      </p:pic>
      <p:pic>
        <p:nvPicPr>
          <p:cNvPr id="22" name="Picture 21">
            <a:extLst>
              <a:ext uri="{FF2B5EF4-FFF2-40B4-BE49-F238E27FC236}">
                <a16:creationId xmlns:a16="http://schemas.microsoft.com/office/drawing/2014/main" id="{5A1F6A22-40DA-A344-A964-DE5DC18B45A8}"/>
              </a:ext>
            </a:extLst>
          </p:cNvPr>
          <p:cNvPicPr>
            <a:picLocks noChangeAspect="1"/>
          </p:cNvPicPr>
          <p:nvPr userDrawn="1"/>
        </p:nvPicPr>
        <p:blipFill>
          <a:blip r:embed="rId6"/>
          <a:stretch>
            <a:fillRect/>
          </a:stretch>
        </p:blipFill>
        <p:spPr>
          <a:xfrm>
            <a:off x="2990055" y="2085920"/>
            <a:ext cx="1478107" cy="457200"/>
          </a:xfrm>
          <a:prstGeom prst="rect">
            <a:avLst/>
          </a:prstGeom>
        </p:spPr>
      </p:pic>
    </p:spTree>
    <p:extLst>
      <p:ext uri="{BB962C8B-B14F-4D97-AF65-F5344CB8AC3E}">
        <p14:creationId xmlns:p14="http://schemas.microsoft.com/office/powerpoint/2010/main" val="2446318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11534305" y="6376649"/>
            <a:ext cx="275717" cy="246158"/>
          </a:xfrm>
        </p:spPr>
        <p:txBody>
          <a:bodyPr/>
          <a:lstStyle>
            <a:lvl1pPr>
              <a:defRPr sz="933">
                <a:latin typeface="Gotham Rounded Bold Regular"/>
                <a:cs typeface="Gotham Rounded Bold Regula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130BBAB-28C3-D04B-8A28-02A85B3D0BB9}" type="slidenum">
              <a:rPr kumimoji="0" lang="en-US" sz="933" b="0" i="0" u="none" strike="noStrike" kern="1200" cap="none" spc="0" normalizeH="0" baseline="0" noProof="0" smtClean="0">
                <a:ln>
                  <a:noFill/>
                </a:ln>
                <a:solidFill>
                  <a:prstClr val="black"/>
                </a:solidFill>
                <a:effectLst/>
                <a:uLnTx/>
                <a:uFillTx/>
                <a:latin typeface="Gotham Rounded Bold Regular"/>
                <a:ea typeface="+mn-ea"/>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933" b="0" i="0" u="none" strike="noStrike" kern="1200" cap="none" spc="0" normalizeH="0" baseline="0" noProof="0" dirty="0">
              <a:ln>
                <a:noFill/>
              </a:ln>
              <a:solidFill>
                <a:prstClr val="black"/>
              </a:solidFill>
              <a:effectLst/>
              <a:uLnTx/>
              <a:uFillTx/>
              <a:latin typeface="Gotham Rounded Bold Regular"/>
              <a:ea typeface="+mn-ea"/>
            </a:endParaRPr>
          </a:p>
        </p:txBody>
      </p:sp>
      <p:sp>
        <p:nvSpPr>
          <p:cNvPr id="8" name="Footer Placeholder 4"/>
          <p:cNvSpPr>
            <a:spLocks noGrp="1"/>
          </p:cNvSpPr>
          <p:nvPr>
            <p:ph type="ftr" sz="quarter" idx="3"/>
          </p:nvPr>
        </p:nvSpPr>
        <p:spPr>
          <a:xfrm>
            <a:off x="3644901" y="6355871"/>
            <a:ext cx="4902200" cy="365470"/>
          </a:xfrm>
          <a:prstGeom prst="rect">
            <a:avLst/>
          </a:prstGeom>
        </p:spPr>
        <p:txBody>
          <a:bodyPr vert="horz" lIns="91368" tIns="45684" rIns="91368" bIns="45684" rtlCol="0" anchor="ctr"/>
          <a:lstStyle>
            <a:lvl1pPr algn="ctr">
              <a:defRPr sz="933">
                <a:solidFill>
                  <a:schemeClr val="tx1">
                    <a:tint val="75000"/>
                  </a:schemeClr>
                </a:solidFill>
                <a:latin typeface="Gotham Rounded Book Regular"/>
                <a:cs typeface="Gotham Rounded Book Regula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noFill/>
                </a:ln>
                <a:solidFill>
                  <a:prstClr val="black">
                    <a:tint val="75000"/>
                  </a:prstClr>
                </a:solidFill>
                <a:effectLst/>
                <a:uLnTx/>
                <a:uFillTx/>
                <a:latin typeface="Gotham Rounded Book Regular"/>
                <a:ea typeface="+mn-ea"/>
              </a:rPr>
              <a:t>CONFIDENTIAL • © 2016 DIASYST™ Inc. </a:t>
            </a:r>
            <a:endParaRPr kumimoji="0" lang="en-US" sz="933" b="0" i="0" u="none" strike="noStrike" kern="1200" cap="none" spc="0" normalizeH="0" baseline="0" noProof="0" dirty="0">
              <a:ln>
                <a:noFill/>
              </a:ln>
              <a:solidFill>
                <a:prstClr val="black">
                  <a:tint val="75000"/>
                </a:prstClr>
              </a:solidFill>
              <a:effectLst/>
              <a:uLnTx/>
              <a:uFillTx/>
              <a:latin typeface="Gotham Rounded Book Regular"/>
              <a:ea typeface="+mn-ea"/>
            </a:endParaRPr>
          </a:p>
        </p:txBody>
      </p:sp>
    </p:spTree>
    <p:extLst>
      <p:ext uri="{BB962C8B-B14F-4D97-AF65-F5344CB8AC3E}">
        <p14:creationId xmlns:p14="http://schemas.microsoft.com/office/powerpoint/2010/main" val="8209294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eb Device Screenshots">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CC7D380-5D8F-FE42-90E0-0A276F69BC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72122" y="914400"/>
            <a:ext cx="8216900" cy="5029200"/>
          </a:xfrm>
          <a:prstGeom prst="rect">
            <a:avLst/>
          </a:prstGeom>
          <a:effectLst>
            <a:outerShdw blurRad="635000" dist="190500" dir="2700000" algn="tl" rotWithShape="0">
              <a:prstClr val="black">
                <a:alpha val="40000"/>
              </a:prstClr>
            </a:outerShdw>
          </a:effectLst>
        </p:spPr>
      </p:pic>
      <p:sp>
        <p:nvSpPr>
          <p:cNvPr id="6" name="Picture Placeholder 14">
            <a:extLst>
              <a:ext uri="{FF2B5EF4-FFF2-40B4-BE49-F238E27FC236}">
                <a16:creationId xmlns:a16="http://schemas.microsoft.com/office/drawing/2014/main" id="{5A2D57AE-4987-F041-BB19-4586F4CC1B68}"/>
              </a:ext>
            </a:extLst>
          </p:cNvPr>
          <p:cNvSpPr>
            <a:spLocks noGrp="1"/>
          </p:cNvSpPr>
          <p:nvPr>
            <p:ph type="pic" sz="quarter" idx="18"/>
          </p:nvPr>
        </p:nvSpPr>
        <p:spPr>
          <a:xfrm>
            <a:off x="3486088" y="1027496"/>
            <a:ext cx="7988968" cy="4803007"/>
          </a:xfrm>
          <a:prstGeom prst="roundRect">
            <a:avLst>
              <a:gd name="adj" fmla="val 750"/>
            </a:avLst>
          </a:prstGeom>
        </p:spPr>
        <p:txBody>
          <a:bodyPr anchor="ctr"/>
          <a:lstStyle>
            <a:lvl1pPr marL="0" indent="0" algn="ctr">
              <a:buNone/>
              <a:defRPr/>
            </a:lvl1pPr>
          </a:lstStyle>
          <a:p>
            <a:endParaRPr lang="en-US" dirty="0"/>
          </a:p>
        </p:txBody>
      </p:sp>
      <p:sp>
        <p:nvSpPr>
          <p:cNvPr id="12" name="Subtitle 2">
            <a:extLst>
              <a:ext uri="{FF2B5EF4-FFF2-40B4-BE49-F238E27FC236}">
                <a16:creationId xmlns:a16="http://schemas.microsoft.com/office/drawing/2014/main" id="{011DF0A8-62D9-F140-AC59-D3C66D44EE32}"/>
              </a:ext>
            </a:extLst>
          </p:cNvPr>
          <p:cNvSpPr>
            <a:spLocks noGrp="1"/>
          </p:cNvSpPr>
          <p:nvPr>
            <p:ph type="subTitle" idx="1" hasCustomPrompt="1"/>
          </p:nvPr>
        </p:nvSpPr>
        <p:spPr>
          <a:xfrm>
            <a:off x="527399" y="685968"/>
            <a:ext cx="2494475" cy="872034"/>
          </a:xfrm>
          <a:prstGeom prst="rect">
            <a:avLst/>
          </a:prstGeom>
        </p:spPr>
        <p:txBody>
          <a:bodyPr wrap="square" lIns="0" tIns="0" bIns="457200" anchor="t" anchorCtr="0">
            <a:spAutoFit/>
          </a:bodyPr>
          <a:lstStyle>
            <a:lvl1pPr marL="0" indent="0" algn="l">
              <a:lnSpc>
                <a:spcPts val="3200"/>
              </a:lnSpc>
              <a:buNone/>
              <a:defRPr sz="2800" b="1" i="0">
                <a:solidFill>
                  <a:srgbClr val="2A2A2A"/>
                </a:solidFill>
                <a:latin typeface="Noir Pro Heavy" pitchFamily="2"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Title</a:t>
            </a:r>
          </a:p>
        </p:txBody>
      </p:sp>
      <p:sp>
        <p:nvSpPr>
          <p:cNvPr id="13" name="Title 1">
            <a:extLst>
              <a:ext uri="{FF2B5EF4-FFF2-40B4-BE49-F238E27FC236}">
                <a16:creationId xmlns:a16="http://schemas.microsoft.com/office/drawing/2014/main" id="{186A8FBC-02F4-DE41-B18B-2D9954ADA310}"/>
              </a:ext>
            </a:extLst>
          </p:cNvPr>
          <p:cNvSpPr>
            <a:spLocks noGrp="1"/>
          </p:cNvSpPr>
          <p:nvPr>
            <p:ph type="ctrTitle" hasCustomPrompt="1"/>
          </p:nvPr>
        </p:nvSpPr>
        <p:spPr>
          <a:xfrm>
            <a:off x="527399" y="1983545"/>
            <a:ext cx="2494475" cy="341632"/>
          </a:xfrm>
          <a:prstGeom prst="rect">
            <a:avLst/>
          </a:prstGeom>
        </p:spPr>
        <p:txBody>
          <a:bodyPr wrap="square" lIns="0" anchor="t" anchorCtr="0">
            <a:spAutoFit/>
          </a:bodyPr>
          <a:lstStyle>
            <a:lvl1pPr algn="l">
              <a:defRPr sz="1800" b="0" i="0">
                <a:solidFill>
                  <a:srgbClr val="2A2A2A"/>
                </a:solidFill>
                <a:latin typeface="Noir Pro" pitchFamily="2" charset="0"/>
              </a:defRPr>
            </a:lvl1pPr>
          </a:lstStyle>
          <a:p>
            <a:r>
              <a:rPr lang="en-US" dirty="0"/>
              <a:t>Description</a:t>
            </a:r>
          </a:p>
        </p:txBody>
      </p:sp>
    </p:spTree>
    <p:extLst>
      <p:ext uri="{BB962C8B-B14F-4D97-AF65-F5344CB8AC3E}">
        <p14:creationId xmlns:p14="http://schemas.microsoft.com/office/powerpoint/2010/main" val="27184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eb Device Screenshots &gt; Full">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ACC7D380-5D8F-FE42-90E0-0A276F69BC9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85855" y="494121"/>
            <a:ext cx="9220291" cy="5643331"/>
          </a:xfrm>
          <a:prstGeom prst="rect">
            <a:avLst/>
          </a:prstGeom>
          <a:effectLst>
            <a:outerShdw blurRad="635000" dist="190500" dir="2700000" algn="tl" rotWithShape="0">
              <a:prstClr val="black">
                <a:alpha val="40000"/>
              </a:prstClr>
            </a:outerShdw>
          </a:effectLst>
        </p:spPr>
      </p:pic>
      <p:sp>
        <p:nvSpPr>
          <p:cNvPr id="6" name="Picture Placeholder 14">
            <a:extLst>
              <a:ext uri="{FF2B5EF4-FFF2-40B4-BE49-F238E27FC236}">
                <a16:creationId xmlns:a16="http://schemas.microsoft.com/office/drawing/2014/main" id="{5A2D57AE-4987-F041-BB19-4586F4CC1B68}"/>
              </a:ext>
            </a:extLst>
          </p:cNvPr>
          <p:cNvSpPr>
            <a:spLocks noGrp="1"/>
          </p:cNvSpPr>
          <p:nvPr>
            <p:ph type="pic" sz="quarter" idx="18"/>
          </p:nvPr>
        </p:nvSpPr>
        <p:spPr>
          <a:xfrm>
            <a:off x="1616075" y="625475"/>
            <a:ext cx="8959850" cy="5384799"/>
          </a:xfrm>
          <a:prstGeom prst="roundRect">
            <a:avLst>
              <a:gd name="adj" fmla="val 809"/>
            </a:avLst>
          </a:prstGeom>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42842961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obile Device Screenshots 1">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2DC07817-9D1B-264F-AFD6-B8AB67EF989D}"/>
              </a:ext>
            </a:extLst>
          </p:cNvPr>
          <p:cNvSpPr>
            <a:spLocks noGrp="1"/>
          </p:cNvSpPr>
          <p:nvPr>
            <p:ph type="subTitle" idx="1" hasCustomPrompt="1"/>
          </p:nvPr>
        </p:nvSpPr>
        <p:spPr>
          <a:xfrm>
            <a:off x="527399" y="685968"/>
            <a:ext cx="2494475" cy="872034"/>
          </a:xfrm>
          <a:prstGeom prst="rect">
            <a:avLst/>
          </a:prstGeom>
        </p:spPr>
        <p:txBody>
          <a:bodyPr wrap="square" lIns="0" tIns="0" bIns="457200" anchor="t" anchorCtr="0">
            <a:spAutoFit/>
          </a:bodyPr>
          <a:lstStyle>
            <a:lvl1pPr marL="0" indent="0" algn="l">
              <a:lnSpc>
                <a:spcPts val="3200"/>
              </a:lnSpc>
              <a:buNone/>
              <a:defRPr sz="2800" b="1" i="0">
                <a:solidFill>
                  <a:srgbClr val="2A2A2A"/>
                </a:solidFill>
                <a:latin typeface="Noir Pro Heavy" pitchFamily="2"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Title</a:t>
            </a:r>
          </a:p>
        </p:txBody>
      </p:sp>
      <p:sp>
        <p:nvSpPr>
          <p:cNvPr id="10" name="Title 1">
            <a:extLst>
              <a:ext uri="{FF2B5EF4-FFF2-40B4-BE49-F238E27FC236}">
                <a16:creationId xmlns:a16="http://schemas.microsoft.com/office/drawing/2014/main" id="{BC87D383-CCD1-DC44-A52B-128A2C259075}"/>
              </a:ext>
            </a:extLst>
          </p:cNvPr>
          <p:cNvSpPr>
            <a:spLocks noGrp="1"/>
          </p:cNvSpPr>
          <p:nvPr>
            <p:ph type="ctrTitle" hasCustomPrompt="1"/>
          </p:nvPr>
        </p:nvSpPr>
        <p:spPr>
          <a:xfrm>
            <a:off x="527399" y="1983545"/>
            <a:ext cx="2494475" cy="341632"/>
          </a:xfrm>
          <a:prstGeom prst="rect">
            <a:avLst/>
          </a:prstGeom>
        </p:spPr>
        <p:txBody>
          <a:bodyPr wrap="square" lIns="0" anchor="t" anchorCtr="0">
            <a:spAutoFit/>
          </a:bodyPr>
          <a:lstStyle>
            <a:lvl1pPr algn="l">
              <a:defRPr sz="1800" b="0" i="0">
                <a:solidFill>
                  <a:srgbClr val="2A2A2A"/>
                </a:solidFill>
                <a:latin typeface="Noir Pro" pitchFamily="2" charset="0"/>
              </a:defRPr>
            </a:lvl1pPr>
          </a:lstStyle>
          <a:p>
            <a:r>
              <a:rPr lang="en-US" dirty="0"/>
              <a:t>Description</a:t>
            </a:r>
          </a:p>
        </p:txBody>
      </p:sp>
      <p:pic>
        <p:nvPicPr>
          <p:cNvPr id="13" name="Picture 12">
            <a:extLst>
              <a:ext uri="{FF2B5EF4-FFF2-40B4-BE49-F238E27FC236}">
                <a16:creationId xmlns:a16="http://schemas.microsoft.com/office/drawing/2014/main" id="{2276A77A-04D1-A64C-BFEB-270E26EA17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0316" y="614771"/>
            <a:ext cx="3194380" cy="5968611"/>
          </a:xfrm>
          <a:prstGeom prst="rect">
            <a:avLst/>
          </a:prstGeom>
        </p:spPr>
      </p:pic>
      <p:sp>
        <p:nvSpPr>
          <p:cNvPr id="14" name="Picture Placeholder 14">
            <a:extLst>
              <a:ext uri="{FF2B5EF4-FFF2-40B4-BE49-F238E27FC236}">
                <a16:creationId xmlns:a16="http://schemas.microsoft.com/office/drawing/2014/main" id="{D41A8944-230F-D24B-8FEE-B0E74C3D516D}"/>
              </a:ext>
            </a:extLst>
          </p:cNvPr>
          <p:cNvSpPr>
            <a:spLocks noGrp="1"/>
          </p:cNvSpPr>
          <p:nvPr>
            <p:ph type="pic" sz="quarter" idx="19"/>
          </p:nvPr>
        </p:nvSpPr>
        <p:spPr>
          <a:xfrm>
            <a:off x="3854213" y="1287852"/>
            <a:ext cx="2297875" cy="4096512"/>
          </a:xfrm>
          <a:prstGeom prst="roundRect">
            <a:avLst>
              <a:gd name="adj" fmla="val 847"/>
            </a:avLst>
          </a:prstGeom>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14688194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bile Device Screenshots 2">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2DC07817-9D1B-264F-AFD6-B8AB67EF989D}"/>
              </a:ext>
            </a:extLst>
          </p:cNvPr>
          <p:cNvSpPr>
            <a:spLocks noGrp="1"/>
          </p:cNvSpPr>
          <p:nvPr>
            <p:ph type="subTitle" idx="1" hasCustomPrompt="1"/>
          </p:nvPr>
        </p:nvSpPr>
        <p:spPr>
          <a:xfrm>
            <a:off x="527399" y="685968"/>
            <a:ext cx="2494475" cy="872034"/>
          </a:xfrm>
          <a:prstGeom prst="rect">
            <a:avLst/>
          </a:prstGeom>
        </p:spPr>
        <p:txBody>
          <a:bodyPr wrap="square" lIns="0" tIns="0" bIns="457200" anchor="t" anchorCtr="0">
            <a:spAutoFit/>
          </a:bodyPr>
          <a:lstStyle>
            <a:lvl1pPr marL="0" indent="0" algn="l">
              <a:lnSpc>
                <a:spcPts val="3200"/>
              </a:lnSpc>
              <a:buNone/>
              <a:defRPr sz="2800" b="1" i="0">
                <a:solidFill>
                  <a:srgbClr val="2A2A2A"/>
                </a:solidFill>
                <a:latin typeface="Noir Pro Heavy" pitchFamily="2"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Title</a:t>
            </a:r>
          </a:p>
        </p:txBody>
      </p:sp>
      <p:sp>
        <p:nvSpPr>
          <p:cNvPr id="10" name="Title 1">
            <a:extLst>
              <a:ext uri="{FF2B5EF4-FFF2-40B4-BE49-F238E27FC236}">
                <a16:creationId xmlns:a16="http://schemas.microsoft.com/office/drawing/2014/main" id="{BC87D383-CCD1-DC44-A52B-128A2C259075}"/>
              </a:ext>
            </a:extLst>
          </p:cNvPr>
          <p:cNvSpPr>
            <a:spLocks noGrp="1"/>
          </p:cNvSpPr>
          <p:nvPr>
            <p:ph type="ctrTitle" hasCustomPrompt="1"/>
          </p:nvPr>
        </p:nvSpPr>
        <p:spPr>
          <a:xfrm>
            <a:off x="527399" y="1983545"/>
            <a:ext cx="2494475" cy="341632"/>
          </a:xfrm>
          <a:prstGeom prst="rect">
            <a:avLst/>
          </a:prstGeom>
        </p:spPr>
        <p:txBody>
          <a:bodyPr wrap="square" lIns="0" anchor="t" anchorCtr="0">
            <a:spAutoFit/>
          </a:bodyPr>
          <a:lstStyle>
            <a:lvl1pPr algn="l">
              <a:defRPr sz="1800" b="0" i="0">
                <a:solidFill>
                  <a:srgbClr val="2A2A2A"/>
                </a:solidFill>
                <a:latin typeface="Noir Pro" pitchFamily="2" charset="0"/>
              </a:defRPr>
            </a:lvl1pPr>
          </a:lstStyle>
          <a:p>
            <a:r>
              <a:rPr lang="en-US" dirty="0"/>
              <a:t>Description</a:t>
            </a:r>
          </a:p>
        </p:txBody>
      </p:sp>
      <p:pic>
        <p:nvPicPr>
          <p:cNvPr id="30" name="Picture 29">
            <a:extLst>
              <a:ext uri="{FF2B5EF4-FFF2-40B4-BE49-F238E27FC236}">
                <a16:creationId xmlns:a16="http://schemas.microsoft.com/office/drawing/2014/main" id="{52710D0A-1AE9-DB47-9B7A-DC3380C8DB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30133" y="614771"/>
            <a:ext cx="3194380" cy="5968611"/>
          </a:xfrm>
          <a:prstGeom prst="rect">
            <a:avLst/>
          </a:prstGeom>
        </p:spPr>
      </p:pic>
      <p:pic>
        <p:nvPicPr>
          <p:cNvPr id="31" name="Picture 30">
            <a:extLst>
              <a:ext uri="{FF2B5EF4-FFF2-40B4-BE49-F238E27FC236}">
                <a16:creationId xmlns:a16="http://schemas.microsoft.com/office/drawing/2014/main" id="{8CBD6FDB-F598-E548-8AB7-9A34F1073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0316" y="614771"/>
            <a:ext cx="3194380" cy="5968611"/>
          </a:xfrm>
          <a:prstGeom prst="rect">
            <a:avLst/>
          </a:prstGeom>
        </p:spPr>
      </p:pic>
      <p:sp>
        <p:nvSpPr>
          <p:cNvPr id="32" name="Picture Placeholder 14">
            <a:extLst>
              <a:ext uri="{FF2B5EF4-FFF2-40B4-BE49-F238E27FC236}">
                <a16:creationId xmlns:a16="http://schemas.microsoft.com/office/drawing/2014/main" id="{6AB9F1B2-0DA3-434E-B5C5-0F089EFF6FEE}"/>
              </a:ext>
            </a:extLst>
          </p:cNvPr>
          <p:cNvSpPr>
            <a:spLocks noGrp="1"/>
          </p:cNvSpPr>
          <p:nvPr>
            <p:ph type="pic" sz="quarter" idx="19"/>
          </p:nvPr>
        </p:nvSpPr>
        <p:spPr>
          <a:xfrm>
            <a:off x="3854213" y="1287852"/>
            <a:ext cx="2297875" cy="4096512"/>
          </a:xfrm>
          <a:prstGeom prst="roundRect">
            <a:avLst>
              <a:gd name="adj" fmla="val 847"/>
            </a:avLst>
          </a:prstGeom>
        </p:spPr>
        <p:txBody>
          <a:bodyPr anchor="ctr"/>
          <a:lstStyle>
            <a:lvl1pPr marL="0" indent="0" algn="ctr">
              <a:buNone/>
              <a:defRPr/>
            </a:lvl1pPr>
          </a:lstStyle>
          <a:p>
            <a:endParaRPr lang="en-US" dirty="0"/>
          </a:p>
        </p:txBody>
      </p:sp>
      <p:sp>
        <p:nvSpPr>
          <p:cNvPr id="33" name="Picture Placeholder 14">
            <a:extLst>
              <a:ext uri="{FF2B5EF4-FFF2-40B4-BE49-F238E27FC236}">
                <a16:creationId xmlns:a16="http://schemas.microsoft.com/office/drawing/2014/main" id="{27EC4452-6954-EB4B-90E4-90A65762D51B}"/>
              </a:ext>
            </a:extLst>
          </p:cNvPr>
          <p:cNvSpPr>
            <a:spLocks noGrp="1"/>
          </p:cNvSpPr>
          <p:nvPr>
            <p:ph type="pic" sz="quarter" idx="20"/>
          </p:nvPr>
        </p:nvSpPr>
        <p:spPr>
          <a:xfrm>
            <a:off x="6591999" y="1287852"/>
            <a:ext cx="2297875" cy="4096512"/>
          </a:xfrm>
          <a:prstGeom prst="roundRect">
            <a:avLst>
              <a:gd name="adj" fmla="val 847"/>
            </a:avLst>
          </a:prstGeom>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14426371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obile Device Screenshots 3">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2DC07817-9D1B-264F-AFD6-B8AB67EF989D}"/>
              </a:ext>
            </a:extLst>
          </p:cNvPr>
          <p:cNvSpPr>
            <a:spLocks noGrp="1"/>
          </p:cNvSpPr>
          <p:nvPr>
            <p:ph type="subTitle" idx="1" hasCustomPrompt="1"/>
          </p:nvPr>
        </p:nvSpPr>
        <p:spPr>
          <a:xfrm>
            <a:off x="527399" y="685968"/>
            <a:ext cx="2494475" cy="872034"/>
          </a:xfrm>
          <a:prstGeom prst="rect">
            <a:avLst/>
          </a:prstGeom>
        </p:spPr>
        <p:txBody>
          <a:bodyPr wrap="square" lIns="0" tIns="0" bIns="457200" anchor="t" anchorCtr="0">
            <a:spAutoFit/>
          </a:bodyPr>
          <a:lstStyle>
            <a:lvl1pPr marL="0" indent="0" algn="l">
              <a:lnSpc>
                <a:spcPts val="3200"/>
              </a:lnSpc>
              <a:buNone/>
              <a:defRPr sz="2800" b="1" i="0">
                <a:solidFill>
                  <a:srgbClr val="2A2A2A"/>
                </a:solidFill>
                <a:latin typeface="Noir Pro Heavy" pitchFamily="2"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Title</a:t>
            </a:r>
          </a:p>
        </p:txBody>
      </p:sp>
      <p:sp>
        <p:nvSpPr>
          <p:cNvPr id="10" name="Title 1">
            <a:extLst>
              <a:ext uri="{FF2B5EF4-FFF2-40B4-BE49-F238E27FC236}">
                <a16:creationId xmlns:a16="http://schemas.microsoft.com/office/drawing/2014/main" id="{BC87D383-CCD1-DC44-A52B-128A2C259075}"/>
              </a:ext>
            </a:extLst>
          </p:cNvPr>
          <p:cNvSpPr>
            <a:spLocks noGrp="1"/>
          </p:cNvSpPr>
          <p:nvPr>
            <p:ph type="ctrTitle" hasCustomPrompt="1"/>
          </p:nvPr>
        </p:nvSpPr>
        <p:spPr>
          <a:xfrm>
            <a:off x="527399" y="1983545"/>
            <a:ext cx="2494475" cy="341632"/>
          </a:xfrm>
          <a:prstGeom prst="rect">
            <a:avLst/>
          </a:prstGeom>
        </p:spPr>
        <p:txBody>
          <a:bodyPr wrap="square" lIns="0" anchor="t" anchorCtr="0">
            <a:spAutoFit/>
          </a:bodyPr>
          <a:lstStyle>
            <a:lvl1pPr algn="l">
              <a:defRPr sz="1800" b="0" i="0">
                <a:solidFill>
                  <a:srgbClr val="2A2A2A"/>
                </a:solidFill>
                <a:latin typeface="Noir Pro" pitchFamily="2" charset="0"/>
              </a:defRPr>
            </a:lvl1pPr>
          </a:lstStyle>
          <a:p>
            <a:r>
              <a:rPr lang="en-US" dirty="0"/>
              <a:t>Description</a:t>
            </a:r>
          </a:p>
        </p:txBody>
      </p:sp>
      <p:pic>
        <p:nvPicPr>
          <p:cNvPr id="18" name="Picture 17">
            <a:extLst>
              <a:ext uri="{FF2B5EF4-FFF2-40B4-BE49-F238E27FC236}">
                <a16:creationId xmlns:a16="http://schemas.microsoft.com/office/drawing/2014/main" id="{E4D28D51-2C2C-9647-8283-8DCCDF195E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9847" y="614771"/>
            <a:ext cx="3194380" cy="5968611"/>
          </a:xfrm>
          <a:prstGeom prst="rect">
            <a:avLst/>
          </a:prstGeom>
        </p:spPr>
      </p:pic>
      <p:sp>
        <p:nvSpPr>
          <p:cNvPr id="19" name="Picture Placeholder 14">
            <a:extLst>
              <a:ext uri="{FF2B5EF4-FFF2-40B4-BE49-F238E27FC236}">
                <a16:creationId xmlns:a16="http://schemas.microsoft.com/office/drawing/2014/main" id="{E8227259-7F5D-DA47-9448-1DAB352C5CF7}"/>
              </a:ext>
            </a:extLst>
          </p:cNvPr>
          <p:cNvSpPr>
            <a:spLocks noGrp="1"/>
          </p:cNvSpPr>
          <p:nvPr>
            <p:ph type="pic" sz="quarter" idx="21"/>
          </p:nvPr>
        </p:nvSpPr>
        <p:spPr>
          <a:xfrm>
            <a:off x="9331713" y="1287852"/>
            <a:ext cx="2297875" cy="4096512"/>
          </a:xfrm>
          <a:prstGeom prst="roundRect">
            <a:avLst>
              <a:gd name="adj" fmla="val 847"/>
            </a:avLst>
          </a:prstGeom>
        </p:spPr>
        <p:txBody>
          <a:bodyPr anchor="ctr"/>
          <a:lstStyle>
            <a:lvl1pPr marL="0" indent="0" algn="ctr">
              <a:buNone/>
              <a:defRPr/>
            </a:lvl1pPr>
          </a:lstStyle>
          <a:p>
            <a:endParaRPr lang="en-US" dirty="0"/>
          </a:p>
        </p:txBody>
      </p:sp>
      <p:pic>
        <p:nvPicPr>
          <p:cNvPr id="20" name="Picture 19">
            <a:extLst>
              <a:ext uri="{FF2B5EF4-FFF2-40B4-BE49-F238E27FC236}">
                <a16:creationId xmlns:a16="http://schemas.microsoft.com/office/drawing/2014/main" id="{587EC646-0F3D-AD4E-A88E-48DAA83BAE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30133" y="614771"/>
            <a:ext cx="3194380" cy="5968611"/>
          </a:xfrm>
          <a:prstGeom prst="rect">
            <a:avLst/>
          </a:prstGeom>
        </p:spPr>
      </p:pic>
      <p:pic>
        <p:nvPicPr>
          <p:cNvPr id="21" name="Picture 20">
            <a:extLst>
              <a:ext uri="{FF2B5EF4-FFF2-40B4-BE49-F238E27FC236}">
                <a16:creationId xmlns:a16="http://schemas.microsoft.com/office/drawing/2014/main" id="{56A98497-F22C-C044-8473-C80D1E0222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0316" y="614771"/>
            <a:ext cx="3194380" cy="5968611"/>
          </a:xfrm>
          <a:prstGeom prst="rect">
            <a:avLst/>
          </a:prstGeom>
        </p:spPr>
      </p:pic>
      <p:sp>
        <p:nvSpPr>
          <p:cNvPr id="22" name="Picture Placeholder 14">
            <a:extLst>
              <a:ext uri="{FF2B5EF4-FFF2-40B4-BE49-F238E27FC236}">
                <a16:creationId xmlns:a16="http://schemas.microsoft.com/office/drawing/2014/main" id="{4D9FF4F2-984C-9247-A4A1-518DFC961417}"/>
              </a:ext>
            </a:extLst>
          </p:cNvPr>
          <p:cNvSpPr>
            <a:spLocks noGrp="1"/>
          </p:cNvSpPr>
          <p:nvPr>
            <p:ph type="pic" sz="quarter" idx="19"/>
          </p:nvPr>
        </p:nvSpPr>
        <p:spPr>
          <a:xfrm>
            <a:off x="3854213" y="1287852"/>
            <a:ext cx="2297875" cy="4096512"/>
          </a:xfrm>
          <a:prstGeom prst="roundRect">
            <a:avLst>
              <a:gd name="adj" fmla="val 847"/>
            </a:avLst>
          </a:prstGeom>
        </p:spPr>
        <p:txBody>
          <a:bodyPr anchor="ctr"/>
          <a:lstStyle>
            <a:lvl1pPr marL="0" indent="0" algn="ctr">
              <a:buNone/>
              <a:defRPr/>
            </a:lvl1pPr>
          </a:lstStyle>
          <a:p>
            <a:endParaRPr lang="en-US" dirty="0"/>
          </a:p>
        </p:txBody>
      </p:sp>
      <p:sp>
        <p:nvSpPr>
          <p:cNvPr id="23" name="Picture Placeholder 14">
            <a:extLst>
              <a:ext uri="{FF2B5EF4-FFF2-40B4-BE49-F238E27FC236}">
                <a16:creationId xmlns:a16="http://schemas.microsoft.com/office/drawing/2014/main" id="{6110C614-866E-2943-83BC-7AB8727EAD69}"/>
              </a:ext>
            </a:extLst>
          </p:cNvPr>
          <p:cNvSpPr>
            <a:spLocks noGrp="1"/>
          </p:cNvSpPr>
          <p:nvPr>
            <p:ph type="pic" sz="quarter" idx="20"/>
          </p:nvPr>
        </p:nvSpPr>
        <p:spPr>
          <a:xfrm>
            <a:off x="6591999" y="1287852"/>
            <a:ext cx="2297875" cy="4096512"/>
          </a:xfrm>
          <a:prstGeom prst="roundRect">
            <a:avLst>
              <a:gd name="adj" fmla="val 847"/>
            </a:avLst>
          </a:prstGeom>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21892979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FEDCF9F2-7956-3848-B43A-0723F8E7434D}"/>
              </a:ext>
            </a:extLst>
          </p:cNvPr>
          <p:cNvSpPr>
            <a:spLocks noGrp="1"/>
          </p:cNvSpPr>
          <p:nvPr>
            <p:ph type="title"/>
          </p:nvPr>
        </p:nvSpPr>
        <p:spPr>
          <a:xfrm>
            <a:off x="541020" y="3437241"/>
            <a:ext cx="3630930" cy="2638425"/>
          </a:xfrm>
          <a:prstGeom prst="rect">
            <a:avLst/>
          </a:prstGeom>
        </p:spPr>
        <p:txBody>
          <a:bodyPr vert="horz" wrap="square" lIns="0" tIns="45720" rIns="0" bIns="45720" rtlCol="0" anchor="b" anchorCtr="0">
            <a:normAutofit/>
          </a:bodyPr>
          <a:lstStyle>
            <a:lvl1pPr>
              <a:defRPr b="1" i="0">
                <a:latin typeface="Noir Pro Heavy" pitchFamily="2" charset="0"/>
              </a:defRPr>
            </a:lvl1pPr>
          </a:lstStyle>
          <a:p>
            <a:r>
              <a:rPr lang="en-US" dirty="0"/>
              <a:t>Click to edit Master title style</a:t>
            </a:r>
          </a:p>
        </p:txBody>
      </p:sp>
    </p:spTree>
    <p:extLst>
      <p:ext uri="{BB962C8B-B14F-4D97-AF65-F5344CB8AC3E}">
        <p14:creationId xmlns:p14="http://schemas.microsoft.com/office/powerpoint/2010/main" val="16936691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4083E-D6B9-914A-82FD-702C4B5037A5}"/>
              </a:ext>
            </a:extLst>
          </p:cNvPr>
          <p:cNvSpPr>
            <a:spLocks noGrp="1"/>
          </p:cNvSpPr>
          <p:nvPr>
            <p:ph type="ctrTitle"/>
          </p:nvPr>
        </p:nvSpPr>
        <p:spPr>
          <a:xfrm>
            <a:off x="539015" y="1122363"/>
            <a:ext cx="11113970" cy="2387600"/>
          </a:xfrm>
        </p:spPr>
        <p:txBody>
          <a:bodyPr anchor="b"/>
          <a:lstStyle>
            <a:lvl1pPr algn="ctr">
              <a:defRPr sz="5400"/>
            </a:lvl1pPr>
          </a:lstStyle>
          <a:p>
            <a:r>
              <a:rPr lang="en-US" dirty="0"/>
              <a:t>Click to edit Master title style</a:t>
            </a:r>
          </a:p>
        </p:txBody>
      </p:sp>
      <p:sp>
        <p:nvSpPr>
          <p:cNvPr id="3" name="Subtitle 2">
            <a:extLst>
              <a:ext uri="{FF2B5EF4-FFF2-40B4-BE49-F238E27FC236}">
                <a16:creationId xmlns:a16="http://schemas.microsoft.com/office/drawing/2014/main" id="{4147B2EC-4B3D-084C-970D-96D8694B4B89}"/>
              </a:ext>
            </a:extLst>
          </p:cNvPr>
          <p:cNvSpPr>
            <a:spLocks noGrp="1"/>
          </p:cNvSpPr>
          <p:nvPr>
            <p:ph type="subTitle" idx="1"/>
          </p:nvPr>
        </p:nvSpPr>
        <p:spPr>
          <a:xfrm>
            <a:off x="539015" y="3602038"/>
            <a:ext cx="1111397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509969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68E9AD-92BB-8840-ABED-39A231E720BD}"/>
              </a:ext>
            </a:extLst>
          </p:cNvPr>
          <p:cNvSpPr/>
          <p:nvPr userDrawn="1"/>
        </p:nvSpPr>
        <p:spPr>
          <a:xfrm>
            <a:off x="0" y="0"/>
            <a:ext cx="12191999" cy="1439111"/>
          </a:xfrm>
          <a:prstGeom prst="rect">
            <a:avLst/>
          </a:prstGeom>
          <a:gradFill flip="none" rotWithShape="1">
            <a:gsLst>
              <a:gs pos="0">
                <a:srgbClr val="FF825A"/>
              </a:gs>
              <a:gs pos="48000">
                <a:srgbClr val="FF5A5A"/>
              </a:gs>
              <a:gs pos="100000">
                <a:srgbClr val="FF5A5A"/>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C15965A-2F52-0A4B-917F-A0DB9574588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a:extLst>
              <a:ext uri="{FF2B5EF4-FFF2-40B4-BE49-F238E27FC236}">
                <a16:creationId xmlns:a16="http://schemas.microsoft.com/office/drawing/2014/main" id="{C15D6533-C8AA-F34A-9F51-80A6462E154F}"/>
              </a:ext>
            </a:extLst>
          </p:cNvPr>
          <p:cNvSpPr>
            <a:spLocks noGrp="1"/>
          </p:cNvSpPr>
          <p:nvPr>
            <p:ph type="title"/>
          </p:nvPr>
        </p:nvSpPr>
        <p:spPr>
          <a:xfrm>
            <a:off x="541020" y="423513"/>
            <a:ext cx="11109960" cy="904773"/>
          </a:xfrm>
          <a:prstGeom prst="rect">
            <a:avLst/>
          </a:prstGeom>
        </p:spPr>
        <p:txBody>
          <a:bodyPr vert="horz" wrap="square" lIns="91440" tIns="45720" rIns="91440" bIns="45720" rtlCol="0" anchor="t" anchorCtr="0">
            <a:normAutofit/>
          </a:bodyPr>
          <a:lstStyle>
            <a:lvl1pPr>
              <a:defRPr b="1" i="0">
                <a:latin typeface="Noir Pro Heavy" pitchFamily="2" charset="0"/>
              </a:defRPr>
            </a:lvl1pPr>
          </a:lstStyle>
          <a:p>
            <a:r>
              <a:rPr lang="en-US" dirty="0"/>
              <a:t>Click to edit Master title style</a:t>
            </a:r>
          </a:p>
        </p:txBody>
      </p:sp>
    </p:spTree>
    <p:extLst>
      <p:ext uri="{BB962C8B-B14F-4D97-AF65-F5344CB8AC3E}">
        <p14:creationId xmlns:p14="http://schemas.microsoft.com/office/powerpoint/2010/main" val="40724022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49E1E-C1CA-6644-B5FD-274E3416E9C7}"/>
              </a:ext>
            </a:extLst>
          </p:cNvPr>
          <p:cNvSpPr>
            <a:spLocks noGrp="1"/>
          </p:cNvSpPr>
          <p:nvPr>
            <p:ph type="title"/>
          </p:nvPr>
        </p:nvSpPr>
        <p:spPr>
          <a:xfrm>
            <a:off x="539015" y="1680962"/>
            <a:ext cx="11109960" cy="2910290"/>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5D48C5A2-F24B-854D-A695-032614E3CE4F}"/>
              </a:ext>
            </a:extLst>
          </p:cNvPr>
          <p:cNvSpPr>
            <a:spLocks noGrp="1"/>
          </p:cNvSpPr>
          <p:nvPr>
            <p:ph type="body" idx="1"/>
          </p:nvPr>
        </p:nvSpPr>
        <p:spPr>
          <a:xfrm>
            <a:off x="539015" y="4653642"/>
            <a:ext cx="11109960" cy="1451141"/>
          </a:xfrm>
        </p:spPr>
        <p:txBody>
          <a:bodyPr/>
          <a:lstStyle>
            <a:lvl1pPr marL="0" indent="0">
              <a:buNone/>
              <a:defRPr sz="2400">
                <a:solidFill>
                  <a:srgbClr val="2A2A2A"/>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953695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los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A175BBC-8A24-624F-B672-6889AF225565}"/>
              </a:ext>
            </a:extLst>
          </p:cNvPr>
          <p:cNvPicPr>
            <a:picLocks noChangeAspect="1"/>
          </p:cNvPicPr>
          <p:nvPr userDrawn="1"/>
        </p:nvPicPr>
        <p:blipFill rotWithShape="1">
          <a:blip r:embed="rId2"/>
          <a:srcRect l="4478" b="16793"/>
          <a:stretch/>
        </p:blipFill>
        <p:spPr>
          <a:xfrm>
            <a:off x="0" y="-200025"/>
            <a:ext cx="12191999" cy="7058025"/>
          </a:xfrm>
          <a:prstGeom prst="rect">
            <a:avLst/>
          </a:prstGeom>
        </p:spPr>
      </p:pic>
      <p:sp>
        <p:nvSpPr>
          <p:cNvPr id="8" name="Text Placeholder 12">
            <a:extLst>
              <a:ext uri="{FF2B5EF4-FFF2-40B4-BE49-F238E27FC236}">
                <a16:creationId xmlns:a16="http://schemas.microsoft.com/office/drawing/2014/main" id="{2B05E6F2-BB8A-AD4D-9ADA-890C4D58C6D9}"/>
              </a:ext>
            </a:extLst>
          </p:cNvPr>
          <p:cNvSpPr>
            <a:spLocks noGrp="1"/>
          </p:cNvSpPr>
          <p:nvPr>
            <p:ph type="body" sz="quarter" idx="11"/>
          </p:nvPr>
        </p:nvSpPr>
        <p:spPr>
          <a:xfrm>
            <a:off x="713387" y="1077464"/>
            <a:ext cx="7259037" cy="602034"/>
          </a:xfrm>
          <a:prstGeom prst="rect">
            <a:avLst/>
          </a:prstGeom>
        </p:spPr>
        <p:txBody>
          <a:bodyPr anchor="t" anchorCtr="0">
            <a:noAutofit/>
          </a:bodyPr>
          <a:lstStyle>
            <a:lvl1pPr marL="0" indent="0" algn="l">
              <a:buNone/>
              <a:defRPr sz="4800" b="1" i="0" spc="-100" baseline="0">
                <a:solidFill>
                  <a:schemeClr val="bg1"/>
                </a:solidFill>
                <a:latin typeface="Noir Pro Heavy" pitchFamily="2"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grpSp>
        <p:nvGrpSpPr>
          <p:cNvPr id="2" name="Group 1">
            <a:extLst>
              <a:ext uri="{FF2B5EF4-FFF2-40B4-BE49-F238E27FC236}">
                <a16:creationId xmlns:a16="http://schemas.microsoft.com/office/drawing/2014/main" id="{6D1C7B5C-A535-884C-A10F-E3ACBEA6FDD3}"/>
              </a:ext>
            </a:extLst>
          </p:cNvPr>
          <p:cNvGrpSpPr/>
          <p:nvPr userDrawn="1"/>
        </p:nvGrpSpPr>
        <p:grpSpPr>
          <a:xfrm>
            <a:off x="8122132" y="5300663"/>
            <a:ext cx="3363507" cy="929363"/>
            <a:chOff x="730321" y="582897"/>
            <a:chExt cx="4281748" cy="1183080"/>
          </a:xfrm>
        </p:grpSpPr>
        <p:pic>
          <p:nvPicPr>
            <p:cNvPr id="6" name="Picture 5">
              <a:extLst>
                <a:ext uri="{FF2B5EF4-FFF2-40B4-BE49-F238E27FC236}">
                  <a16:creationId xmlns:a16="http://schemas.microsoft.com/office/drawing/2014/main" id="{44674AA5-1086-E144-807F-FDF0547B5CF2}"/>
                </a:ext>
              </a:extLst>
            </p:cNvPr>
            <p:cNvPicPr>
              <a:picLocks noChangeAspect="1"/>
            </p:cNvPicPr>
            <p:nvPr userDrawn="1"/>
          </p:nvPicPr>
          <p:blipFill>
            <a:blip r:embed="rId3"/>
            <a:stretch>
              <a:fillRect/>
            </a:stretch>
          </p:blipFill>
          <p:spPr>
            <a:xfrm>
              <a:off x="767238" y="650409"/>
              <a:ext cx="4244831" cy="1115568"/>
            </a:xfrm>
            <a:prstGeom prst="rect">
              <a:avLst/>
            </a:prstGeom>
          </p:spPr>
        </p:pic>
        <p:pic>
          <p:nvPicPr>
            <p:cNvPr id="7" name="Picture 6">
              <a:extLst>
                <a:ext uri="{FF2B5EF4-FFF2-40B4-BE49-F238E27FC236}">
                  <a16:creationId xmlns:a16="http://schemas.microsoft.com/office/drawing/2014/main" id="{60502D0D-9FAD-4A4D-AD40-21347C8DC9EF}"/>
                </a:ext>
              </a:extLst>
            </p:cNvPr>
            <p:cNvPicPr>
              <a:picLocks noChangeAspect="1"/>
            </p:cNvPicPr>
            <p:nvPr userDrawn="1"/>
          </p:nvPicPr>
          <p:blipFill>
            <a:blip r:embed="rId4"/>
            <a:stretch>
              <a:fillRect/>
            </a:stretch>
          </p:blipFill>
          <p:spPr>
            <a:xfrm>
              <a:off x="730321" y="582897"/>
              <a:ext cx="4244831" cy="1115568"/>
            </a:xfrm>
            <a:prstGeom prst="rect">
              <a:avLst/>
            </a:prstGeom>
          </p:spPr>
        </p:pic>
      </p:grpSp>
    </p:spTree>
    <p:extLst>
      <p:ext uri="{BB962C8B-B14F-4D97-AF65-F5344CB8AC3E}">
        <p14:creationId xmlns:p14="http://schemas.microsoft.com/office/powerpoint/2010/main" val="17758064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0020-5451-EF45-819B-73C431AAAF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C911D7-E72D-614F-A981-452B7CD478D1}"/>
              </a:ext>
            </a:extLst>
          </p:cNvPr>
          <p:cNvSpPr>
            <a:spLocks noGrp="1"/>
          </p:cNvSpPr>
          <p:nvPr>
            <p:ph sz="half" idx="1"/>
          </p:nvPr>
        </p:nvSpPr>
        <p:spPr>
          <a:xfrm>
            <a:off x="541020" y="1453415"/>
            <a:ext cx="5486400" cy="47235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7837B4-35BA-2348-8C26-E9D2BA7E0538}"/>
              </a:ext>
            </a:extLst>
          </p:cNvPr>
          <p:cNvSpPr>
            <a:spLocks noGrp="1"/>
          </p:cNvSpPr>
          <p:nvPr>
            <p:ph sz="half" idx="2"/>
          </p:nvPr>
        </p:nvSpPr>
        <p:spPr>
          <a:xfrm>
            <a:off x="6164580" y="1453415"/>
            <a:ext cx="5486400" cy="472354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20640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A7C24-CB1B-7548-AFEE-7EE6C6AB1084}"/>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45948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FEDCF9F2-7956-3848-B43A-0723F8E7434D}"/>
              </a:ext>
            </a:extLst>
          </p:cNvPr>
          <p:cNvSpPr>
            <a:spLocks noGrp="1"/>
          </p:cNvSpPr>
          <p:nvPr>
            <p:ph type="title"/>
          </p:nvPr>
        </p:nvSpPr>
        <p:spPr>
          <a:xfrm>
            <a:off x="541020" y="3437241"/>
            <a:ext cx="3630930" cy="2638425"/>
          </a:xfrm>
          <a:prstGeom prst="rect">
            <a:avLst/>
          </a:prstGeom>
        </p:spPr>
        <p:txBody>
          <a:bodyPr vert="horz" wrap="square" lIns="0" tIns="45720" rIns="0" bIns="45720" rtlCol="0" anchor="b" anchorCtr="0">
            <a:normAutofit/>
          </a:bodyPr>
          <a:lstStyle>
            <a:lvl1pPr>
              <a:defRPr b="1" i="0">
                <a:latin typeface="Noir Pro Heavy" pitchFamily="2" charset="0"/>
              </a:defRPr>
            </a:lvl1pPr>
          </a:lstStyle>
          <a:p>
            <a:r>
              <a:rPr lang="en-US" dirty="0"/>
              <a:t>Click to edit Master title style</a:t>
            </a:r>
          </a:p>
        </p:txBody>
      </p:sp>
    </p:spTree>
    <p:extLst>
      <p:ext uri="{BB962C8B-B14F-4D97-AF65-F5344CB8AC3E}">
        <p14:creationId xmlns:p14="http://schemas.microsoft.com/office/powerpoint/2010/main" val="41940163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ovider Product Shots - 2">
    <p:bg>
      <p:bgPr>
        <a:gradFill>
          <a:gsLst>
            <a:gs pos="51000">
              <a:srgbClr val="2477DA"/>
            </a:gs>
            <a:gs pos="100000">
              <a:srgbClr val="24B8DA"/>
            </a:gs>
            <a:gs pos="0">
              <a:srgbClr val="6424DA"/>
            </a:gs>
          </a:gsLst>
          <a:lin ang="18000000" scaled="0"/>
        </a:gradFill>
        <a:effectLst/>
      </p:bgPr>
    </p:bg>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24098D06-8251-4E43-A00B-76E24CD2C912}"/>
              </a:ext>
            </a:extLst>
          </p:cNvPr>
          <p:cNvSpPr>
            <a:spLocks noGrp="1"/>
          </p:cNvSpPr>
          <p:nvPr>
            <p:ph type="body" sz="quarter" idx="13" hasCustomPrompt="1"/>
          </p:nvPr>
        </p:nvSpPr>
        <p:spPr>
          <a:xfrm>
            <a:off x="527187" y="633306"/>
            <a:ext cx="2815371" cy="313932"/>
          </a:xfrm>
          <a:prstGeom prst="rect">
            <a:avLst/>
          </a:prstGeom>
        </p:spPr>
        <p:txBody>
          <a:bodyPr lIns="0" tIns="45720" bIns="45720">
            <a:spAutoFit/>
          </a:bodyPr>
          <a:lstStyle>
            <a:lvl1pPr marL="0" indent="0">
              <a:buNone/>
              <a:defRPr sz="1600" b="0" i="0">
                <a:solidFill>
                  <a:schemeClr val="bg1"/>
                </a:solidFill>
                <a:latin typeface="Noir Pro Light" pitchFamily="2" charset="0"/>
              </a:defRPr>
            </a:lvl1pPr>
            <a:lvl2pPr marL="457200" indent="0">
              <a:buNone/>
              <a:defRPr>
                <a:latin typeface="Noir Pro" pitchFamily="2" charset="0"/>
              </a:defRPr>
            </a:lvl2pPr>
            <a:lvl3pPr marL="914400" indent="0">
              <a:buNone/>
              <a:defRPr>
                <a:latin typeface="Noir Pro" pitchFamily="2" charset="0"/>
              </a:defRPr>
            </a:lvl3pPr>
            <a:lvl4pPr marL="1371600" indent="0">
              <a:buNone/>
              <a:defRPr>
                <a:latin typeface="Noir Pro" pitchFamily="2" charset="0"/>
              </a:defRPr>
            </a:lvl4pPr>
            <a:lvl5pPr marL="1828800" indent="0">
              <a:buNone/>
              <a:defRPr>
                <a:latin typeface="Noir Pro" pitchFamily="2" charset="0"/>
              </a:defRPr>
            </a:lvl5pPr>
          </a:lstStyle>
          <a:p>
            <a:pPr lvl="0"/>
            <a:r>
              <a:rPr lang="en-US" dirty="0"/>
              <a:t>Subtitle</a:t>
            </a:r>
          </a:p>
        </p:txBody>
      </p:sp>
      <p:sp>
        <p:nvSpPr>
          <p:cNvPr id="5" name="Title 1">
            <a:extLst>
              <a:ext uri="{FF2B5EF4-FFF2-40B4-BE49-F238E27FC236}">
                <a16:creationId xmlns:a16="http://schemas.microsoft.com/office/drawing/2014/main" id="{C039B290-91B9-944F-B087-8D6D845B4F20}"/>
              </a:ext>
            </a:extLst>
          </p:cNvPr>
          <p:cNvSpPr>
            <a:spLocks noGrp="1"/>
          </p:cNvSpPr>
          <p:nvPr>
            <p:ph type="ctrTitle" hasCustomPrompt="1"/>
          </p:nvPr>
        </p:nvSpPr>
        <p:spPr>
          <a:xfrm>
            <a:off x="527536" y="2776038"/>
            <a:ext cx="2814411" cy="341632"/>
          </a:xfrm>
          <a:prstGeom prst="rect">
            <a:avLst/>
          </a:prstGeom>
        </p:spPr>
        <p:txBody>
          <a:bodyPr lIns="0" anchor="t" anchorCtr="0">
            <a:spAutoFit/>
          </a:bodyPr>
          <a:lstStyle>
            <a:lvl1pPr algn="l">
              <a:defRPr sz="1800" b="0" i="0">
                <a:solidFill>
                  <a:schemeClr val="bg1"/>
                </a:solidFill>
                <a:latin typeface="Noir Pro" pitchFamily="2" charset="0"/>
              </a:defRPr>
            </a:lvl1pPr>
          </a:lstStyle>
          <a:p>
            <a:r>
              <a:rPr lang="en-US" dirty="0"/>
              <a:t>Additional notes</a:t>
            </a:r>
          </a:p>
        </p:txBody>
      </p:sp>
      <p:sp>
        <p:nvSpPr>
          <p:cNvPr id="8" name="Subtitle 2">
            <a:extLst>
              <a:ext uri="{FF2B5EF4-FFF2-40B4-BE49-F238E27FC236}">
                <a16:creationId xmlns:a16="http://schemas.microsoft.com/office/drawing/2014/main" id="{8CAD4A6D-C7E2-5D44-B17C-4548BC682FCB}"/>
              </a:ext>
            </a:extLst>
          </p:cNvPr>
          <p:cNvSpPr>
            <a:spLocks noGrp="1"/>
          </p:cNvSpPr>
          <p:nvPr>
            <p:ph type="subTitle" idx="1" hasCustomPrompt="1"/>
          </p:nvPr>
        </p:nvSpPr>
        <p:spPr>
          <a:xfrm>
            <a:off x="527536" y="947239"/>
            <a:ext cx="2814411" cy="1374735"/>
          </a:xfrm>
          <a:prstGeom prst="rect">
            <a:avLst/>
          </a:prstGeom>
        </p:spPr>
        <p:txBody>
          <a:bodyPr wrap="square" lIns="0" tIns="91440" bIns="457200" anchor="t" anchorCtr="0">
            <a:spAutoFit/>
          </a:bodyPr>
          <a:lstStyle>
            <a:lvl1pPr marL="0" indent="0" algn="l">
              <a:lnSpc>
                <a:spcPts val="3200"/>
              </a:lnSpc>
              <a:buNone/>
              <a:defRPr sz="3000" b="1" i="0">
                <a:solidFill>
                  <a:schemeClr val="bg1"/>
                </a:solidFill>
                <a:latin typeface="Noir Pro Heavy" pitchFamily="2"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Provider Screens Title</a:t>
            </a:r>
          </a:p>
        </p:txBody>
      </p:sp>
    </p:spTree>
    <p:extLst>
      <p:ext uri="{BB962C8B-B14F-4D97-AF65-F5344CB8AC3E}">
        <p14:creationId xmlns:p14="http://schemas.microsoft.com/office/powerpoint/2010/main" val="15604355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ovider Product Shots - 1">
    <p:bg>
      <p:bgPr>
        <a:gradFill>
          <a:gsLst>
            <a:gs pos="51000">
              <a:srgbClr val="2477DA"/>
            </a:gs>
            <a:gs pos="100000">
              <a:srgbClr val="24B8DA"/>
            </a:gs>
            <a:gs pos="0">
              <a:srgbClr val="6424DA"/>
            </a:gs>
          </a:gsLst>
          <a:lin ang="180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FDD987-3EFE-A546-97EC-D63E1EAA53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35338" y="633306"/>
            <a:ext cx="8008448" cy="4309140"/>
          </a:xfrm>
          <a:prstGeom prst="rect">
            <a:avLst/>
          </a:prstGeom>
          <a:effectLst>
            <a:outerShdw blurRad="342900" dist="165100" dir="8100000" algn="tr" rotWithShape="0">
              <a:prstClr val="black">
                <a:alpha val="30000"/>
              </a:prstClr>
            </a:outerShdw>
          </a:effectLst>
        </p:spPr>
      </p:pic>
      <p:sp>
        <p:nvSpPr>
          <p:cNvPr id="6" name="Picture Placeholder 14">
            <a:extLst>
              <a:ext uri="{FF2B5EF4-FFF2-40B4-BE49-F238E27FC236}">
                <a16:creationId xmlns:a16="http://schemas.microsoft.com/office/drawing/2014/main" id="{302E1542-06E4-1347-9947-A56E6A3C6B37}"/>
              </a:ext>
            </a:extLst>
          </p:cNvPr>
          <p:cNvSpPr>
            <a:spLocks noGrp="1"/>
          </p:cNvSpPr>
          <p:nvPr>
            <p:ph type="pic" sz="quarter" idx="11"/>
          </p:nvPr>
        </p:nvSpPr>
        <p:spPr>
          <a:xfrm>
            <a:off x="3744132" y="923906"/>
            <a:ext cx="7984791" cy="4014216"/>
          </a:xfrm>
          <a:prstGeom prst="rect">
            <a:avLst/>
          </a:prstGeom>
        </p:spPr>
        <p:txBody>
          <a:bodyPr anchor="ctr"/>
          <a:lstStyle>
            <a:lvl1pPr marL="0" indent="0" algn="ctr">
              <a:buNone/>
              <a:defRPr/>
            </a:lvl1pPr>
          </a:lstStyle>
          <a:p>
            <a:endParaRPr lang="en-US" dirty="0"/>
          </a:p>
        </p:txBody>
      </p:sp>
      <p:sp>
        <p:nvSpPr>
          <p:cNvPr id="11" name="Text Placeholder 20">
            <a:extLst>
              <a:ext uri="{FF2B5EF4-FFF2-40B4-BE49-F238E27FC236}">
                <a16:creationId xmlns:a16="http://schemas.microsoft.com/office/drawing/2014/main" id="{4DA58F21-AAEE-A941-82A3-C50E802440FD}"/>
              </a:ext>
            </a:extLst>
          </p:cNvPr>
          <p:cNvSpPr>
            <a:spLocks noGrp="1"/>
          </p:cNvSpPr>
          <p:nvPr>
            <p:ph type="body" sz="quarter" idx="12" hasCustomPrompt="1"/>
          </p:nvPr>
        </p:nvSpPr>
        <p:spPr>
          <a:xfrm>
            <a:off x="9674622" y="5051052"/>
            <a:ext cx="2054302" cy="286232"/>
          </a:xfrm>
          <a:prstGeom prst="rect">
            <a:avLst/>
          </a:prstGeom>
        </p:spPr>
        <p:txBody>
          <a:bodyPr wrap="none" lIns="91440" tIns="45720" bIns="45720" anchor="ctr" anchorCtr="0">
            <a:spAutoFit/>
          </a:bodyPr>
          <a:lstStyle>
            <a:lvl1pPr marL="0" indent="0" algn="r">
              <a:buNone/>
              <a:defRPr sz="1400" b="0" i="0">
                <a:solidFill>
                  <a:schemeClr val="bg1"/>
                </a:solidFill>
                <a:latin typeface="Noir Pro" pitchFamily="2"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0 of 0 screens in story</a:t>
            </a:r>
          </a:p>
        </p:txBody>
      </p:sp>
      <p:sp>
        <p:nvSpPr>
          <p:cNvPr id="15" name="Text Placeholder 23">
            <a:extLst>
              <a:ext uri="{FF2B5EF4-FFF2-40B4-BE49-F238E27FC236}">
                <a16:creationId xmlns:a16="http://schemas.microsoft.com/office/drawing/2014/main" id="{C3420D4B-ED82-6342-A5E6-02F4EC0F4726}"/>
              </a:ext>
            </a:extLst>
          </p:cNvPr>
          <p:cNvSpPr>
            <a:spLocks noGrp="1"/>
          </p:cNvSpPr>
          <p:nvPr>
            <p:ph type="body" sz="quarter" idx="13" hasCustomPrompt="1"/>
          </p:nvPr>
        </p:nvSpPr>
        <p:spPr>
          <a:xfrm>
            <a:off x="527187" y="633306"/>
            <a:ext cx="2815371" cy="313932"/>
          </a:xfrm>
          <a:prstGeom prst="rect">
            <a:avLst/>
          </a:prstGeom>
        </p:spPr>
        <p:txBody>
          <a:bodyPr lIns="0" tIns="45720" bIns="45720">
            <a:spAutoFit/>
          </a:bodyPr>
          <a:lstStyle>
            <a:lvl1pPr marL="0" indent="0">
              <a:buNone/>
              <a:defRPr sz="1600" b="0" i="0">
                <a:solidFill>
                  <a:schemeClr val="bg1"/>
                </a:solidFill>
                <a:latin typeface="Noir Pro Light" pitchFamily="2" charset="0"/>
              </a:defRPr>
            </a:lvl1pPr>
            <a:lvl2pPr marL="457200" indent="0">
              <a:buNone/>
              <a:defRPr>
                <a:latin typeface="Noir Pro" pitchFamily="2" charset="0"/>
              </a:defRPr>
            </a:lvl2pPr>
            <a:lvl3pPr marL="914400" indent="0">
              <a:buNone/>
              <a:defRPr>
                <a:latin typeface="Noir Pro" pitchFamily="2" charset="0"/>
              </a:defRPr>
            </a:lvl3pPr>
            <a:lvl4pPr marL="1371600" indent="0">
              <a:buNone/>
              <a:defRPr>
                <a:latin typeface="Noir Pro" pitchFamily="2" charset="0"/>
              </a:defRPr>
            </a:lvl4pPr>
            <a:lvl5pPr marL="1828800" indent="0">
              <a:buNone/>
              <a:defRPr>
                <a:latin typeface="Noir Pro" pitchFamily="2" charset="0"/>
              </a:defRPr>
            </a:lvl5pPr>
          </a:lstStyle>
          <a:p>
            <a:pPr lvl="0"/>
            <a:r>
              <a:rPr lang="en-US" dirty="0"/>
              <a:t>Subtitle</a:t>
            </a:r>
          </a:p>
        </p:txBody>
      </p:sp>
      <p:sp>
        <p:nvSpPr>
          <p:cNvPr id="16" name="Title 1">
            <a:extLst>
              <a:ext uri="{FF2B5EF4-FFF2-40B4-BE49-F238E27FC236}">
                <a16:creationId xmlns:a16="http://schemas.microsoft.com/office/drawing/2014/main" id="{82651FA4-D290-A44C-BB49-0A1940866671}"/>
              </a:ext>
            </a:extLst>
          </p:cNvPr>
          <p:cNvSpPr>
            <a:spLocks noGrp="1"/>
          </p:cNvSpPr>
          <p:nvPr>
            <p:ph type="ctrTitle" hasCustomPrompt="1"/>
          </p:nvPr>
        </p:nvSpPr>
        <p:spPr>
          <a:xfrm>
            <a:off x="527536" y="2776038"/>
            <a:ext cx="2814411" cy="341632"/>
          </a:xfrm>
          <a:prstGeom prst="rect">
            <a:avLst/>
          </a:prstGeom>
        </p:spPr>
        <p:txBody>
          <a:bodyPr lIns="0" anchor="t" anchorCtr="0">
            <a:spAutoFit/>
          </a:bodyPr>
          <a:lstStyle>
            <a:lvl1pPr algn="l">
              <a:defRPr sz="1800" b="0" i="0">
                <a:solidFill>
                  <a:schemeClr val="bg1"/>
                </a:solidFill>
                <a:latin typeface="Noir Pro" pitchFamily="2" charset="0"/>
              </a:defRPr>
            </a:lvl1pPr>
          </a:lstStyle>
          <a:p>
            <a:r>
              <a:rPr lang="en-US" dirty="0"/>
              <a:t>Additional notes</a:t>
            </a:r>
          </a:p>
        </p:txBody>
      </p:sp>
      <p:sp>
        <p:nvSpPr>
          <p:cNvPr id="17" name="Subtitle 2">
            <a:extLst>
              <a:ext uri="{FF2B5EF4-FFF2-40B4-BE49-F238E27FC236}">
                <a16:creationId xmlns:a16="http://schemas.microsoft.com/office/drawing/2014/main" id="{CC5D8A37-76B7-9741-A247-C2265F905DBE}"/>
              </a:ext>
            </a:extLst>
          </p:cNvPr>
          <p:cNvSpPr>
            <a:spLocks noGrp="1"/>
          </p:cNvSpPr>
          <p:nvPr>
            <p:ph type="subTitle" idx="1" hasCustomPrompt="1"/>
          </p:nvPr>
        </p:nvSpPr>
        <p:spPr>
          <a:xfrm>
            <a:off x="527536" y="947239"/>
            <a:ext cx="2814411" cy="1374735"/>
          </a:xfrm>
          <a:prstGeom prst="rect">
            <a:avLst/>
          </a:prstGeom>
        </p:spPr>
        <p:txBody>
          <a:bodyPr wrap="square" lIns="0" tIns="91440" bIns="457200" anchor="t" anchorCtr="0">
            <a:spAutoFit/>
          </a:bodyPr>
          <a:lstStyle>
            <a:lvl1pPr marL="0" indent="0" algn="l">
              <a:lnSpc>
                <a:spcPts val="3200"/>
              </a:lnSpc>
              <a:buNone/>
              <a:defRPr sz="3000" b="1" i="0">
                <a:solidFill>
                  <a:schemeClr val="bg1"/>
                </a:solidFill>
                <a:latin typeface="Noir Pro Heavy" pitchFamily="2"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Provider Screens Title</a:t>
            </a:r>
          </a:p>
        </p:txBody>
      </p:sp>
    </p:spTree>
    <p:extLst>
      <p:ext uri="{BB962C8B-B14F-4D97-AF65-F5344CB8AC3E}">
        <p14:creationId xmlns:p14="http://schemas.microsoft.com/office/powerpoint/2010/main" val="19769619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ovider Product Shots - Empty">
    <p:bg>
      <p:bgPr>
        <a:gradFill>
          <a:gsLst>
            <a:gs pos="51000">
              <a:srgbClr val="2477DA"/>
            </a:gs>
            <a:gs pos="100000">
              <a:srgbClr val="24B8DA"/>
            </a:gs>
            <a:gs pos="0">
              <a:srgbClr val="6424DA"/>
            </a:gs>
          </a:gsLst>
          <a:lin ang="18000000" scaled="0"/>
        </a:gradFill>
        <a:effectLst/>
      </p:bgPr>
    </p:bg>
    <p:spTree>
      <p:nvGrpSpPr>
        <p:cNvPr id="1" name=""/>
        <p:cNvGrpSpPr/>
        <p:nvPr/>
      </p:nvGrpSpPr>
      <p:grpSpPr>
        <a:xfrm>
          <a:off x="0" y="0"/>
          <a:ext cx="0" cy="0"/>
          <a:chOff x="0" y="0"/>
          <a:chExt cx="0" cy="0"/>
        </a:xfrm>
      </p:grpSpPr>
      <p:sp>
        <p:nvSpPr>
          <p:cNvPr id="19" name="Text Placeholder 23">
            <a:extLst>
              <a:ext uri="{FF2B5EF4-FFF2-40B4-BE49-F238E27FC236}">
                <a16:creationId xmlns:a16="http://schemas.microsoft.com/office/drawing/2014/main" id="{46CE74A7-0C58-7F42-961E-DB45D6E8E137}"/>
              </a:ext>
            </a:extLst>
          </p:cNvPr>
          <p:cNvSpPr>
            <a:spLocks noGrp="1"/>
          </p:cNvSpPr>
          <p:nvPr>
            <p:ph type="body" sz="quarter" idx="13" hasCustomPrompt="1"/>
          </p:nvPr>
        </p:nvSpPr>
        <p:spPr>
          <a:xfrm>
            <a:off x="527187" y="633306"/>
            <a:ext cx="2815371" cy="313932"/>
          </a:xfrm>
          <a:prstGeom prst="rect">
            <a:avLst/>
          </a:prstGeom>
        </p:spPr>
        <p:txBody>
          <a:bodyPr lIns="0" tIns="45720" bIns="45720">
            <a:spAutoFit/>
          </a:bodyPr>
          <a:lstStyle>
            <a:lvl1pPr marL="0" indent="0">
              <a:buNone/>
              <a:defRPr sz="1600" b="0" i="0">
                <a:solidFill>
                  <a:schemeClr val="bg1"/>
                </a:solidFill>
                <a:latin typeface="Noir Pro Light" pitchFamily="2" charset="0"/>
              </a:defRPr>
            </a:lvl1pPr>
            <a:lvl2pPr marL="457200" indent="0">
              <a:buNone/>
              <a:defRPr>
                <a:latin typeface="Noir Pro" pitchFamily="2" charset="0"/>
              </a:defRPr>
            </a:lvl2pPr>
            <a:lvl3pPr marL="914400" indent="0">
              <a:buNone/>
              <a:defRPr>
                <a:latin typeface="Noir Pro" pitchFamily="2" charset="0"/>
              </a:defRPr>
            </a:lvl3pPr>
            <a:lvl4pPr marL="1371600" indent="0">
              <a:buNone/>
              <a:defRPr>
                <a:latin typeface="Noir Pro" pitchFamily="2" charset="0"/>
              </a:defRPr>
            </a:lvl4pPr>
            <a:lvl5pPr marL="1828800" indent="0">
              <a:buNone/>
              <a:defRPr>
                <a:latin typeface="Noir Pro" pitchFamily="2" charset="0"/>
              </a:defRPr>
            </a:lvl5pPr>
          </a:lstStyle>
          <a:p>
            <a:pPr lvl="0"/>
            <a:r>
              <a:rPr lang="en-US" dirty="0"/>
              <a:t>Subtitle</a:t>
            </a:r>
          </a:p>
        </p:txBody>
      </p:sp>
      <p:sp>
        <p:nvSpPr>
          <p:cNvPr id="20" name="Title 1">
            <a:extLst>
              <a:ext uri="{FF2B5EF4-FFF2-40B4-BE49-F238E27FC236}">
                <a16:creationId xmlns:a16="http://schemas.microsoft.com/office/drawing/2014/main" id="{0489E140-ED10-6D4C-BFFC-B66F5C5B9FDE}"/>
              </a:ext>
            </a:extLst>
          </p:cNvPr>
          <p:cNvSpPr>
            <a:spLocks noGrp="1"/>
          </p:cNvSpPr>
          <p:nvPr>
            <p:ph type="ctrTitle" hasCustomPrompt="1"/>
          </p:nvPr>
        </p:nvSpPr>
        <p:spPr>
          <a:xfrm>
            <a:off x="527536" y="2776038"/>
            <a:ext cx="2814411" cy="341632"/>
          </a:xfrm>
          <a:prstGeom prst="rect">
            <a:avLst/>
          </a:prstGeom>
        </p:spPr>
        <p:txBody>
          <a:bodyPr lIns="0" anchor="t" anchorCtr="0">
            <a:spAutoFit/>
          </a:bodyPr>
          <a:lstStyle>
            <a:lvl1pPr algn="l">
              <a:defRPr sz="1800" b="0" i="0">
                <a:solidFill>
                  <a:schemeClr val="bg1"/>
                </a:solidFill>
                <a:latin typeface="Noir Pro" pitchFamily="2" charset="0"/>
              </a:defRPr>
            </a:lvl1pPr>
          </a:lstStyle>
          <a:p>
            <a:r>
              <a:rPr lang="en-US" dirty="0"/>
              <a:t>Additional notes</a:t>
            </a:r>
          </a:p>
        </p:txBody>
      </p:sp>
      <p:sp>
        <p:nvSpPr>
          <p:cNvPr id="21" name="Subtitle 2">
            <a:extLst>
              <a:ext uri="{FF2B5EF4-FFF2-40B4-BE49-F238E27FC236}">
                <a16:creationId xmlns:a16="http://schemas.microsoft.com/office/drawing/2014/main" id="{79A1B832-A52C-B14E-B5CB-8D2EC088DA2E}"/>
              </a:ext>
            </a:extLst>
          </p:cNvPr>
          <p:cNvSpPr>
            <a:spLocks noGrp="1"/>
          </p:cNvSpPr>
          <p:nvPr>
            <p:ph type="subTitle" idx="1" hasCustomPrompt="1"/>
          </p:nvPr>
        </p:nvSpPr>
        <p:spPr>
          <a:xfrm>
            <a:off x="527536" y="947239"/>
            <a:ext cx="2814411" cy="1374735"/>
          </a:xfrm>
          <a:prstGeom prst="rect">
            <a:avLst/>
          </a:prstGeom>
        </p:spPr>
        <p:txBody>
          <a:bodyPr wrap="square" lIns="0" tIns="91440" bIns="457200" anchor="t" anchorCtr="0">
            <a:spAutoFit/>
          </a:bodyPr>
          <a:lstStyle>
            <a:lvl1pPr marL="0" indent="0" algn="l">
              <a:lnSpc>
                <a:spcPts val="3200"/>
              </a:lnSpc>
              <a:buNone/>
              <a:defRPr sz="3000" b="1" i="0">
                <a:solidFill>
                  <a:schemeClr val="bg1"/>
                </a:solidFill>
                <a:latin typeface="Noir Pro Heavy" pitchFamily="2"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Provider Screens Title</a:t>
            </a:r>
          </a:p>
        </p:txBody>
      </p:sp>
    </p:spTree>
    <p:extLst>
      <p:ext uri="{BB962C8B-B14F-4D97-AF65-F5344CB8AC3E}">
        <p14:creationId xmlns:p14="http://schemas.microsoft.com/office/powerpoint/2010/main" val="4851091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E0AB723-BCC5-1C45-B5CA-2D19A87BBD3C}"/>
              </a:ext>
            </a:extLst>
          </p:cNvPr>
          <p:cNvSpPr/>
          <p:nvPr userDrawn="1"/>
        </p:nvSpPr>
        <p:spPr>
          <a:xfrm>
            <a:off x="0" y="0"/>
            <a:ext cx="6800851" cy="6858000"/>
          </a:xfrm>
          <a:prstGeom prst="rect">
            <a:avLst/>
          </a:prstGeom>
          <a:solidFill>
            <a:srgbClr val="639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2">
            <a:extLst>
              <a:ext uri="{FF2B5EF4-FFF2-40B4-BE49-F238E27FC236}">
                <a16:creationId xmlns:a16="http://schemas.microsoft.com/office/drawing/2014/main" id="{3CFC24F5-D3C3-9D40-ABD2-7E7849A27855}"/>
              </a:ext>
            </a:extLst>
          </p:cNvPr>
          <p:cNvSpPr>
            <a:spLocks noGrp="1"/>
          </p:cNvSpPr>
          <p:nvPr>
            <p:ph type="body" sz="quarter" idx="11" hasCustomPrompt="1"/>
          </p:nvPr>
        </p:nvSpPr>
        <p:spPr>
          <a:xfrm>
            <a:off x="750888" y="4055165"/>
            <a:ext cx="4228616" cy="2074545"/>
          </a:xfrm>
          <a:prstGeom prst="rect">
            <a:avLst/>
          </a:prstGeom>
        </p:spPr>
        <p:txBody>
          <a:bodyPr anchor="b" anchorCtr="0">
            <a:normAutofit/>
          </a:bodyPr>
          <a:lstStyle>
            <a:lvl1pPr marL="0" indent="0">
              <a:buNone/>
              <a:defRPr sz="4800" b="1" i="0">
                <a:solidFill>
                  <a:schemeClr val="bg1"/>
                </a:solidFill>
                <a:latin typeface="Noir Pro Heavy"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p>
        </p:txBody>
      </p:sp>
      <p:sp>
        <p:nvSpPr>
          <p:cNvPr id="11" name="Text Placeholder 10">
            <a:extLst>
              <a:ext uri="{FF2B5EF4-FFF2-40B4-BE49-F238E27FC236}">
                <a16:creationId xmlns:a16="http://schemas.microsoft.com/office/drawing/2014/main" id="{E053793E-7192-124C-B2C1-CF6AF21748AB}"/>
              </a:ext>
            </a:extLst>
          </p:cNvPr>
          <p:cNvSpPr>
            <a:spLocks noGrp="1"/>
          </p:cNvSpPr>
          <p:nvPr>
            <p:ph type="body" sz="quarter" idx="10" hasCustomPrompt="1"/>
          </p:nvPr>
        </p:nvSpPr>
        <p:spPr>
          <a:xfrm>
            <a:off x="7719247" y="5210551"/>
            <a:ext cx="4228616" cy="376237"/>
          </a:xfrm>
          <a:prstGeom prst="rect">
            <a:avLst/>
          </a:prstGeom>
        </p:spPr>
        <p:txBody>
          <a:bodyPr anchor="b" anchorCtr="0">
            <a:normAutofit/>
          </a:bodyPr>
          <a:lstStyle>
            <a:lvl1pPr marL="0" indent="0" algn="r">
              <a:buNone/>
              <a:defRPr sz="1800" b="0" i="0">
                <a:solidFill>
                  <a:schemeClr val="tx1"/>
                </a:solidFill>
                <a:latin typeface="Noir Pro" pitchFamily="2" charset="0"/>
              </a:defRPr>
            </a:lvl1pPr>
          </a:lstStyle>
          <a:p>
            <a:pPr lvl="0"/>
            <a:r>
              <a:rPr lang="en-US" dirty="0"/>
              <a:t>Subtitle</a:t>
            </a:r>
          </a:p>
        </p:txBody>
      </p:sp>
      <p:pic>
        <p:nvPicPr>
          <p:cNvPr id="7" name="Picture 6">
            <a:extLst>
              <a:ext uri="{FF2B5EF4-FFF2-40B4-BE49-F238E27FC236}">
                <a16:creationId xmlns:a16="http://schemas.microsoft.com/office/drawing/2014/main" id="{43BFEF34-C715-43DB-9DE5-AC9C3950F0C2}"/>
              </a:ext>
            </a:extLst>
          </p:cNvPr>
          <p:cNvPicPr>
            <a:picLocks noChangeAspect="1"/>
          </p:cNvPicPr>
          <p:nvPr userDrawn="1"/>
        </p:nvPicPr>
        <p:blipFill>
          <a:blip r:embed="rId2"/>
          <a:stretch>
            <a:fillRect/>
          </a:stretch>
        </p:blipFill>
        <p:spPr>
          <a:xfrm>
            <a:off x="8216020" y="5856890"/>
            <a:ext cx="3660669" cy="734636"/>
          </a:xfrm>
          <a:prstGeom prst="rect">
            <a:avLst/>
          </a:prstGeom>
        </p:spPr>
      </p:pic>
    </p:spTree>
    <p:extLst>
      <p:ext uri="{BB962C8B-B14F-4D97-AF65-F5344CB8AC3E}">
        <p14:creationId xmlns:p14="http://schemas.microsoft.com/office/powerpoint/2010/main" val="25840137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os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A175BBC-8A24-624F-B672-6889AF225565}"/>
              </a:ext>
            </a:extLst>
          </p:cNvPr>
          <p:cNvPicPr>
            <a:picLocks noChangeAspect="1"/>
          </p:cNvPicPr>
          <p:nvPr userDrawn="1"/>
        </p:nvPicPr>
        <p:blipFill rotWithShape="1">
          <a:blip r:embed="rId2"/>
          <a:srcRect l="4478" b="16793"/>
          <a:stretch/>
        </p:blipFill>
        <p:spPr>
          <a:xfrm>
            <a:off x="0" y="-200025"/>
            <a:ext cx="12191999" cy="7058025"/>
          </a:xfrm>
          <a:prstGeom prst="rect">
            <a:avLst/>
          </a:prstGeom>
        </p:spPr>
      </p:pic>
      <p:sp>
        <p:nvSpPr>
          <p:cNvPr id="8" name="Text Placeholder 12">
            <a:extLst>
              <a:ext uri="{FF2B5EF4-FFF2-40B4-BE49-F238E27FC236}">
                <a16:creationId xmlns:a16="http://schemas.microsoft.com/office/drawing/2014/main" id="{2B05E6F2-BB8A-AD4D-9ADA-890C4D58C6D9}"/>
              </a:ext>
            </a:extLst>
          </p:cNvPr>
          <p:cNvSpPr>
            <a:spLocks noGrp="1"/>
          </p:cNvSpPr>
          <p:nvPr>
            <p:ph type="body" sz="quarter" idx="11"/>
          </p:nvPr>
        </p:nvSpPr>
        <p:spPr>
          <a:xfrm>
            <a:off x="713387" y="1077464"/>
            <a:ext cx="7259037" cy="602034"/>
          </a:xfrm>
          <a:prstGeom prst="rect">
            <a:avLst/>
          </a:prstGeom>
        </p:spPr>
        <p:txBody>
          <a:bodyPr anchor="t" anchorCtr="0">
            <a:noAutofit/>
          </a:bodyPr>
          <a:lstStyle>
            <a:lvl1pPr marL="0" indent="0" algn="l">
              <a:buNone/>
              <a:defRPr sz="4800" b="1" i="0" spc="-100" baseline="0">
                <a:solidFill>
                  <a:schemeClr val="bg1"/>
                </a:solidFill>
                <a:latin typeface="Noir Pro Heavy" pitchFamily="2"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grpSp>
        <p:nvGrpSpPr>
          <p:cNvPr id="2" name="Group 1">
            <a:extLst>
              <a:ext uri="{FF2B5EF4-FFF2-40B4-BE49-F238E27FC236}">
                <a16:creationId xmlns:a16="http://schemas.microsoft.com/office/drawing/2014/main" id="{6D1C7B5C-A535-884C-A10F-E3ACBEA6FDD3}"/>
              </a:ext>
            </a:extLst>
          </p:cNvPr>
          <p:cNvGrpSpPr/>
          <p:nvPr userDrawn="1"/>
        </p:nvGrpSpPr>
        <p:grpSpPr>
          <a:xfrm>
            <a:off x="8122132" y="5300663"/>
            <a:ext cx="3363507" cy="929363"/>
            <a:chOff x="730321" y="582897"/>
            <a:chExt cx="4281748" cy="1183080"/>
          </a:xfrm>
        </p:grpSpPr>
        <p:pic>
          <p:nvPicPr>
            <p:cNvPr id="6" name="Picture 5">
              <a:extLst>
                <a:ext uri="{FF2B5EF4-FFF2-40B4-BE49-F238E27FC236}">
                  <a16:creationId xmlns:a16="http://schemas.microsoft.com/office/drawing/2014/main" id="{44674AA5-1086-E144-807F-FDF0547B5CF2}"/>
                </a:ext>
              </a:extLst>
            </p:cNvPr>
            <p:cNvPicPr>
              <a:picLocks noChangeAspect="1"/>
            </p:cNvPicPr>
            <p:nvPr userDrawn="1"/>
          </p:nvPicPr>
          <p:blipFill>
            <a:blip r:embed="rId3"/>
            <a:stretch>
              <a:fillRect/>
            </a:stretch>
          </p:blipFill>
          <p:spPr>
            <a:xfrm>
              <a:off x="767238" y="650409"/>
              <a:ext cx="4244831" cy="1115568"/>
            </a:xfrm>
            <a:prstGeom prst="rect">
              <a:avLst/>
            </a:prstGeom>
          </p:spPr>
        </p:pic>
        <p:pic>
          <p:nvPicPr>
            <p:cNvPr id="7" name="Picture 6">
              <a:extLst>
                <a:ext uri="{FF2B5EF4-FFF2-40B4-BE49-F238E27FC236}">
                  <a16:creationId xmlns:a16="http://schemas.microsoft.com/office/drawing/2014/main" id="{60502D0D-9FAD-4A4D-AD40-21347C8DC9EF}"/>
                </a:ext>
              </a:extLst>
            </p:cNvPr>
            <p:cNvPicPr>
              <a:picLocks noChangeAspect="1"/>
            </p:cNvPicPr>
            <p:nvPr userDrawn="1"/>
          </p:nvPicPr>
          <p:blipFill>
            <a:blip r:embed="rId4"/>
            <a:stretch>
              <a:fillRect/>
            </a:stretch>
          </p:blipFill>
          <p:spPr>
            <a:xfrm>
              <a:off x="730321" y="582897"/>
              <a:ext cx="4244831" cy="1115568"/>
            </a:xfrm>
            <a:prstGeom prst="rect">
              <a:avLst/>
            </a:prstGeom>
          </p:spPr>
        </p:pic>
      </p:grpSp>
    </p:spTree>
    <p:extLst>
      <p:ext uri="{BB962C8B-B14F-4D97-AF65-F5344CB8AC3E}">
        <p14:creationId xmlns:p14="http://schemas.microsoft.com/office/powerpoint/2010/main" val="12438396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4083E-D6B9-914A-82FD-702C4B5037A5}"/>
              </a:ext>
            </a:extLst>
          </p:cNvPr>
          <p:cNvSpPr>
            <a:spLocks noGrp="1"/>
          </p:cNvSpPr>
          <p:nvPr>
            <p:ph type="ctrTitle"/>
          </p:nvPr>
        </p:nvSpPr>
        <p:spPr>
          <a:xfrm>
            <a:off x="539015" y="1122363"/>
            <a:ext cx="11113970" cy="2387600"/>
          </a:xfrm>
        </p:spPr>
        <p:txBody>
          <a:bodyPr anchor="b"/>
          <a:lstStyle>
            <a:lvl1pPr algn="ctr">
              <a:defRPr sz="5400"/>
            </a:lvl1pPr>
          </a:lstStyle>
          <a:p>
            <a:r>
              <a:rPr lang="en-US" dirty="0"/>
              <a:t>Click to edit Master title style</a:t>
            </a:r>
          </a:p>
        </p:txBody>
      </p:sp>
      <p:sp>
        <p:nvSpPr>
          <p:cNvPr id="3" name="Subtitle 2">
            <a:extLst>
              <a:ext uri="{FF2B5EF4-FFF2-40B4-BE49-F238E27FC236}">
                <a16:creationId xmlns:a16="http://schemas.microsoft.com/office/drawing/2014/main" id="{4147B2EC-4B3D-084C-970D-96D8694B4B89}"/>
              </a:ext>
            </a:extLst>
          </p:cNvPr>
          <p:cNvSpPr>
            <a:spLocks noGrp="1"/>
          </p:cNvSpPr>
          <p:nvPr>
            <p:ph type="subTitle" idx="1"/>
          </p:nvPr>
        </p:nvSpPr>
        <p:spPr>
          <a:xfrm>
            <a:off x="539015" y="3602038"/>
            <a:ext cx="1111397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812927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68E9AD-92BB-8840-ABED-39A231E720BD}"/>
              </a:ext>
            </a:extLst>
          </p:cNvPr>
          <p:cNvSpPr/>
          <p:nvPr userDrawn="1"/>
        </p:nvSpPr>
        <p:spPr>
          <a:xfrm>
            <a:off x="0" y="0"/>
            <a:ext cx="12191999" cy="1439111"/>
          </a:xfrm>
          <a:prstGeom prst="rect">
            <a:avLst/>
          </a:prstGeom>
          <a:solidFill>
            <a:srgbClr val="639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C15965A-2F52-0A4B-917F-A0DB9574588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a:extLst>
              <a:ext uri="{FF2B5EF4-FFF2-40B4-BE49-F238E27FC236}">
                <a16:creationId xmlns:a16="http://schemas.microsoft.com/office/drawing/2014/main" id="{C15D6533-C8AA-F34A-9F51-80A6462E154F}"/>
              </a:ext>
            </a:extLst>
          </p:cNvPr>
          <p:cNvSpPr>
            <a:spLocks noGrp="1"/>
          </p:cNvSpPr>
          <p:nvPr>
            <p:ph type="title"/>
          </p:nvPr>
        </p:nvSpPr>
        <p:spPr>
          <a:xfrm>
            <a:off x="541020" y="423513"/>
            <a:ext cx="11109960" cy="904773"/>
          </a:xfrm>
          <a:prstGeom prst="rect">
            <a:avLst/>
          </a:prstGeom>
        </p:spPr>
        <p:txBody>
          <a:bodyPr vert="horz" wrap="square" lIns="91440" tIns="45720" rIns="91440" bIns="45720" rtlCol="0" anchor="t" anchorCtr="0">
            <a:normAutofit/>
          </a:bodyPr>
          <a:lstStyle>
            <a:lvl1pPr>
              <a:defRPr b="1" i="0">
                <a:latin typeface="Noir Pro Heavy" pitchFamily="2" charset="0"/>
              </a:defRPr>
            </a:lvl1pPr>
          </a:lstStyle>
          <a:p>
            <a:r>
              <a:rPr lang="en-US" dirty="0"/>
              <a:t>Click to edit Master title style</a:t>
            </a:r>
          </a:p>
        </p:txBody>
      </p:sp>
    </p:spTree>
    <p:extLst>
      <p:ext uri="{BB962C8B-B14F-4D97-AF65-F5344CB8AC3E}">
        <p14:creationId xmlns:p14="http://schemas.microsoft.com/office/powerpoint/2010/main" val="1302431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tient Product Shots -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F15E15-9C1E-254F-A4F0-214FC8E3AA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4663" y="316524"/>
            <a:ext cx="3755340" cy="6090138"/>
          </a:xfrm>
          <a:prstGeom prst="rect">
            <a:avLst/>
          </a:prstGeom>
        </p:spPr>
      </p:pic>
      <p:pic>
        <p:nvPicPr>
          <p:cNvPr id="12" name="Picture 11">
            <a:extLst>
              <a:ext uri="{FF2B5EF4-FFF2-40B4-BE49-F238E27FC236}">
                <a16:creationId xmlns:a16="http://schemas.microsoft.com/office/drawing/2014/main" id="{BAA01775-B1B4-C743-8E65-70A678A292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0703" y="316524"/>
            <a:ext cx="3755340" cy="6090138"/>
          </a:xfrm>
          <a:prstGeom prst="rect">
            <a:avLst/>
          </a:prstGeom>
        </p:spPr>
      </p:pic>
      <p:pic>
        <p:nvPicPr>
          <p:cNvPr id="13" name="Picture 12">
            <a:extLst>
              <a:ext uri="{FF2B5EF4-FFF2-40B4-BE49-F238E27FC236}">
                <a16:creationId xmlns:a16="http://schemas.microsoft.com/office/drawing/2014/main" id="{AB0CD240-219C-3344-93A7-3F29C5BCBA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76038" y="316524"/>
            <a:ext cx="3755340" cy="6090138"/>
          </a:xfrm>
          <a:prstGeom prst="rect">
            <a:avLst/>
          </a:prstGeom>
        </p:spPr>
      </p:pic>
      <p:sp>
        <p:nvSpPr>
          <p:cNvPr id="18" name="Picture Placeholder 14">
            <a:extLst>
              <a:ext uri="{FF2B5EF4-FFF2-40B4-BE49-F238E27FC236}">
                <a16:creationId xmlns:a16="http://schemas.microsoft.com/office/drawing/2014/main" id="{24E98D05-C6FB-6A49-8015-BE671D089D59}"/>
              </a:ext>
            </a:extLst>
          </p:cNvPr>
          <p:cNvSpPr>
            <a:spLocks noGrp="1"/>
          </p:cNvSpPr>
          <p:nvPr>
            <p:ph type="pic" sz="quarter" idx="12"/>
          </p:nvPr>
        </p:nvSpPr>
        <p:spPr>
          <a:xfrm>
            <a:off x="9334726" y="1163212"/>
            <a:ext cx="2298474" cy="4091049"/>
          </a:xfrm>
          <a:prstGeom prst="rect">
            <a:avLst/>
          </a:prstGeom>
        </p:spPr>
        <p:txBody>
          <a:bodyPr anchor="ctr"/>
          <a:lstStyle>
            <a:lvl1pPr marL="0" indent="0" algn="ctr">
              <a:buNone/>
              <a:defRPr/>
            </a:lvl1pPr>
          </a:lstStyle>
          <a:p>
            <a:endParaRPr lang="en-US" dirty="0"/>
          </a:p>
        </p:txBody>
      </p:sp>
      <p:sp>
        <p:nvSpPr>
          <p:cNvPr id="9" name="Picture Placeholder 14">
            <a:extLst>
              <a:ext uri="{FF2B5EF4-FFF2-40B4-BE49-F238E27FC236}">
                <a16:creationId xmlns:a16="http://schemas.microsoft.com/office/drawing/2014/main" id="{9067403F-8D8E-A94C-8888-06B09CD222BC}"/>
              </a:ext>
            </a:extLst>
          </p:cNvPr>
          <p:cNvSpPr>
            <a:spLocks noGrp="1"/>
          </p:cNvSpPr>
          <p:nvPr>
            <p:ph type="pic" sz="quarter" idx="13"/>
          </p:nvPr>
        </p:nvSpPr>
        <p:spPr>
          <a:xfrm>
            <a:off x="6595829" y="1163212"/>
            <a:ext cx="2298474" cy="4091049"/>
          </a:xfrm>
          <a:prstGeom prst="rect">
            <a:avLst/>
          </a:prstGeom>
        </p:spPr>
        <p:txBody>
          <a:bodyPr anchor="ctr"/>
          <a:lstStyle>
            <a:lvl1pPr marL="0" indent="0" algn="ctr">
              <a:buNone/>
              <a:defRPr/>
            </a:lvl1pPr>
          </a:lstStyle>
          <a:p>
            <a:endParaRPr lang="en-US" dirty="0"/>
          </a:p>
        </p:txBody>
      </p:sp>
      <p:sp>
        <p:nvSpPr>
          <p:cNvPr id="14" name="Picture Placeholder 14">
            <a:extLst>
              <a:ext uri="{FF2B5EF4-FFF2-40B4-BE49-F238E27FC236}">
                <a16:creationId xmlns:a16="http://schemas.microsoft.com/office/drawing/2014/main" id="{A2CE05F4-C242-CE4B-8B87-04E9A18C643D}"/>
              </a:ext>
            </a:extLst>
          </p:cNvPr>
          <p:cNvSpPr>
            <a:spLocks noGrp="1"/>
          </p:cNvSpPr>
          <p:nvPr>
            <p:ph type="pic" sz="quarter" idx="14"/>
          </p:nvPr>
        </p:nvSpPr>
        <p:spPr>
          <a:xfrm>
            <a:off x="3863348" y="1163212"/>
            <a:ext cx="2298474" cy="4091049"/>
          </a:xfrm>
          <a:prstGeom prst="rect">
            <a:avLst/>
          </a:prstGeom>
        </p:spPr>
        <p:txBody>
          <a:bodyPr anchor="ctr"/>
          <a:lstStyle>
            <a:lvl1pPr marL="0" indent="0" algn="ctr">
              <a:buNone/>
              <a:defRPr/>
            </a:lvl1pPr>
          </a:lstStyle>
          <a:p>
            <a:endParaRPr lang="en-US" dirty="0"/>
          </a:p>
        </p:txBody>
      </p:sp>
      <p:sp>
        <p:nvSpPr>
          <p:cNvPr id="15" name="Text Placeholder 23">
            <a:extLst>
              <a:ext uri="{FF2B5EF4-FFF2-40B4-BE49-F238E27FC236}">
                <a16:creationId xmlns:a16="http://schemas.microsoft.com/office/drawing/2014/main" id="{FF5A7CBC-E566-CD4C-8A69-123316228159}"/>
              </a:ext>
            </a:extLst>
          </p:cNvPr>
          <p:cNvSpPr>
            <a:spLocks noGrp="1"/>
          </p:cNvSpPr>
          <p:nvPr>
            <p:ph type="body" sz="quarter" idx="15" hasCustomPrompt="1"/>
          </p:nvPr>
        </p:nvSpPr>
        <p:spPr>
          <a:xfrm>
            <a:off x="527187" y="633306"/>
            <a:ext cx="2815371" cy="313932"/>
          </a:xfrm>
          <a:prstGeom prst="rect">
            <a:avLst/>
          </a:prstGeom>
        </p:spPr>
        <p:txBody>
          <a:bodyPr lIns="0" tIns="45720" bIns="45720">
            <a:spAutoFit/>
          </a:bodyPr>
          <a:lstStyle>
            <a:lvl1pPr marL="0" indent="0">
              <a:buNone/>
              <a:defRPr sz="1600" b="0" i="0">
                <a:solidFill>
                  <a:schemeClr val="bg1"/>
                </a:solidFill>
                <a:latin typeface="Noir Pro Light" pitchFamily="2" charset="0"/>
              </a:defRPr>
            </a:lvl1pPr>
            <a:lvl2pPr marL="457200" indent="0">
              <a:buNone/>
              <a:defRPr>
                <a:latin typeface="Noir Pro" pitchFamily="2" charset="0"/>
              </a:defRPr>
            </a:lvl2pPr>
            <a:lvl3pPr marL="914400" indent="0">
              <a:buNone/>
              <a:defRPr>
                <a:latin typeface="Noir Pro" pitchFamily="2" charset="0"/>
              </a:defRPr>
            </a:lvl3pPr>
            <a:lvl4pPr marL="1371600" indent="0">
              <a:buNone/>
              <a:defRPr>
                <a:latin typeface="Noir Pro" pitchFamily="2" charset="0"/>
              </a:defRPr>
            </a:lvl4pPr>
            <a:lvl5pPr marL="1828800" indent="0">
              <a:buNone/>
              <a:defRPr>
                <a:latin typeface="Noir Pro" pitchFamily="2" charset="0"/>
              </a:defRPr>
            </a:lvl5pPr>
          </a:lstStyle>
          <a:p>
            <a:pPr lvl="0"/>
            <a:r>
              <a:rPr lang="en-US" dirty="0"/>
              <a:t>Subtitle</a:t>
            </a:r>
          </a:p>
        </p:txBody>
      </p:sp>
      <p:sp>
        <p:nvSpPr>
          <p:cNvPr id="16" name="Title 1">
            <a:extLst>
              <a:ext uri="{FF2B5EF4-FFF2-40B4-BE49-F238E27FC236}">
                <a16:creationId xmlns:a16="http://schemas.microsoft.com/office/drawing/2014/main" id="{5C7AB834-8DA2-DE45-ADDA-21DD4461DCD0}"/>
              </a:ext>
            </a:extLst>
          </p:cNvPr>
          <p:cNvSpPr>
            <a:spLocks noGrp="1"/>
          </p:cNvSpPr>
          <p:nvPr>
            <p:ph type="ctrTitle" hasCustomPrompt="1"/>
          </p:nvPr>
        </p:nvSpPr>
        <p:spPr>
          <a:xfrm>
            <a:off x="527536" y="2776038"/>
            <a:ext cx="2814411" cy="341632"/>
          </a:xfrm>
          <a:prstGeom prst="rect">
            <a:avLst/>
          </a:prstGeom>
        </p:spPr>
        <p:txBody>
          <a:bodyPr lIns="0" anchor="t" anchorCtr="0">
            <a:spAutoFit/>
          </a:bodyPr>
          <a:lstStyle>
            <a:lvl1pPr algn="l">
              <a:defRPr sz="1800" b="0" i="0">
                <a:solidFill>
                  <a:schemeClr val="bg1"/>
                </a:solidFill>
                <a:latin typeface="Noir Pro" pitchFamily="2" charset="0"/>
              </a:defRPr>
            </a:lvl1pPr>
          </a:lstStyle>
          <a:p>
            <a:r>
              <a:rPr lang="en-US" dirty="0"/>
              <a:t>Additional notes</a:t>
            </a:r>
          </a:p>
        </p:txBody>
      </p:sp>
      <p:sp>
        <p:nvSpPr>
          <p:cNvPr id="17" name="Subtitle 2">
            <a:extLst>
              <a:ext uri="{FF2B5EF4-FFF2-40B4-BE49-F238E27FC236}">
                <a16:creationId xmlns:a16="http://schemas.microsoft.com/office/drawing/2014/main" id="{6F8A4E5F-8558-8847-A887-63F747F21106}"/>
              </a:ext>
            </a:extLst>
          </p:cNvPr>
          <p:cNvSpPr>
            <a:spLocks noGrp="1"/>
          </p:cNvSpPr>
          <p:nvPr>
            <p:ph type="subTitle" idx="1" hasCustomPrompt="1"/>
          </p:nvPr>
        </p:nvSpPr>
        <p:spPr>
          <a:xfrm>
            <a:off x="527536" y="947239"/>
            <a:ext cx="2814411" cy="1374735"/>
          </a:xfrm>
          <a:prstGeom prst="rect">
            <a:avLst/>
          </a:prstGeom>
        </p:spPr>
        <p:txBody>
          <a:bodyPr wrap="square" lIns="0" tIns="91440" bIns="457200" anchor="t" anchorCtr="0">
            <a:spAutoFit/>
          </a:bodyPr>
          <a:lstStyle>
            <a:lvl1pPr marL="0" indent="0" algn="l">
              <a:lnSpc>
                <a:spcPts val="3200"/>
              </a:lnSpc>
              <a:buNone/>
              <a:defRPr sz="3000" b="1" i="0">
                <a:solidFill>
                  <a:schemeClr val="bg1"/>
                </a:solidFill>
                <a:latin typeface="Noir Pro Heavy" pitchFamily="2"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Patient Screens Title</a:t>
            </a:r>
          </a:p>
        </p:txBody>
      </p:sp>
    </p:spTree>
    <p:extLst>
      <p:ext uri="{BB962C8B-B14F-4D97-AF65-F5344CB8AC3E}">
        <p14:creationId xmlns:p14="http://schemas.microsoft.com/office/powerpoint/2010/main" val="3868285500"/>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49E1E-C1CA-6644-B5FD-274E3416E9C7}"/>
              </a:ext>
            </a:extLst>
          </p:cNvPr>
          <p:cNvSpPr>
            <a:spLocks noGrp="1"/>
          </p:cNvSpPr>
          <p:nvPr>
            <p:ph type="title"/>
          </p:nvPr>
        </p:nvSpPr>
        <p:spPr>
          <a:xfrm>
            <a:off x="539015" y="1680962"/>
            <a:ext cx="11109960" cy="2910290"/>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5D48C5A2-F24B-854D-A695-032614E3CE4F}"/>
              </a:ext>
            </a:extLst>
          </p:cNvPr>
          <p:cNvSpPr>
            <a:spLocks noGrp="1"/>
          </p:cNvSpPr>
          <p:nvPr>
            <p:ph type="body" idx="1"/>
          </p:nvPr>
        </p:nvSpPr>
        <p:spPr>
          <a:xfrm>
            <a:off x="539015" y="4653642"/>
            <a:ext cx="11109960" cy="1451141"/>
          </a:xfrm>
        </p:spPr>
        <p:txBody>
          <a:bodyPr/>
          <a:lstStyle>
            <a:lvl1pPr marL="0" indent="0">
              <a:buNone/>
              <a:defRPr sz="2400">
                <a:solidFill>
                  <a:srgbClr val="2A2A2A"/>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2361997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60020-5451-EF45-819B-73C431AAAF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C911D7-E72D-614F-A981-452B7CD478D1}"/>
              </a:ext>
            </a:extLst>
          </p:cNvPr>
          <p:cNvSpPr>
            <a:spLocks noGrp="1"/>
          </p:cNvSpPr>
          <p:nvPr>
            <p:ph sz="half" idx="1"/>
          </p:nvPr>
        </p:nvSpPr>
        <p:spPr>
          <a:xfrm>
            <a:off x="541020" y="1453415"/>
            <a:ext cx="5486400" cy="47235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7837B4-35BA-2348-8C26-E9D2BA7E0538}"/>
              </a:ext>
            </a:extLst>
          </p:cNvPr>
          <p:cNvSpPr>
            <a:spLocks noGrp="1"/>
          </p:cNvSpPr>
          <p:nvPr>
            <p:ph sz="half" idx="2"/>
          </p:nvPr>
        </p:nvSpPr>
        <p:spPr>
          <a:xfrm>
            <a:off x="6164580" y="1453415"/>
            <a:ext cx="5486400" cy="472354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54998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A7C24-CB1B-7548-AFEE-7EE6C6AB1084}"/>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7784651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FEDCF9F2-7956-3848-B43A-0723F8E7434D}"/>
              </a:ext>
            </a:extLst>
          </p:cNvPr>
          <p:cNvSpPr>
            <a:spLocks noGrp="1"/>
          </p:cNvSpPr>
          <p:nvPr>
            <p:ph type="title"/>
          </p:nvPr>
        </p:nvSpPr>
        <p:spPr>
          <a:xfrm>
            <a:off x="541020" y="3437241"/>
            <a:ext cx="3630930" cy="2638425"/>
          </a:xfrm>
          <a:prstGeom prst="rect">
            <a:avLst/>
          </a:prstGeom>
        </p:spPr>
        <p:txBody>
          <a:bodyPr vert="horz" wrap="square" lIns="0" tIns="45720" rIns="0" bIns="45720" rtlCol="0" anchor="b" anchorCtr="0">
            <a:normAutofit/>
          </a:bodyPr>
          <a:lstStyle>
            <a:lvl1pPr>
              <a:defRPr b="1" i="0">
                <a:latin typeface="Noir Pro Heavy" pitchFamily="2" charset="0"/>
              </a:defRPr>
            </a:lvl1pPr>
          </a:lstStyle>
          <a:p>
            <a:r>
              <a:rPr lang="en-US" dirty="0"/>
              <a:t>Click to edit Master title style</a:t>
            </a:r>
          </a:p>
        </p:txBody>
      </p:sp>
    </p:spTree>
    <p:extLst>
      <p:ext uri="{BB962C8B-B14F-4D97-AF65-F5344CB8AC3E}">
        <p14:creationId xmlns:p14="http://schemas.microsoft.com/office/powerpoint/2010/main" val="820611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tient Product Shots - 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F15E15-9C1E-254F-A4F0-214FC8E3AA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21577" y="316524"/>
            <a:ext cx="3755340" cy="6090138"/>
          </a:xfrm>
          <a:prstGeom prst="rect">
            <a:avLst/>
          </a:prstGeom>
        </p:spPr>
      </p:pic>
      <p:pic>
        <p:nvPicPr>
          <p:cNvPr id="12" name="Picture 11">
            <a:extLst>
              <a:ext uri="{FF2B5EF4-FFF2-40B4-BE49-F238E27FC236}">
                <a16:creationId xmlns:a16="http://schemas.microsoft.com/office/drawing/2014/main" id="{BAA01775-B1B4-C743-8E65-70A678A292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57617" y="316524"/>
            <a:ext cx="3755340" cy="6090138"/>
          </a:xfrm>
          <a:prstGeom prst="rect">
            <a:avLst/>
          </a:prstGeom>
        </p:spPr>
      </p:pic>
      <p:sp>
        <p:nvSpPr>
          <p:cNvPr id="9" name="Picture Placeholder 14">
            <a:extLst>
              <a:ext uri="{FF2B5EF4-FFF2-40B4-BE49-F238E27FC236}">
                <a16:creationId xmlns:a16="http://schemas.microsoft.com/office/drawing/2014/main" id="{9067403F-8D8E-A94C-8888-06B09CD222BC}"/>
              </a:ext>
            </a:extLst>
          </p:cNvPr>
          <p:cNvSpPr>
            <a:spLocks noGrp="1"/>
          </p:cNvSpPr>
          <p:nvPr>
            <p:ph type="pic" sz="quarter" idx="13"/>
          </p:nvPr>
        </p:nvSpPr>
        <p:spPr>
          <a:xfrm>
            <a:off x="7712743" y="1163212"/>
            <a:ext cx="2298474" cy="4091049"/>
          </a:xfrm>
          <a:prstGeom prst="rect">
            <a:avLst/>
          </a:prstGeom>
        </p:spPr>
        <p:txBody>
          <a:bodyPr anchor="ctr"/>
          <a:lstStyle>
            <a:lvl1pPr marL="0" indent="0" algn="ctr">
              <a:buNone/>
              <a:defRPr/>
            </a:lvl1pPr>
          </a:lstStyle>
          <a:p>
            <a:endParaRPr lang="en-US" dirty="0"/>
          </a:p>
        </p:txBody>
      </p:sp>
      <p:sp>
        <p:nvSpPr>
          <p:cNvPr id="14" name="Picture Placeholder 14">
            <a:extLst>
              <a:ext uri="{FF2B5EF4-FFF2-40B4-BE49-F238E27FC236}">
                <a16:creationId xmlns:a16="http://schemas.microsoft.com/office/drawing/2014/main" id="{A2CE05F4-C242-CE4B-8B87-04E9A18C643D}"/>
              </a:ext>
            </a:extLst>
          </p:cNvPr>
          <p:cNvSpPr>
            <a:spLocks noGrp="1"/>
          </p:cNvSpPr>
          <p:nvPr>
            <p:ph type="pic" sz="quarter" idx="14"/>
          </p:nvPr>
        </p:nvSpPr>
        <p:spPr>
          <a:xfrm>
            <a:off x="4980262" y="1163212"/>
            <a:ext cx="2298474" cy="4091049"/>
          </a:xfrm>
          <a:prstGeom prst="rect">
            <a:avLst/>
          </a:prstGeom>
        </p:spPr>
        <p:txBody>
          <a:bodyPr anchor="ctr"/>
          <a:lstStyle>
            <a:lvl1pPr marL="0" indent="0" algn="ctr">
              <a:buNone/>
              <a:defRPr/>
            </a:lvl1pPr>
          </a:lstStyle>
          <a:p>
            <a:endParaRPr lang="en-US" dirty="0"/>
          </a:p>
        </p:txBody>
      </p:sp>
      <p:sp>
        <p:nvSpPr>
          <p:cNvPr id="18" name="Text Placeholder 23">
            <a:extLst>
              <a:ext uri="{FF2B5EF4-FFF2-40B4-BE49-F238E27FC236}">
                <a16:creationId xmlns:a16="http://schemas.microsoft.com/office/drawing/2014/main" id="{EF82B8EE-F680-1041-A409-AEB0F13AF275}"/>
              </a:ext>
            </a:extLst>
          </p:cNvPr>
          <p:cNvSpPr>
            <a:spLocks noGrp="1"/>
          </p:cNvSpPr>
          <p:nvPr>
            <p:ph type="body" sz="quarter" idx="15" hasCustomPrompt="1"/>
          </p:nvPr>
        </p:nvSpPr>
        <p:spPr>
          <a:xfrm>
            <a:off x="527187" y="633306"/>
            <a:ext cx="2815371" cy="313932"/>
          </a:xfrm>
          <a:prstGeom prst="rect">
            <a:avLst/>
          </a:prstGeom>
        </p:spPr>
        <p:txBody>
          <a:bodyPr lIns="0" tIns="45720" bIns="45720">
            <a:spAutoFit/>
          </a:bodyPr>
          <a:lstStyle>
            <a:lvl1pPr marL="0" indent="0">
              <a:buNone/>
              <a:defRPr sz="1600" b="0" i="0">
                <a:solidFill>
                  <a:schemeClr val="bg1"/>
                </a:solidFill>
                <a:latin typeface="Noir Pro Light" pitchFamily="2" charset="0"/>
              </a:defRPr>
            </a:lvl1pPr>
            <a:lvl2pPr marL="457200" indent="0">
              <a:buNone/>
              <a:defRPr>
                <a:latin typeface="Noir Pro" pitchFamily="2" charset="0"/>
              </a:defRPr>
            </a:lvl2pPr>
            <a:lvl3pPr marL="914400" indent="0">
              <a:buNone/>
              <a:defRPr>
                <a:latin typeface="Noir Pro" pitchFamily="2" charset="0"/>
              </a:defRPr>
            </a:lvl3pPr>
            <a:lvl4pPr marL="1371600" indent="0">
              <a:buNone/>
              <a:defRPr>
                <a:latin typeface="Noir Pro" pitchFamily="2" charset="0"/>
              </a:defRPr>
            </a:lvl4pPr>
            <a:lvl5pPr marL="1828800" indent="0">
              <a:buNone/>
              <a:defRPr>
                <a:latin typeface="Noir Pro" pitchFamily="2" charset="0"/>
              </a:defRPr>
            </a:lvl5pPr>
          </a:lstStyle>
          <a:p>
            <a:pPr lvl="0"/>
            <a:r>
              <a:rPr lang="en-US" dirty="0"/>
              <a:t>Subtitle</a:t>
            </a:r>
          </a:p>
        </p:txBody>
      </p:sp>
      <p:sp>
        <p:nvSpPr>
          <p:cNvPr id="20" name="Title 1">
            <a:extLst>
              <a:ext uri="{FF2B5EF4-FFF2-40B4-BE49-F238E27FC236}">
                <a16:creationId xmlns:a16="http://schemas.microsoft.com/office/drawing/2014/main" id="{0BD6CE4C-F5DA-F34A-8B6A-051FAE382FD0}"/>
              </a:ext>
            </a:extLst>
          </p:cNvPr>
          <p:cNvSpPr>
            <a:spLocks noGrp="1"/>
          </p:cNvSpPr>
          <p:nvPr>
            <p:ph type="ctrTitle" hasCustomPrompt="1"/>
          </p:nvPr>
        </p:nvSpPr>
        <p:spPr>
          <a:xfrm>
            <a:off x="527536" y="2776038"/>
            <a:ext cx="2814411" cy="341632"/>
          </a:xfrm>
          <a:prstGeom prst="rect">
            <a:avLst/>
          </a:prstGeom>
        </p:spPr>
        <p:txBody>
          <a:bodyPr lIns="0" anchor="t" anchorCtr="0">
            <a:spAutoFit/>
          </a:bodyPr>
          <a:lstStyle>
            <a:lvl1pPr algn="l">
              <a:defRPr sz="1800" b="0" i="0">
                <a:solidFill>
                  <a:schemeClr val="bg1"/>
                </a:solidFill>
                <a:latin typeface="Noir Pro" pitchFamily="2" charset="0"/>
              </a:defRPr>
            </a:lvl1pPr>
          </a:lstStyle>
          <a:p>
            <a:r>
              <a:rPr lang="en-US" dirty="0"/>
              <a:t>Additional notes</a:t>
            </a:r>
          </a:p>
        </p:txBody>
      </p:sp>
      <p:sp>
        <p:nvSpPr>
          <p:cNvPr id="21" name="Subtitle 2">
            <a:extLst>
              <a:ext uri="{FF2B5EF4-FFF2-40B4-BE49-F238E27FC236}">
                <a16:creationId xmlns:a16="http://schemas.microsoft.com/office/drawing/2014/main" id="{5563B356-C24B-DA4D-8388-26DC84B0DF51}"/>
              </a:ext>
            </a:extLst>
          </p:cNvPr>
          <p:cNvSpPr>
            <a:spLocks noGrp="1"/>
          </p:cNvSpPr>
          <p:nvPr>
            <p:ph type="subTitle" idx="1" hasCustomPrompt="1"/>
          </p:nvPr>
        </p:nvSpPr>
        <p:spPr>
          <a:xfrm>
            <a:off x="527536" y="947239"/>
            <a:ext cx="2814411" cy="1374735"/>
          </a:xfrm>
          <a:prstGeom prst="rect">
            <a:avLst/>
          </a:prstGeom>
        </p:spPr>
        <p:txBody>
          <a:bodyPr wrap="square" lIns="0" tIns="91440" bIns="457200" anchor="t" anchorCtr="0">
            <a:spAutoFit/>
          </a:bodyPr>
          <a:lstStyle>
            <a:lvl1pPr marL="0" indent="0" algn="l">
              <a:lnSpc>
                <a:spcPts val="3200"/>
              </a:lnSpc>
              <a:buNone/>
              <a:defRPr sz="3000" b="1" i="0">
                <a:solidFill>
                  <a:schemeClr val="bg1"/>
                </a:solidFill>
                <a:latin typeface="Noir Pro Heavy" pitchFamily="2"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Patient Screens Title</a:t>
            </a:r>
          </a:p>
        </p:txBody>
      </p:sp>
    </p:spTree>
    <p:extLst>
      <p:ext uri="{BB962C8B-B14F-4D97-AF65-F5344CB8AC3E}">
        <p14:creationId xmlns:p14="http://schemas.microsoft.com/office/powerpoint/2010/main" val="3111989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tient Product Shots -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AA01775-B1B4-C743-8E65-70A678A292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40703" y="316524"/>
            <a:ext cx="3755340" cy="6090138"/>
          </a:xfrm>
          <a:prstGeom prst="rect">
            <a:avLst/>
          </a:prstGeom>
        </p:spPr>
      </p:pic>
      <p:sp>
        <p:nvSpPr>
          <p:cNvPr id="9" name="Picture Placeholder 14">
            <a:extLst>
              <a:ext uri="{FF2B5EF4-FFF2-40B4-BE49-F238E27FC236}">
                <a16:creationId xmlns:a16="http://schemas.microsoft.com/office/drawing/2014/main" id="{9067403F-8D8E-A94C-8888-06B09CD222BC}"/>
              </a:ext>
            </a:extLst>
          </p:cNvPr>
          <p:cNvSpPr>
            <a:spLocks noGrp="1"/>
          </p:cNvSpPr>
          <p:nvPr>
            <p:ph type="pic" sz="quarter" idx="13"/>
          </p:nvPr>
        </p:nvSpPr>
        <p:spPr>
          <a:xfrm>
            <a:off x="6595829" y="1163212"/>
            <a:ext cx="2298474" cy="4091049"/>
          </a:xfrm>
          <a:prstGeom prst="rect">
            <a:avLst/>
          </a:prstGeom>
        </p:spPr>
        <p:txBody>
          <a:bodyPr anchor="ctr"/>
          <a:lstStyle>
            <a:lvl1pPr marL="0" indent="0" algn="ctr">
              <a:buNone/>
              <a:defRPr/>
            </a:lvl1pPr>
          </a:lstStyle>
          <a:p>
            <a:endParaRPr lang="en-US" dirty="0"/>
          </a:p>
        </p:txBody>
      </p:sp>
      <p:sp>
        <p:nvSpPr>
          <p:cNvPr id="7" name="Text Placeholder 23">
            <a:extLst>
              <a:ext uri="{FF2B5EF4-FFF2-40B4-BE49-F238E27FC236}">
                <a16:creationId xmlns:a16="http://schemas.microsoft.com/office/drawing/2014/main" id="{5E7A30D0-0565-134E-BE7C-41028197126E}"/>
              </a:ext>
            </a:extLst>
          </p:cNvPr>
          <p:cNvSpPr>
            <a:spLocks noGrp="1"/>
          </p:cNvSpPr>
          <p:nvPr>
            <p:ph type="body" sz="quarter" idx="14" hasCustomPrompt="1"/>
          </p:nvPr>
        </p:nvSpPr>
        <p:spPr>
          <a:xfrm>
            <a:off x="527187" y="633306"/>
            <a:ext cx="2815371" cy="313932"/>
          </a:xfrm>
          <a:prstGeom prst="rect">
            <a:avLst/>
          </a:prstGeom>
        </p:spPr>
        <p:txBody>
          <a:bodyPr lIns="0" tIns="45720" bIns="45720">
            <a:spAutoFit/>
          </a:bodyPr>
          <a:lstStyle>
            <a:lvl1pPr marL="0" indent="0">
              <a:buNone/>
              <a:defRPr sz="1600" b="0" i="0">
                <a:solidFill>
                  <a:schemeClr val="bg1"/>
                </a:solidFill>
                <a:latin typeface="Noir Pro Light" pitchFamily="2" charset="0"/>
              </a:defRPr>
            </a:lvl1pPr>
            <a:lvl2pPr marL="457200" indent="0">
              <a:buNone/>
              <a:defRPr>
                <a:latin typeface="Noir Pro" pitchFamily="2" charset="0"/>
              </a:defRPr>
            </a:lvl2pPr>
            <a:lvl3pPr marL="914400" indent="0">
              <a:buNone/>
              <a:defRPr>
                <a:latin typeface="Noir Pro" pitchFamily="2" charset="0"/>
              </a:defRPr>
            </a:lvl3pPr>
            <a:lvl4pPr marL="1371600" indent="0">
              <a:buNone/>
              <a:defRPr>
                <a:latin typeface="Noir Pro" pitchFamily="2" charset="0"/>
              </a:defRPr>
            </a:lvl4pPr>
            <a:lvl5pPr marL="1828800" indent="0">
              <a:buNone/>
              <a:defRPr>
                <a:latin typeface="Noir Pro" pitchFamily="2" charset="0"/>
              </a:defRPr>
            </a:lvl5pPr>
          </a:lstStyle>
          <a:p>
            <a:pPr lvl="0"/>
            <a:r>
              <a:rPr lang="en-US" dirty="0"/>
              <a:t>Subtitle</a:t>
            </a:r>
          </a:p>
        </p:txBody>
      </p:sp>
      <p:sp>
        <p:nvSpPr>
          <p:cNvPr id="8" name="Title 1">
            <a:extLst>
              <a:ext uri="{FF2B5EF4-FFF2-40B4-BE49-F238E27FC236}">
                <a16:creationId xmlns:a16="http://schemas.microsoft.com/office/drawing/2014/main" id="{651112F7-5A49-F243-8E89-52C61E22D873}"/>
              </a:ext>
            </a:extLst>
          </p:cNvPr>
          <p:cNvSpPr>
            <a:spLocks noGrp="1"/>
          </p:cNvSpPr>
          <p:nvPr>
            <p:ph type="ctrTitle" hasCustomPrompt="1"/>
          </p:nvPr>
        </p:nvSpPr>
        <p:spPr>
          <a:xfrm>
            <a:off x="527536" y="2776038"/>
            <a:ext cx="2814411" cy="341632"/>
          </a:xfrm>
          <a:prstGeom prst="rect">
            <a:avLst/>
          </a:prstGeom>
        </p:spPr>
        <p:txBody>
          <a:bodyPr lIns="0" anchor="t" anchorCtr="0">
            <a:spAutoFit/>
          </a:bodyPr>
          <a:lstStyle>
            <a:lvl1pPr algn="l">
              <a:defRPr sz="1800" b="0" i="0">
                <a:solidFill>
                  <a:schemeClr val="bg1"/>
                </a:solidFill>
                <a:latin typeface="Noir Pro" pitchFamily="2" charset="0"/>
              </a:defRPr>
            </a:lvl1pPr>
          </a:lstStyle>
          <a:p>
            <a:r>
              <a:rPr lang="en-US" dirty="0"/>
              <a:t>Additional notes</a:t>
            </a:r>
          </a:p>
        </p:txBody>
      </p:sp>
      <p:sp>
        <p:nvSpPr>
          <p:cNvPr id="10" name="Subtitle 2">
            <a:extLst>
              <a:ext uri="{FF2B5EF4-FFF2-40B4-BE49-F238E27FC236}">
                <a16:creationId xmlns:a16="http://schemas.microsoft.com/office/drawing/2014/main" id="{870B4696-ED9A-4747-A546-0B93DCCC9703}"/>
              </a:ext>
            </a:extLst>
          </p:cNvPr>
          <p:cNvSpPr>
            <a:spLocks noGrp="1"/>
          </p:cNvSpPr>
          <p:nvPr>
            <p:ph type="subTitle" idx="1" hasCustomPrompt="1"/>
          </p:nvPr>
        </p:nvSpPr>
        <p:spPr>
          <a:xfrm>
            <a:off x="527536" y="947239"/>
            <a:ext cx="2814411" cy="1374735"/>
          </a:xfrm>
          <a:prstGeom prst="rect">
            <a:avLst/>
          </a:prstGeom>
        </p:spPr>
        <p:txBody>
          <a:bodyPr wrap="square" lIns="0" tIns="91440" bIns="457200" anchor="t" anchorCtr="0">
            <a:spAutoFit/>
          </a:bodyPr>
          <a:lstStyle>
            <a:lvl1pPr marL="0" indent="0" algn="l">
              <a:lnSpc>
                <a:spcPts val="3200"/>
              </a:lnSpc>
              <a:buNone/>
              <a:defRPr sz="3000" b="1" i="0">
                <a:solidFill>
                  <a:schemeClr val="bg1"/>
                </a:solidFill>
                <a:latin typeface="Noir Pro Heavy" pitchFamily="2"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Patient Screens Title</a:t>
            </a:r>
          </a:p>
        </p:txBody>
      </p:sp>
    </p:spTree>
    <p:extLst>
      <p:ext uri="{BB962C8B-B14F-4D97-AF65-F5344CB8AC3E}">
        <p14:creationId xmlns:p14="http://schemas.microsoft.com/office/powerpoint/2010/main" val="2312054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vider Product Shots - 2">
    <p:bg>
      <p:bgPr>
        <a:gradFill>
          <a:gsLst>
            <a:gs pos="51000">
              <a:srgbClr val="2477DA"/>
            </a:gs>
            <a:gs pos="100000">
              <a:srgbClr val="24B8DA"/>
            </a:gs>
            <a:gs pos="0">
              <a:srgbClr val="6424DA"/>
            </a:gs>
          </a:gsLst>
          <a:lin ang="18000000" scaled="0"/>
        </a:gradFill>
        <a:effectLst/>
      </p:bgPr>
    </p:bg>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24098D06-8251-4E43-A00B-76E24CD2C912}"/>
              </a:ext>
            </a:extLst>
          </p:cNvPr>
          <p:cNvSpPr>
            <a:spLocks noGrp="1"/>
          </p:cNvSpPr>
          <p:nvPr>
            <p:ph type="body" sz="quarter" idx="13" hasCustomPrompt="1"/>
          </p:nvPr>
        </p:nvSpPr>
        <p:spPr>
          <a:xfrm>
            <a:off x="527187" y="633306"/>
            <a:ext cx="2815371" cy="313932"/>
          </a:xfrm>
          <a:prstGeom prst="rect">
            <a:avLst/>
          </a:prstGeom>
        </p:spPr>
        <p:txBody>
          <a:bodyPr lIns="0" tIns="45720" bIns="45720">
            <a:spAutoFit/>
          </a:bodyPr>
          <a:lstStyle>
            <a:lvl1pPr marL="0" indent="0">
              <a:buNone/>
              <a:defRPr sz="1600" b="0" i="0">
                <a:solidFill>
                  <a:schemeClr val="bg1"/>
                </a:solidFill>
                <a:latin typeface="Noir Pro Light" pitchFamily="2" charset="0"/>
              </a:defRPr>
            </a:lvl1pPr>
            <a:lvl2pPr marL="457200" indent="0">
              <a:buNone/>
              <a:defRPr>
                <a:latin typeface="Noir Pro" pitchFamily="2" charset="0"/>
              </a:defRPr>
            </a:lvl2pPr>
            <a:lvl3pPr marL="914400" indent="0">
              <a:buNone/>
              <a:defRPr>
                <a:latin typeface="Noir Pro" pitchFamily="2" charset="0"/>
              </a:defRPr>
            </a:lvl3pPr>
            <a:lvl4pPr marL="1371600" indent="0">
              <a:buNone/>
              <a:defRPr>
                <a:latin typeface="Noir Pro" pitchFamily="2" charset="0"/>
              </a:defRPr>
            </a:lvl4pPr>
            <a:lvl5pPr marL="1828800" indent="0">
              <a:buNone/>
              <a:defRPr>
                <a:latin typeface="Noir Pro" pitchFamily="2" charset="0"/>
              </a:defRPr>
            </a:lvl5pPr>
          </a:lstStyle>
          <a:p>
            <a:pPr lvl="0"/>
            <a:r>
              <a:rPr lang="en-US" dirty="0"/>
              <a:t>Subtitle</a:t>
            </a:r>
          </a:p>
        </p:txBody>
      </p:sp>
      <p:pic>
        <p:nvPicPr>
          <p:cNvPr id="3" name="Picture 2">
            <a:extLst>
              <a:ext uri="{FF2B5EF4-FFF2-40B4-BE49-F238E27FC236}">
                <a16:creationId xmlns:a16="http://schemas.microsoft.com/office/drawing/2014/main" id="{57FDD987-3EFE-A546-97EC-D63E1EAA53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35338" y="633306"/>
            <a:ext cx="8008448" cy="4309140"/>
          </a:xfrm>
          <a:prstGeom prst="rect">
            <a:avLst/>
          </a:prstGeom>
          <a:effectLst>
            <a:outerShdw blurRad="342900" dist="165100" dir="8100000" algn="tr" rotWithShape="0">
              <a:prstClr val="black">
                <a:alpha val="30000"/>
              </a:prstClr>
            </a:outerShdw>
          </a:effectLst>
        </p:spPr>
      </p:pic>
      <p:sp>
        <p:nvSpPr>
          <p:cNvPr id="6" name="Picture Placeholder 14">
            <a:extLst>
              <a:ext uri="{FF2B5EF4-FFF2-40B4-BE49-F238E27FC236}">
                <a16:creationId xmlns:a16="http://schemas.microsoft.com/office/drawing/2014/main" id="{302E1542-06E4-1347-9947-A56E6A3C6B37}"/>
              </a:ext>
            </a:extLst>
          </p:cNvPr>
          <p:cNvSpPr>
            <a:spLocks noGrp="1"/>
          </p:cNvSpPr>
          <p:nvPr>
            <p:ph type="pic" sz="quarter" idx="11"/>
          </p:nvPr>
        </p:nvSpPr>
        <p:spPr>
          <a:xfrm>
            <a:off x="3744132" y="923906"/>
            <a:ext cx="7984791" cy="4014216"/>
          </a:xfrm>
          <a:prstGeom prst="rect">
            <a:avLst/>
          </a:prstGeom>
        </p:spPr>
        <p:txBody>
          <a:bodyPr anchor="ctr"/>
          <a:lstStyle>
            <a:lvl1pPr marL="0" indent="0" algn="ctr">
              <a:buNone/>
              <a:defRPr/>
            </a:lvl1pPr>
          </a:lstStyle>
          <a:p>
            <a:endParaRPr lang="en-US" dirty="0"/>
          </a:p>
        </p:txBody>
      </p:sp>
      <p:sp>
        <p:nvSpPr>
          <p:cNvPr id="5" name="Title 1">
            <a:extLst>
              <a:ext uri="{FF2B5EF4-FFF2-40B4-BE49-F238E27FC236}">
                <a16:creationId xmlns:a16="http://schemas.microsoft.com/office/drawing/2014/main" id="{C039B290-91B9-944F-B087-8D6D845B4F20}"/>
              </a:ext>
            </a:extLst>
          </p:cNvPr>
          <p:cNvSpPr>
            <a:spLocks noGrp="1"/>
          </p:cNvSpPr>
          <p:nvPr>
            <p:ph type="ctrTitle" hasCustomPrompt="1"/>
          </p:nvPr>
        </p:nvSpPr>
        <p:spPr>
          <a:xfrm>
            <a:off x="527536" y="2776038"/>
            <a:ext cx="2814411" cy="341632"/>
          </a:xfrm>
          <a:prstGeom prst="rect">
            <a:avLst/>
          </a:prstGeom>
        </p:spPr>
        <p:txBody>
          <a:bodyPr lIns="0" anchor="t" anchorCtr="0">
            <a:spAutoFit/>
          </a:bodyPr>
          <a:lstStyle>
            <a:lvl1pPr algn="l">
              <a:defRPr sz="1800" b="0" i="0">
                <a:solidFill>
                  <a:schemeClr val="bg1"/>
                </a:solidFill>
                <a:latin typeface="Noir Pro" pitchFamily="2" charset="0"/>
              </a:defRPr>
            </a:lvl1pPr>
          </a:lstStyle>
          <a:p>
            <a:r>
              <a:rPr lang="en-US" dirty="0"/>
              <a:t>Additional notes</a:t>
            </a:r>
          </a:p>
        </p:txBody>
      </p:sp>
      <p:sp>
        <p:nvSpPr>
          <p:cNvPr id="8" name="Subtitle 2">
            <a:extLst>
              <a:ext uri="{FF2B5EF4-FFF2-40B4-BE49-F238E27FC236}">
                <a16:creationId xmlns:a16="http://schemas.microsoft.com/office/drawing/2014/main" id="{8CAD4A6D-C7E2-5D44-B17C-4548BC682FCB}"/>
              </a:ext>
            </a:extLst>
          </p:cNvPr>
          <p:cNvSpPr>
            <a:spLocks noGrp="1"/>
          </p:cNvSpPr>
          <p:nvPr>
            <p:ph type="subTitle" idx="1" hasCustomPrompt="1"/>
          </p:nvPr>
        </p:nvSpPr>
        <p:spPr>
          <a:xfrm>
            <a:off x="527536" y="947239"/>
            <a:ext cx="2814411" cy="1374735"/>
          </a:xfrm>
          <a:prstGeom prst="rect">
            <a:avLst/>
          </a:prstGeom>
        </p:spPr>
        <p:txBody>
          <a:bodyPr wrap="square" lIns="0" tIns="91440" bIns="457200" anchor="t" anchorCtr="0">
            <a:spAutoFit/>
          </a:bodyPr>
          <a:lstStyle>
            <a:lvl1pPr marL="0" indent="0" algn="l">
              <a:lnSpc>
                <a:spcPts val="3200"/>
              </a:lnSpc>
              <a:buNone/>
              <a:defRPr sz="3000" b="1" i="0">
                <a:solidFill>
                  <a:schemeClr val="bg1"/>
                </a:solidFill>
                <a:latin typeface="Noir Pro Heavy" pitchFamily="2"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Provider Screens Title</a:t>
            </a:r>
          </a:p>
        </p:txBody>
      </p:sp>
      <p:pic>
        <p:nvPicPr>
          <p:cNvPr id="7" name="Picture 6">
            <a:extLst>
              <a:ext uri="{FF2B5EF4-FFF2-40B4-BE49-F238E27FC236}">
                <a16:creationId xmlns:a16="http://schemas.microsoft.com/office/drawing/2014/main" id="{F36131D3-2A2D-854A-8615-07344F5B7889}"/>
              </a:ext>
            </a:extLst>
          </p:cNvPr>
          <p:cNvPicPr>
            <a:picLocks noChangeAspect="1"/>
          </p:cNvPicPr>
          <p:nvPr userDrawn="1"/>
        </p:nvPicPr>
        <p:blipFill rotWithShape="1">
          <a:blip r:embed="rId3" cstate="print">
            <a:alphaModFix amt="50000"/>
            <a:extLst>
              <a:ext uri="{28A0092B-C50C-407E-A947-70E740481C1C}">
                <a14:useLocalDpi xmlns:a14="http://schemas.microsoft.com/office/drawing/2010/main" val="0"/>
              </a:ext>
            </a:extLst>
          </a:blip>
          <a:srcRect r="97641"/>
          <a:stretch/>
        </p:blipFill>
        <p:spPr>
          <a:xfrm>
            <a:off x="12003113" y="633306"/>
            <a:ext cx="188887" cy="4309140"/>
          </a:xfrm>
          <a:prstGeom prst="rect">
            <a:avLst/>
          </a:prstGeom>
          <a:effectLst>
            <a:outerShdw blurRad="342900" dist="165100" dir="8100000" algn="tr" rotWithShape="0">
              <a:prstClr val="black">
                <a:alpha val="30000"/>
              </a:prstClr>
            </a:outerShdw>
          </a:effectLst>
        </p:spPr>
      </p:pic>
      <p:sp>
        <p:nvSpPr>
          <p:cNvPr id="21" name="Text Placeholder 20">
            <a:extLst>
              <a:ext uri="{FF2B5EF4-FFF2-40B4-BE49-F238E27FC236}">
                <a16:creationId xmlns:a16="http://schemas.microsoft.com/office/drawing/2014/main" id="{EEA19410-B73C-7F4D-A434-7446F0537219}"/>
              </a:ext>
            </a:extLst>
          </p:cNvPr>
          <p:cNvSpPr>
            <a:spLocks noGrp="1"/>
          </p:cNvSpPr>
          <p:nvPr>
            <p:ph type="body" sz="quarter" idx="12" hasCustomPrompt="1"/>
          </p:nvPr>
        </p:nvSpPr>
        <p:spPr>
          <a:xfrm>
            <a:off x="9674622" y="5051052"/>
            <a:ext cx="2054302" cy="286232"/>
          </a:xfrm>
          <a:prstGeom prst="rect">
            <a:avLst/>
          </a:prstGeom>
        </p:spPr>
        <p:txBody>
          <a:bodyPr wrap="none" lIns="91440" tIns="45720" bIns="45720" anchor="ctr" anchorCtr="0">
            <a:spAutoFit/>
          </a:bodyPr>
          <a:lstStyle>
            <a:lvl1pPr marL="0" indent="0" algn="r">
              <a:buNone/>
              <a:defRPr sz="1400" b="0" i="0">
                <a:solidFill>
                  <a:schemeClr val="bg1"/>
                </a:solidFill>
                <a:latin typeface="Noir Pro" pitchFamily="2"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0 of 0 screens in story</a:t>
            </a:r>
          </a:p>
        </p:txBody>
      </p:sp>
    </p:spTree>
    <p:extLst>
      <p:ext uri="{BB962C8B-B14F-4D97-AF65-F5344CB8AC3E}">
        <p14:creationId xmlns:p14="http://schemas.microsoft.com/office/powerpoint/2010/main" val="2383049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ovider Product Shots - 1">
    <p:bg>
      <p:bgPr>
        <a:gradFill>
          <a:gsLst>
            <a:gs pos="51000">
              <a:srgbClr val="2477DA"/>
            </a:gs>
            <a:gs pos="100000">
              <a:srgbClr val="24B8DA"/>
            </a:gs>
            <a:gs pos="0">
              <a:srgbClr val="6424DA"/>
            </a:gs>
          </a:gsLst>
          <a:lin ang="180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FDD987-3EFE-A546-97EC-D63E1EAA53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35338" y="633306"/>
            <a:ext cx="8008448" cy="4309140"/>
          </a:xfrm>
          <a:prstGeom prst="rect">
            <a:avLst/>
          </a:prstGeom>
          <a:effectLst>
            <a:outerShdw blurRad="342900" dist="165100" dir="8100000" algn="tr" rotWithShape="0">
              <a:prstClr val="black">
                <a:alpha val="30000"/>
              </a:prstClr>
            </a:outerShdw>
          </a:effectLst>
        </p:spPr>
      </p:pic>
      <p:sp>
        <p:nvSpPr>
          <p:cNvPr id="6" name="Picture Placeholder 14">
            <a:extLst>
              <a:ext uri="{FF2B5EF4-FFF2-40B4-BE49-F238E27FC236}">
                <a16:creationId xmlns:a16="http://schemas.microsoft.com/office/drawing/2014/main" id="{302E1542-06E4-1347-9947-A56E6A3C6B37}"/>
              </a:ext>
            </a:extLst>
          </p:cNvPr>
          <p:cNvSpPr>
            <a:spLocks noGrp="1"/>
          </p:cNvSpPr>
          <p:nvPr>
            <p:ph type="pic" sz="quarter" idx="11"/>
          </p:nvPr>
        </p:nvSpPr>
        <p:spPr>
          <a:xfrm>
            <a:off x="3744132" y="923906"/>
            <a:ext cx="7984791" cy="4014216"/>
          </a:xfrm>
          <a:prstGeom prst="rect">
            <a:avLst/>
          </a:prstGeom>
        </p:spPr>
        <p:txBody>
          <a:bodyPr anchor="ctr"/>
          <a:lstStyle>
            <a:lvl1pPr marL="0" indent="0" algn="ctr">
              <a:buNone/>
              <a:defRPr/>
            </a:lvl1pPr>
          </a:lstStyle>
          <a:p>
            <a:endParaRPr lang="en-US" dirty="0"/>
          </a:p>
        </p:txBody>
      </p:sp>
      <p:sp>
        <p:nvSpPr>
          <p:cNvPr id="11" name="Text Placeholder 20">
            <a:extLst>
              <a:ext uri="{FF2B5EF4-FFF2-40B4-BE49-F238E27FC236}">
                <a16:creationId xmlns:a16="http://schemas.microsoft.com/office/drawing/2014/main" id="{4DA58F21-AAEE-A941-82A3-C50E802440FD}"/>
              </a:ext>
            </a:extLst>
          </p:cNvPr>
          <p:cNvSpPr>
            <a:spLocks noGrp="1"/>
          </p:cNvSpPr>
          <p:nvPr>
            <p:ph type="body" sz="quarter" idx="12" hasCustomPrompt="1"/>
          </p:nvPr>
        </p:nvSpPr>
        <p:spPr>
          <a:xfrm>
            <a:off x="9674622" y="5051052"/>
            <a:ext cx="2054302" cy="286232"/>
          </a:xfrm>
          <a:prstGeom prst="rect">
            <a:avLst/>
          </a:prstGeom>
        </p:spPr>
        <p:txBody>
          <a:bodyPr wrap="none" lIns="91440" tIns="45720" bIns="45720" anchor="ctr" anchorCtr="0">
            <a:spAutoFit/>
          </a:bodyPr>
          <a:lstStyle>
            <a:lvl1pPr marL="0" indent="0" algn="r">
              <a:buNone/>
              <a:defRPr sz="1400" b="0" i="0">
                <a:solidFill>
                  <a:schemeClr val="bg1"/>
                </a:solidFill>
                <a:latin typeface="Noir Pro" pitchFamily="2"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0 of 0 screens in story</a:t>
            </a:r>
          </a:p>
        </p:txBody>
      </p:sp>
      <p:sp>
        <p:nvSpPr>
          <p:cNvPr id="15" name="Text Placeholder 23">
            <a:extLst>
              <a:ext uri="{FF2B5EF4-FFF2-40B4-BE49-F238E27FC236}">
                <a16:creationId xmlns:a16="http://schemas.microsoft.com/office/drawing/2014/main" id="{C3420D4B-ED82-6342-A5E6-02F4EC0F4726}"/>
              </a:ext>
            </a:extLst>
          </p:cNvPr>
          <p:cNvSpPr>
            <a:spLocks noGrp="1"/>
          </p:cNvSpPr>
          <p:nvPr>
            <p:ph type="body" sz="quarter" idx="13" hasCustomPrompt="1"/>
          </p:nvPr>
        </p:nvSpPr>
        <p:spPr>
          <a:xfrm>
            <a:off x="527187" y="633306"/>
            <a:ext cx="2815371" cy="313932"/>
          </a:xfrm>
          <a:prstGeom prst="rect">
            <a:avLst/>
          </a:prstGeom>
        </p:spPr>
        <p:txBody>
          <a:bodyPr lIns="0" tIns="45720" bIns="45720">
            <a:spAutoFit/>
          </a:bodyPr>
          <a:lstStyle>
            <a:lvl1pPr marL="0" indent="0">
              <a:buNone/>
              <a:defRPr sz="1600" b="0" i="0">
                <a:solidFill>
                  <a:schemeClr val="bg1"/>
                </a:solidFill>
                <a:latin typeface="Noir Pro Light" pitchFamily="2" charset="0"/>
              </a:defRPr>
            </a:lvl1pPr>
            <a:lvl2pPr marL="457200" indent="0">
              <a:buNone/>
              <a:defRPr>
                <a:latin typeface="Noir Pro" pitchFamily="2" charset="0"/>
              </a:defRPr>
            </a:lvl2pPr>
            <a:lvl3pPr marL="914400" indent="0">
              <a:buNone/>
              <a:defRPr>
                <a:latin typeface="Noir Pro" pitchFamily="2" charset="0"/>
              </a:defRPr>
            </a:lvl3pPr>
            <a:lvl4pPr marL="1371600" indent="0">
              <a:buNone/>
              <a:defRPr>
                <a:latin typeface="Noir Pro" pitchFamily="2" charset="0"/>
              </a:defRPr>
            </a:lvl4pPr>
            <a:lvl5pPr marL="1828800" indent="0">
              <a:buNone/>
              <a:defRPr>
                <a:latin typeface="Noir Pro" pitchFamily="2" charset="0"/>
              </a:defRPr>
            </a:lvl5pPr>
          </a:lstStyle>
          <a:p>
            <a:pPr lvl="0"/>
            <a:r>
              <a:rPr lang="en-US" dirty="0"/>
              <a:t>Subtitle</a:t>
            </a:r>
          </a:p>
        </p:txBody>
      </p:sp>
      <p:sp>
        <p:nvSpPr>
          <p:cNvPr id="16" name="Title 1">
            <a:extLst>
              <a:ext uri="{FF2B5EF4-FFF2-40B4-BE49-F238E27FC236}">
                <a16:creationId xmlns:a16="http://schemas.microsoft.com/office/drawing/2014/main" id="{82651FA4-D290-A44C-BB49-0A1940866671}"/>
              </a:ext>
            </a:extLst>
          </p:cNvPr>
          <p:cNvSpPr>
            <a:spLocks noGrp="1"/>
          </p:cNvSpPr>
          <p:nvPr>
            <p:ph type="ctrTitle" hasCustomPrompt="1"/>
          </p:nvPr>
        </p:nvSpPr>
        <p:spPr>
          <a:xfrm>
            <a:off x="527536" y="2776038"/>
            <a:ext cx="2814411" cy="341632"/>
          </a:xfrm>
          <a:prstGeom prst="rect">
            <a:avLst/>
          </a:prstGeom>
        </p:spPr>
        <p:txBody>
          <a:bodyPr lIns="0" anchor="t" anchorCtr="0">
            <a:spAutoFit/>
          </a:bodyPr>
          <a:lstStyle>
            <a:lvl1pPr algn="l">
              <a:defRPr sz="1800" b="0" i="0">
                <a:solidFill>
                  <a:schemeClr val="bg1"/>
                </a:solidFill>
                <a:latin typeface="Noir Pro" pitchFamily="2" charset="0"/>
              </a:defRPr>
            </a:lvl1pPr>
          </a:lstStyle>
          <a:p>
            <a:r>
              <a:rPr lang="en-US" dirty="0"/>
              <a:t>Additional notes</a:t>
            </a:r>
          </a:p>
        </p:txBody>
      </p:sp>
      <p:sp>
        <p:nvSpPr>
          <p:cNvPr id="17" name="Subtitle 2">
            <a:extLst>
              <a:ext uri="{FF2B5EF4-FFF2-40B4-BE49-F238E27FC236}">
                <a16:creationId xmlns:a16="http://schemas.microsoft.com/office/drawing/2014/main" id="{CC5D8A37-76B7-9741-A247-C2265F905DBE}"/>
              </a:ext>
            </a:extLst>
          </p:cNvPr>
          <p:cNvSpPr>
            <a:spLocks noGrp="1"/>
          </p:cNvSpPr>
          <p:nvPr>
            <p:ph type="subTitle" idx="1" hasCustomPrompt="1"/>
          </p:nvPr>
        </p:nvSpPr>
        <p:spPr>
          <a:xfrm>
            <a:off x="527536" y="947239"/>
            <a:ext cx="2814411" cy="1374735"/>
          </a:xfrm>
          <a:prstGeom prst="rect">
            <a:avLst/>
          </a:prstGeom>
        </p:spPr>
        <p:txBody>
          <a:bodyPr wrap="square" lIns="0" tIns="91440" bIns="457200" anchor="t" anchorCtr="0">
            <a:spAutoFit/>
          </a:bodyPr>
          <a:lstStyle>
            <a:lvl1pPr marL="0" indent="0" algn="l">
              <a:lnSpc>
                <a:spcPts val="3200"/>
              </a:lnSpc>
              <a:buNone/>
              <a:defRPr sz="3000" b="1" i="0">
                <a:solidFill>
                  <a:schemeClr val="bg1"/>
                </a:solidFill>
                <a:latin typeface="Noir Pro Heavy" pitchFamily="2"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Provider Screens Title</a:t>
            </a:r>
          </a:p>
        </p:txBody>
      </p:sp>
    </p:spTree>
    <p:extLst>
      <p:ext uri="{BB962C8B-B14F-4D97-AF65-F5344CB8AC3E}">
        <p14:creationId xmlns:p14="http://schemas.microsoft.com/office/powerpoint/2010/main" val="2027907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ovider Product Shots - Empty">
    <p:bg>
      <p:bgPr>
        <a:gradFill>
          <a:gsLst>
            <a:gs pos="51000">
              <a:srgbClr val="2477DA"/>
            </a:gs>
            <a:gs pos="100000">
              <a:srgbClr val="24B8DA"/>
            </a:gs>
            <a:gs pos="0">
              <a:srgbClr val="6424DA"/>
            </a:gs>
          </a:gsLst>
          <a:lin ang="18000000" scaled="0"/>
        </a:gradFill>
        <a:effectLst/>
      </p:bgPr>
    </p:bg>
    <p:spTree>
      <p:nvGrpSpPr>
        <p:cNvPr id="1" name=""/>
        <p:cNvGrpSpPr/>
        <p:nvPr/>
      </p:nvGrpSpPr>
      <p:grpSpPr>
        <a:xfrm>
          <a:off x="0" y="0"/>
          <a:ext cx="0" cy="0"/>
          <a:chOff x="0" y="0"/>
          <a:chExt cx="0" cy="0"/>
        </a:xfrm>
      </p:grpSpPr>
      <p:sp>
        <p:nvSpPr>
          <p:cNvPr id="19" name="Text Placeholder 23">
            <a:extLst>
              <a:ext uri="{FF2B5EF4-FFF2-40B4-BE49-F238E27FC236}">
                <a16:creationId xmlns:a16="http://schemas.microsoft.com/office/drawing/2014/main" id="{46CE74A7-0C58-7F42-961E-DB45D6E8E137}"/>
              </a:ext>
            </a:extLst>
          </p:cNvPr>
          <p:cNvSpPr>
            <a:spLocks noGrp="1"/>
          </p:cNvSpPr>
          <p:nvPr>
            <p:ph type="body" sz="quarter" idx="13" hasCustomPrompt="1"/>
          </p:nvPr>
        </p:nvSpPr>
        <p:spPr>
          <a:xfrm>
            <a:off x="527187" y="633306"/>
            <a:ext cx="2815371" cy="313932"/>
          </a:xfrm>
          <a:prstGeom prst="rect">
            <a:avLst/>
          </a:prstGeom>
        </p:spPr>
        <p:txBody>
          <a:bodyPr lIns="0" tIns="45720" bIns="45720">
            <a:spAutoFit/>
          </a:bodyPr>
          <a:lstStyle>
            <a:lvl1pPr marL="0" indent="0">
              <a:buNone/>
              <a:defRPr sz="1600" b="0" i="0">
                <a:solidFill>
                  <a:schemeClr val="bg1"/>
                </a:solidFill>
                <a:latin typeface="Noir Pro Light" pitchFamily="2" charset="0"/>
              </a:defRPr>
            </a:lvl1pPr>
            <a:lvl2pPr marL="457200" indent="0">
              <a:buNone/>
              <a:defRPr>
                <a:latin typeface="Noir Pro" pitchFamily="2" charset="0"/>
              </a:defRPr>
            </a:lvl2pPr>
            <a:lvl3pPr marL="914400" indent="0">
              <a:buNone/>
              <a:defRPr>
                <a:latin typeface="Noir Pro" pitchFamily="2" charset="0"/>
              </a:defRPr>
            </a:lvl3pPr>
            <a:lvl4pPr marL="1371600" indent="0">
              <a:buNone/>
              <a:defRPr>
                <a:latin typeface="Noir Pro" pitchFamily="2" charset="0"/>
              </a:defRPr>
            </a:lvl4pPr>
            <a:lvl5pPr marL="1828800" indent="0">
              <a:buNone/>
              <a:defRPr>
                <a:latin typeface="Noir Pro" pitchFamily="2" charset="0"/>
              </a:defRPr>
            </a:lvl5pPr>
          </a:lstStyle>
          <a:p>
            <a:pPr lvl="0"/>
            <a:r>
              <a:rPr lang="en-US" dirty="0"/>
              <a:t>Subtitle</a:t>
            </a:r>
          </a:p>
        </p:txBody>
      </p:sp>
      <p:sp>
        <p:nvSpPr>
          <p:cNvPr id="20" name="Title 1">
            <a:extLst>
              <a:ext uri="{FF2B5EF4-FFF2-40B4-BE49-F238E27FC236}">
                <a16:creationId xmlns:a16="http://schemas.microsoft.com/office/drawing/2014/main" id="{0489E140-ED10-6D4C-BFFC-B66F5C5B9FDE}"/>
              </a:ext>
            </a:extLst>
          </p:cNvPr>
          <p:cNvSpPr>
            <a:spLocks noGrp="1"/>
          </p:cNvSpPr>
          <p:nvPr>
            <p:ph type="ctrTitle" hasCustomPrompt="1"/>
          </p:nvPr>
        </p:nvSpPr>
        <p:spPr>
          <a:xfrm>
            <a:off x="527536" y="2776038"/>
            <a:ext cx="2814411" cy="341632"/>
          </a:xfrm>
          <a:prstGeom prst="rect">
            <a:avLst/>
          </a:prstGeom>
        </p:spPr>
        <p:txBody>
          <a:bodyPr lIns="0" anchor="t" anchorCtr="0">
            <a:spAutoFit/>
          </a:bodyPr>
          <a:lstStyle>
            <a:lvl1pPr algn="l">
              <a:defRPr sz="1800" b="0" i="0">
                <a:solidFill>
                  <a:schemeClr val="bg1"/>
                </a:solidFill>
                <a:latin typeface="Noir Pro" pitchFamily="2" charset="0"/>
              </a:defRPr>
            </a:lvl1pPr>
          </a:lstStyle>
          <a:p>
            <a:r>
              <a:rPr lang="en-US" dirty="0"/>
              <a:t>Additional notes</a:t>
            </a:r>
          </a:p>
        </p:txBody>
      </p:sp>
      <p:sp>
        <p:nvSpPr>
          <p:cNvPr id="21" name="Subtitle 2">
            <a:extLst>
              <a:ext uri="{FF2B5EF4-FFF2-40B4-BE49-F238E27FC236}">
                <a16:creationId xmlns:a16="http://schemas.microsoft.com/office/drawing/2014/main" id="{79A1B832-A52C-B14E-B5CB-8D2EC088DA2E}"/>
              </a:ext>
            </a:extLst>
          </p:cNvPr>
          <p:cNvSpPr>
            <a:spLocks noGrp="1"/>
          </p:cNvSpPr>
          <p:nvPr>
            <p:ph type="subTitle" idx="1" hasCustomPrompt="1"/>
          </p:nvPr>
        </p:nvSpPr>
        <p:spPr>
          <a:xfrm>
            <a:off x="527536" y="947239"/>
            <a:ext cx="2814411" cy="1374735"/>
          </a:xfrm>
          <a:prstGeom prst="rect">
            <a:avLst/>
          </a:prstGeom>
        </p:spPr>
        <p:txBody>
          <a:bodyPr wrap="square" lIns="0" tIns="91440" bIns="457200" anchor="t" anchorCtr="0">
            <a:spAutoFit/>
          </a:bodyPr>
          <a:lstStyle>
            <a:lvl1pPr marL="0" indent="0" algn="l">
              <a:lnSpc>
                <a:spcPts val="3200"/>
              </a:lnSpc>
              <a:buNone/>
              <a:defRPr sz="3000" b="1" i="0">
                <a:solidFill>
                  <a:schemeClr val="bg1"/>
                </a:solidFill>
                <a:latin typeface="Noir Pro Heavy" pitchFamily="2"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dirty="0"/>
              <a:t>Provider Screens Title</a:t>
            </a:r>
          </a:p>
        </p:txBody>
      </p:sp>
    </p:spTree>
    <p:extLst>
      <p:ext uri="{BB962C8B-B14F-4D97-AF65-F5344CB8AC3E}">
        <p14:creationId xmlns:p14="http://schemas.microsoft.com/office/powerpoint/2010/main" val="6501107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theme" Target="../theme/theme10.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theme" Target="../theme/theme11.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37.xml"/><Relationship Id="rId1" Type="http://schemas.openxmlformats.org/officeDocument/2006/relationships/slideLayout" Target="../slideLayouts/slideLayout36.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theme" Target="../theme/theme1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theme" Target="../theme/theme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7.xml"/><Relationship Id="rId1" Type="http://schemas.openxmlformats.org/officeDocument/2006/relationships/slideLayout" Target="../slideLayouts/slideLayout16.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3C471B-9275-524D-9A17-759F3A519946}"/>
              </a:ext>
            </a:extLst>
          </p:cNvPr>
          <p:cNvPicPr>
            <a:picLocks noChangeAspect="1"/>
          </p:cNvPicPr>
          <p:nvPr userDrawn="1"/>
        </p:nvPicPr>
        <p:blipFill>
          <a:blip r:embed="rId3">
            <a:alphaModFix amt="50000"/>
          </a:blip>
          <a:stretch>
            <a:fillRect/>
          </a:stretch>
        </p:blipFill>
        <p:spPr>
          <a:xfrm>
            <a:off x="541020" y="338856"/>
            <a:ext cx="421578" cy="327894"/>
          </a:xfrm>
          <a:prstGeom prst="rect">
            <a:avLst/>
          </a:prstGeom>
        </p:spPr>
      </p:pic>
      <p:sp>
        <p:nvSpPr>
          <p:cNvPr id="5" name="Rectangle 4">
            <a:extLst>
              <a:ext uri="{FF2B5EF4-FFF2-40B4-BE49-F238E27FC236}">
                <a16:creationId xmlns:a16="http://schemas.microsoft.com/office/drawing/2014/main" id="{18346625-9851-3A4E-B167-E3EC256543E9}"/>
              </a:ext>
            </a:extLst>
          </p:cNvPr>
          <p:cNvSpPr/>
          <p:nvPr userDrawn="1"/>
        </p:nvSpPr>
        <p:spPr>
          <a:xfrm>
            <a:off x="0" y="0"/>
            <a:ext cx="66675" cy="6858000"/>
          </a:xfrm>
          <a:prstGeom prst="rect">
            <a:avLst/>
          </a:prstGeom>
          <a:gradFill flip="none" rotWithShape="1">
            <a:gsLst>
              <a:gs pos="0">
                <a:srgbClr val="FF825A"/>
              </a:gs>
              <a:gs pos="48000">
                <a:srgbClr val="FF5A5A"/>
              </a:gs>
              <a:gs pos="100000">
                <a:srgbClr val="FF5A5A"/>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420D35B-1E59-4A48-A4FA-064986D454E0}"/>
              </a:ext>
            </a:extLst>
          </p:cNvPr>
          <p:cNvSpPr txBox="1"/>
          <p:nvPr userDrawn="1"/>
        </p:nvSpPr>
        <p:spPr>
          <a:xfrm>
            <a:off x="541020" y="6375693"/>
            <a:ext cx="500380" cy="276999"/>
          </a:xfrm>
          <a:prstGeom prst="rect">
            <a:avLst/>
          </a:prstGeom>
          <a:noFill/>
        </p:spPr>
        <p:txBody>
          <a:bodyPr wrap="square" lIns="0" tIns="45720" rIns="0" bIns="4572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C1D319-34AE-5B40-BE73-F3399573828F}" type="slidenum">
              <a:rPr lang="en-US" sz="1200" b="0" i="0" smtClean="0">
                <a:solidFill>
                  <a:srgbClr val="2A2A2A"/>
                </a:solidFill>
                <a:latin typeface="Noir Pro Heavy"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200" b="0" i="0" dirty="0">
              <a:solidFill>
                <a:srgbClr val="2A2A2A"/>
              </a:solidFill>
              <a:latin typeface="Noir Pro Heavy" pitchFamily="2" charset="0"/>
            </a:endParaRPr>
          </a:p>
        </p:txBody>
      </p:sp>
      <p:sp>
        <p:nvSpPr>
          <p:cNvPr id="7" name="TextBox 6">
            <a:extLst>
              <a:ext uri="{FF2B5EF4-FFF2-40B4-BE49-F238E27FC236}">
                <a16:creationId xmlns:a16="http://schemas.microsoft.com/office/drawing/2014/main" id="{CF54B00B-8B54-1544-A664-AF53D0C3FF8C}"/>
              </a:ext>
            </a:extLst>
          </p:cNvPr>
          <p:cNvSpPr txBox="1"/>
          <p:nvPr userDrawn="1"/>
        </p:nvSpPr>
        <p:spPr>
          <a:xfrm>
            <a:off x="939796" y="6398776"/>
            <a:ext cx="2792730" cy="230832"/>
          </a:xfrm>
          <a:prstGeom prst="rect">
            <a:avLst/>
          </a:prstGeom>
          <a:noFill/>
        </p:spPr>
        <p:txBody>
          <a:bodyPr wrap="square" lIns="0" tIns="45720" rIns="0" bIns="4572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dirty="0">
                <a:solidFill>
                  <a:schemeClr val="bg1">
                    <a:lumMod val="50000"/>
                  </a:schemeClr>
                </a:solidFill>
                <a:latin typeface="Noir Pro" pitchFamily="2" charset="0"/>
                <a:ea typeface="Open Sans" panose="020B0606030504020204" pitchFamily="34" charset="0"/>
                <a:cs typeface="Open Sans" panose="020B0606030504020204" pitchFamily="34" charset="0"/>
              </a:rPr>
              <a:t>Confidential • © 2018 </a:t>
            </a:r>
            <a:r>
              <a:rPr lang="en-US" sz="900" b="0" i="0" dirty="0" err="1">
                <a:solidFill>
                  <a:schemeClr val="bg1">
                    <a:lumMod val="50000"/>
                  </a:schemeClr>
                </a:solidFill>
                <a:latin typeface="Noir Pro" pitchFamily="2" charset="0"/>
                <a:ea typeface="Open Sans" panose="020B0606030504020204" pitchFamily="34" charset="0"/>
                <a:cs typeface="Open Sans" panose="020B0606030504020204" pitchFamily="34" charset="0"/>
              </a:rPr>
              <a:t>Diasyst</a:t>
            </a:r>
            <a:r>
              <a:rPr lang="en-US" sz="900" b="0" i="0" dirty="0">
                <a:solidFill>
                  <a:schemeClr val="bg1">
                    <a:lumMod val="50000"/>
                  </a:schemeClr>
                </a:solidFill>
                <a:latin typeface="Noir Pro" pitchFamily="2" charset="0"/>
                <a:ea typeface="Open Sans" panose="020B0606030504020204" pitchFamily="34" charset="0"/>
                <a:cs typeface="Open Sans" panose="020B0606030504020204" pitchFamily="34" charset="0"/>
              </a:rPr>
              <a:t> Inc.</a:t>
            </a:r>
            <a:endParaRPr lang="en-US" sz="1200" b="0" i="0" dirty="0">
              <a:solidFill>
                <a:srgbClr val="2A2A2A"/>
              </a:solidFill>
              <a:latin typeface="Noir Pro Heavy" pitchFamily="2" charset="0"/>
            </a:endParaRPr>
          </a:p>
        </p:txBody>
      </p:sp>
    </p:spTree>
    <p:extLst>
      <p:ext uri="{BB962C8B-B14F-4D97-AF65-F5344CB8AC3E}">
        <p14:creationId xmlns:p14="http://schemas.microsoft.com/office/powerpoint/2010/main" val="2372913289"/>
      </p:ext>
    </p:extLst>
  </p:cSld>
  <p:clrMap bg1="lt1" tx1="dk1" bg2="lt2" tx2="dk2" accent1="accent1" accent2="accent2" accent3="accent3" accent4="accent4" accent5="accent5" accent6="accent6" hlink="hlink" folHlink="folHlink"/>
  <p:sldLayoutIdLst>
    <p:sldLayoutId id="2147483660" r:id="rId1"/>
  </p:sldLayoutIdLst>
  <p:hf sldNum="0" hdr="0" ftr="0" dt="0"/>
  <p:txStyles>
    <p:titleStyle>
      <a:lvl1pPr algn="l" defTabSz="914400" rtl="0" eaLnBrk="1" latinLnBrk="0" hangingPunct="1">
        <a:lnSpc>
          <a:spcPct val="90000"/>
        </a:lnSpc>
        <a:spcBef>
          <a:spcPct val="0"/>
        </a:spcBef>
        <a:buNone/>
        <a:defRPr sz="4400" b="1" i="0" kern="1200">
          <a:solidFill>
            <a:srgbClr val="2A2A2A"/>
          </a:solidFill>
          <a:latin typeface="Noir Pro Semi"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A2A2A"/>
          </a:solidFill>
          <a:latin typeface="Noir Pro"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A2A2A"/>
          </a:solidFill>
          <a:latin typeface="Noir Pro"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A2A2A"/>
          </a:solidFill>
          <a:latin typeface="Noir Pro"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A2A2A"/>
          </a:solidFill>
          <a:latin typeface="Noir Pro"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A2A2A"/>
          </a:solidFill>
          <a:latin typeface="Noir Pro"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8346625-9851-3A4E-B167-E3EC256543E9}"/>
              </a:ext>
            </a:extLst>
          </p:cNvPr>
          <p:cNvSpPr/>
          <p:nvPr userDrawn="1"/>
        </p:nvSpPr>
        <p:spPr>
          <a:xfrm>
            <a:off x="0" y="0"/>
            <a:ext cx="66675" cy="6858000"/>
          </a:xfrm>
          <a:prstGeom prst="rect">
            <a:avLst/>
          </a:prstGeom>
          <a:gradFill flip="none" rotWithShape="1">
            <a:gsLst>
              <a:gs pos="0">
                <a:srgbClr val="FF825A"/>
              </a:gs>
              <a:gs pos="48000">
                <a:srgbClr val="FF5A5A"/>
              </a:gs>
              <a:gs pos="100000">
                <a:srgbClr val="FF5A5A"/>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420D35B-1E59-4A48-A4FA-064986D454E0}"/>
              </a:ext>
            </a:extLst>
          </p:cNvPr>
          <p:cNvSpPr txBox="1"/>
          <p:nvPr userDrawn="1"/>
        </p:nvSpPr>
        <p:spPr>
          <a:xfrm>
            <a:off x="541020" y="6375693"/>
            <a:ext cx="500380" cy="276999"/>
          </a:xfrm>
          <a:prstGeom prst="rect">
            <a:avLst/>
          </a:prstGeom>
          <a:noFill/>
        </p:spPr>
        <p:txBody>
          <a:bodyPr wrap="square" lIns="0" tIns="45720" rIns="0" bIns="4572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C1D319-34AE-5B40-BE73-F3399573828F}" type="slidenum">
              <a:rPr lang="en-US" sz="1200" b="0" i="0" smtClean="0">
                <a:solidFill>
                  <a:srgbClr val="2A2A2A"/>
                </a:solidFill>
                <a:latin typeface="Noir Pro Heavy"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200" b="0" i="0" dirty="0">
              <a:solidFill>
                <a:srgbClr val="2A2A2A"/>
              </a:solidFill>
              <a:latin typeface="Noir Pro Heavy" pitchFamily="2" charset="0"/>
            </a:endParaRPr>
          </a:p>
        </p:txBody>
      </p:sp>
      <p:sp>
        <p:nvSpPr>
          <p:cNvPr id="7" name="TextBox 6">
            <a:extLst>
              <a:ext uri="{FF2B5EF4-FFF2-40B4-BE49-F238E27FC236}">
                <a16:creationId xmlns:a16="http://schemas.microsoft.com/office/drawing/2014/main" id="{A6C6A4D9-56B2-7F4B-B973-006D7375E2FF}"/>
              </a:ext>
            </a:extLst>
          </p:cNvPr>
          <p:cNvSpPr txBox="1"/>
          <p:nvPr userDrawn="1"/>
        </p:nvSpPr>
        <p:spPr>
          <a:xfrm>
            <a:off x="939796" y="6396316"/>
            <a:ext cx="2792730" cy="230832"/>
          </a:xfrm>
          <a:prstGeom prst="rect">
            <a:avLst/>
          </a:prstGeom>
          <a:noFill/>
        </p:spPr>
        <p:txBody>
          <a:bodyPr wrap="square" lIns="0" tIns="45720" rIns="0" bIns="4572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dirty="0">
                <a:solidFill>
                  <a:schemeClr val="bg1">
                    <a:lumMod val="50000"/>
                  </a:schemeClr>
                </a:solidFill>
                <a:latin typeface="Noir Pro" pitchFamily="2" charset="0"/>
                <a:ea typeface="Open Sans" panose="020B0606030504020204" pitchFamily="34" charset="0"/>
                <a:cs typeface="Open Sans" panose="020B0606030504020204" pitchFamily="34" charset="0"/>
              </a:rPr>
              <a:t>Confidential • © 2019 </a:t>
            </a:r>
            <a:r>
              <a:rPr lang="en-US" sz="900" b="0" i="0" dirty="0" err="1">
                <a:solidFill>
                  <a:schemeClr val="bg1">
                    <a:lumMod val="50000"/>
                  </a:schemeClr>
                </a:solidFill>
                <a:latin typeface="Noir Pro" pitchFamily="2" charset="0"/>
                <a:ea typeface="Open Sans" panose="020B0606030504020204" pitchFamily="34" charset="0"/>
                <a:cs typeface="Open Sans" panose="020B0606030504020204" pitchFamily="34" charset="0"/>
              </a:rPr>
              <a:t>Diasyst</a:t>
            </a:r>
            <a:r>
              <a:rPr lang="en-US" sz="900" b="0" i="0" dirty="0">
                <a:solidFill>
                  <a:schemeClr val="bg1">
                    <a:lumMod val="50000"/>
                  </a:schemeClr>
                </a:solidFill>
                <a:latin typeface="Noir Pro" pitchFamily="2" charset="0"/>
                <a:ea typeface="Open Sans" panose="020B0606030504020204" pitchFamily="34" charset="0"/>
                <a:cs typeface="Open Sans" panose="020B0606030504020204" pitchFamily="34" charset="0"/>
              </a:rPr>
              <a:t> Inc.</a:t>
            </a:r>
            <a:endParaRPr lang="en-US" sz="1200" b="0" i="0" dirty="0">
              <a:solidFill>
                <a:srgbClr val="2A2A2A"/>
              </a:solidFill>
              <a:latin typeface="Noir Pro Heavy" pitchFamily="2" charset="0"/>
            </a:endParaRPr>
          </a:p>
        </p:txBody>
      </p:sp>
    </p:spTree>
    <p:extLst>
      <p:ext uri="{BB962C8B-B14F-4D97-AF65-F5344CB8AC3E}">
        <p14:creationId xmlns:p14="http://schemas.microsoft.com/office/powerpoint/2010/main" val="184595624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Lst>
  <p:hf sldNum="0" hdr="0" ftr="0" dt="0"/>
  <p:txStyles>
    <p:titleStyle>
      <a:lvl1pPr algn="l" defTabSz="914400" rtl="0" eaLnBrk="1" latinLnBrk="0" hangingPunct="1">
        <a:lnSpc>
          <a:spcPct val="90000"/>
        </a:lnSpc>
        <a:spcBef>
          <a:spcPct val="0"/>
        </a:spcBef>
        <a:buNone/>
        <a:defRPr sz="4400" b="1" i="0" kern="1200">
          <a:solidFill>
            <a:srgbClr val="2A2A2A"/>
          </a:solidFill>
          <a:latin typeface="Noir Pro Semi"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A2A2A"/>
          </a:solidFill>
          <a:latin typeface="Noir Pro"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A2A2A"/>
          </a:solidFill>
          <a:latin typeface="Noir Pro"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A2A2A"/>
          </a:solidFill>
          <a:latin typeface="Noir Pro"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A2A2A"/>
          </a:solidFill>
          <a:latin typeface="Noir Pro"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A2A2A"/>
          </a:solidFill>
          <a:latin typeface="Noir Pro"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F2B830-E3C3-3345-BA2C-571FEAB7465C}"/>
              </a:ext>
            </a:extLst>
          </p:cNvPr>
          <p:cNvSpPr>
            <a:spLocks noGrp="1"/>
          </p:cNvSpPr>
          <p:nvPr>
            <p:ph type="title"/>
          </p:nvPr>
        </p:nvSpPr>
        <p:spPr>
          <a:xfrm>
            <a:off x="541020" y="423513"/>
            <a:ext cx="11109960" cy="904773"/>
          </a:xfrm>
          <a:prstGeom prst="rect">
            <a:avLst/>
          </a:prstGeom>
        </p:spPr>
        <p:txBody>
          <a:bodyPr vert="horz" wrap="square"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4BA065EC-9BBE-0A49-B3D6-E186CFB40C10}"/>
              </a:ext>
            </a:extLst>
          </p:cNvPr>
          <p:cNvSpPr>
            <a:spLocks noGrp="1"/>
          </p:cNvSpPr>
          <p:nvPr>
            <p:ph type="body" idx="1"/>
          </p:nvPr>
        </p:nvSpPr>
        <p:spPr>
          <a:xfrm>
            <a:off x="541020" y="1443789"/>
            <a:ext cx="11109960" cy="473317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a:extLst>
              <a:ext uri="{FF2B5EF4-FFF2-40B4-BE49-F238E27FC236}">
                <a16:creationId xmlns:a16="http://schemas.microsoft.com/office/drawing/2014/main" id="{EC023017-1C6C-3745-A61C-8E613F74A6DD}"/>
              </a:ext>
            </a:extLst>
          </p:cNvPr>
          <p:cNvSpPr txBox="1"/>
          <p:nvPr userDrawn="1"/>
        </p:nvSpPr>
        <p:spPr>
          <a:xfrm>
            <a:off x="541020" y="6375693"/>
            <a:ext cx="500380" cy="276999"/>
          </a:xfrm>
          <a:prstGeom prst="rect">
            <a:avLst/>
          </a:prstGeom>
          <a:noFill/>
        </p:spPr>
        <p:txBody>
          <a:bodyPr wrap="square" lIns="0" tIns="45720" rIns="0" bIns="4572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C1D319-34AE-5B40-BE73-F3399573828F}" type="slidenum">
              <a:rPr lang="en-US" sz="1200" b="0" i="0" smtClean="0">
                <a:solidFill>
                  <a:srgbClr val="2A2A2A"/>
                </a:solidFill>
                <a:latin typeface="Noir Pro Heavy"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200" b="0" i="0" dirty="0">
              <a:solidFill>
                <a:srgbClr val="2A2A2A"/>
              </a:solidFill>
              <a:latin typeface="Noir Pro Heavy" pitchFamily="2" charset="0"/>
            </a:endParaRPr>
          </a:p>
        </p:txBody>
      </p:sp>
      <p:sp>
        <p:nvSpPr>
          <p:cNvPr id="6" name="TextBox 5">
            <a:extLst>
              <a:ext uri="{FF2B5EF4-FFF2-40B4-BE49-F238E27FC236}">
                <a16:creationId xmlns:a16="http://schemas.microsoft.com/office/drawing/2014/main" id="{0F7E500A-5A38-BF43-91FA-114B8F0BCD3F}"/>
              </a:ext>
            </a:extLst>
          </p:cNvPr>
          <p:cNvSpPr txBox="1"/>
          <p:nvPr userDrawn="1"/>
        </p:nvSpPr>
        <p:spPr>
          <a:xfrm>
            <a:off x="939796" y="6398776"/>
            <a:ext cx="2792730" cy="230832"/>
          </a:xfrm>
          <a:prstGeom prst="rect">
            <a:avLst/>
          </a:prstGeom>
          <a:noFill/>
        </p:spPr>
        <p:txBody>
          <a:bodyPr wrap="square" lIns="0" tIns="45720" rIns="0" bIns="4572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dirty="0">
                <a:solidFill>
                  <a:schemeClr val="bg1">
                    <a:lumMod val="50000"/>
                  </a:schemeClr>
                </a:solidFill>
                <a:latin typeface="Noir Pro" pitchFamily="2" charset="0"/>
                <a:ea typeface="Open Sans" panose="020B0606030504020204" pitchFamily="34" charset="0"/>
                <a:cs typeface="Open Sans" panose="020B0606030504020204" pitchFamily="34" charset="0"/>
              </a:rPr>
              <a:t>Confidential • © 2019 </a:t>
            </a:r>
            <a:r>
              <a:rPr lang="en-US" sz="900" b="0" i="0" dirty="0" err="1">
                <a:solidFill>
                  <a:schemeClr val="bg1">
                    <a:lumMod val="50000"/>
                  </a:schemeClr>
                </a:solidFill>
                <a:latin typeface="Noir Pro" pitchFamily="2" charset="0"/>
                <a:ea typeface="Open Sans" panose="020B0606030504020204" pitchFamily="34" charset="0"/>
                <a:cs typeface="Open Sans" panose="020B0606030504020204" pitchFamily="34" charset="0"/>
              </a:rPr>
              <a:t>Diasyst</a:t>
            </a:r>
            <a:r>
              <a:rPr lang="en-US" sz="900" b="0" i="0" dirty="0">
                <a:solidFill>
                  <a:schemeClr val="bg1">
                    <a:lumMod val="50000"/>
                  </a:schemeClr>
                </a:solidFill>
                <a:latin typeface="Noir Pro" pitchFamily="2" charset="0"/>
                <a:ea typeface="Open Sans" panose="020B0606030504020204" pitchFamily="34" charset="0"/>
                <a:cs typeface="Open Sans" panose="020B0606030504020204" pitchFamily="34" charset="0"/>
              </a:rPr>
              <a:t> Inc.</a:t>
            </a:r>
            <a:endParaRPr lang="en-US" sz="1200" b="0" i="0" dirty="0">
              <a:solidFill>
                <a:srgbClr val="2A2A2A"/>
              </a:solidFill>
              <a:latin typeface="Noir Pro Heavy" pitchFamily="2" charset="0"/>
            </a:endParaRPr>
          </a:p>
        </p:txBody>
      </p:sp>
    </p:spTree>
    <p:extLst>
      <p:ext uri="{BB962C8B-B14F-4D97-AF65-F5344CB8AC3E}">
        <p14:creationId xmlns:p14="http://schemas.microsoft.com/office/powerpoint/2010/main" val="135029801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53" r:id="rId6"/>
  </p:sldLayoutIdLst>
  <p:hf sldNum="0" hdr="0" ftr="0" dt="0"/>
  <p:txStyles>
    <p:titleStyle>
      <a:lvl1pPr algn="l" defTabSz="914400" rtl="0" eaLnBrk="1" latinLnBrk="0" hangingPunct="1">
        <a:lnSpc>
          <a:spcPct val="90000"/>
        </a:lnSpc>
        <a:spcBef>
          <a:spcPct val="0"/>
        </a:spcBef>
        <a:buNone/>
        <a:defRPr sz="4400" b="1" i="0" kern="1200">
          <a:solidFill>
            <a:srgbClr val="2A2A2A"/>
          </a:solidFill>
          <a:latin typeface="Noir Pro Semi"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A2A2A"/>
          </a:solidFill>
          <a:latin typeface="Noir Pro"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A2A2A"/>
          </a:solidFill>
          <a:latin typeface="Noir Pro"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A2A2A"/>
          </a:solidFill>
          <a:latin typeface="Noir Pro"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A2A2A"/>
          </a:solidFill>
          <a:latin typeface="Noir Pro"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A2A2A"/>
          </a:solidFill>
          <a:latin typeface="Noir Pro"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a:gsLst>
            <a:gs pos="51000">
              <a:srgbClr val="2477DA"/>
            </a:gs>
            <a:gs pos="100000">
              <a:srgbClr val="24B8DA"/>
            </a:gs>
            <a:gs pos="0">
              <a:srgbClr val="6424DA"/>
            </a:gs>
          </a:gsLst>
          <a:lin ang="18000000" scaled="0"/>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2BCF9A-5D4D-8D44-B629-1EF4F8C20A55}"/>
              </a:ext>
            </a:extLst>
          </p:cNvPr>
          <p:cNvSpPr txBox="1"/>
          <p:nvPr userDrawn="1"/>
        </p:nvSpPr>
        <p:spPr>
          <a:xfrm>
            <a:off x="539016" y="6239529"/>
            <a:ext cx="570176" cy="461537"/>
          </a:xfrm>
          <a:prstGeom prst="rect">
            <a:avLst/>
          </a:prstGeom>
          <a:noFill/>
        </p:spPr>
        <p:txBody>
          <a:bodyPr wrap="none" lIns="0" rtlCol="0">
            <a:spAutoFit/>
          </a:bodyPr>
          <a:lstStyle/>
          <a:p>
            <a:pPr algn="l"/>
            <a:fld id="{EFC1D319-34AE-5B40-BE73-F3399573828F}" type="slidenum">
              <a:rPr lang="en-US" sz="2399" b="1" i="0" smtClean="0">
                <a:solidFill>
                  <a:schemeClr val="bg1"/>
                </a:solidFill>
                <a:latin typeface="Noir Pro Heavy" pitchFamily="2" charset="0"/>
              </a:rPr>
              <a:pPr algn="l"/>
              <a:t>‹#›</a:t>
            </a:fld>
            <a:endParaRPr lang="en-US" sz="2399" b="1" i="0" dirty="0">
              <a:solidFill>
                <a:schemeClr val="bg1"/>
              </a:solidFill>
              <a:latin typeface="Noir Pro Heavy" pitchFamily="2" charset="0"/>
            </a:endParaRPr>
          </a:p>
        </p:txBody>
      </p:sp>
      <p:sp>
        <p:nvSpPr>
          <p:cNvPr id="3" name="TextBox 2">
            <a:extLst>
              <a:ext uri="{FF2B5EF4-FFF2-40B4-BE49-F238E27FC236}">
                <a16:creationId xmlns:a16="http://schemas.microsoft.com/office/drawing/2014/main" id="{23D23E09-DC1D-234E-9251-C55F418FB02A}"/>
              </a:ext>
            </a:extLst>
          </p:cNvPr>
          <p:cNvSpPr txBox="1"/>
          <p:nvPr userDrawn="1"/>
        </p:nvSpPr>
        <p:spPr>
          <a:xfrm>
            <a:off x="1169491" y="6407089"/>
            <a:ext cx="1804981" cy="230832"/>
          </a:xfrm>
          <a:prstGeom prst="rect">
            <a:avLst/>
          </a:prstGeom>
          <a:noFill/>
        </p:spPr>
        <p:txBody>
          <a:bodyPr wrap="none" lIns="0" tIns="45720" rIns="0" bIns="4572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dirty="0">
                <a:solidFill>
                  <a:schemeClr val="bg1"/>
                </a:solidFill>
                <a:latin typeface="Noir Pro" pitchFamily="2" charset="0"/>
                <a:ea typeface="Open Sans" panose="020B0606030504020204" pitchFamily="34" charset="0"/>
                <a:cs typeface="Open Sans" panose="020B0606030504020204" pitchFamily="34" charset="0"/>
              </a:rPr>
              <a:t>Confidential • © 2019 </a:t>
            </a:r>
            <a:r>
              <a:rPr lang="en-US" sz="900" b="0" i="0" dirty="0" err="1">
                <a:solidFill>
                  <a:schemeClr val="bg1"/>
                </a:solidFill>
                <a:latin typeface="Noir Pro" pitchFamily="2" charset="0"/>
                <a:ea typeface="Open Sans" panose="020B0606030504020204" pitchFamily="34" charset="0"/>
                <a:cs typeface="Open Sans" panose="020B0606030504020204" pitchFamily="34" charset="0"/>
              </a:rPr>
              <a:t>Diasyst</a:t>
            </a:r>
            <a:r>
              <a:rPr lang="en-US" sz="900" b="0" i="0" dirty="0">
                <a:solidFill>
                  <a:schemeClr val="bg1"/>
                </a:solidFill>
                <a:latin typeface="Noir Pro" pitchFamily="2" charset="0"/>
                <a:ea typeface="Open Sans" panose="020B0606030504020204" pitchFamily="34" charset="0"/>
                <a:cs typeface="Open Sans" panose="020B0606030504020204" pitchFamily="34" charset="0"/>
              </a:rPr>
              <a:t> Inc.</a:t>
            </a:r>
            <a:endParaRPr lang="en-US" sz="1200" b="0" i="0" dirty="0">
              <a:solidFill>
                <a:schemeClr val="bg1"/>
              </a:solidFill>
              <a:latin typeface="Noir Pro Heavy" pitchFamily="2" charset="0"/>
            </a:endParaRPr>
          </a:p>
        </p:txBody>
      </p:sp>
    </p:spTree>
    <p:extLst>
      <p:ext uri="{BB962C8B-B14F-4D97-AF65-F5344CB8AC3E}">
        <p14:creationId xmlns:p14="http://schemas.microsoft.com/office/powerpoint/2010/main" val="2557214696"/>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716841"/>
      </p:ext>
    </p:extLst>
  </p:cSld>
  <p:clrMap bg1="lt1" tx1="dk1" bg2="lt2" tx2="dk2" accent1="accent1" accent2="accent2" accent3="accent3" accent4="accent4" accent5="accent5" accent6="accent6" hlink="hlink" folHlink="folHlink"/>
  <p:sldLayoutIdLst>
    <p:sldLayoutId id="2147483756" r:id="rId1"/>
    <p:sldLayoutId id="2147483757" r:id="rId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F2B830-E3C3-3345-BA2C-571FEAB7465C}"/>
              </a:ext>
            </a:extLst>
          </p:cNvPr>
          <p:cNvSpPr>
            <a:spLocks noGrp="1"/>
          </p:cNvSpPr>
          <p:nvPr>
            <p:ph type="title"/>
          </p:nvPr>
        </p:nvSpPr>
        <p:spPr>
          <a:xfrm>
            <a:off x="541020" y="423513"/>
            <a:ext cx="11109960" cy="904773"/>
          </a:xfrm>
          <a:prstGeom prst="rect">
            <a:avLst/>
          </a:prstGeom>
        </p:spPr>
        <p:txBody>
          <a:bodyPr vert="horz" wrap="square"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4BA065EC-9BBE-0A49-B3D6-E186CFB40C10}"/>
              </a:ext>
            </a:extLst>
          </p:cNvPr>
          <p:cNvSpPr>
            <a:spLocks noGrp="1"/>
          </p:cNvSpPr>
          <p:nvPr>
            <p:ph type="body" idx="1"/>
          </p:nvPr>
        </p:nvSpPr>
        <p:spPr>
          <a:xfrm>
            <a:off x="541020" y="1443789"/>
            <a:ext cx="11109960" cy="473317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a:extLst>
              <a:ext uri="{FF2B5EF4-FFF2-40B4-BE49-F238E27FC236}">
                <a16:creationId xmlns:a16="http://schemas.microsoft.com/office/drawing/2014/main" id="{EC023017-1C6C-3745-A61C-8E613F74A6DD}"/>
              </a:ext>
            </a:extLst>
          </p:cNvPr>
          <p:cNvSpPr txBox="1"/>
          <p:nvPr userDrawn="1"/>
        </p:nvSpPr>
        <p:spPr>
          <a:xfrm>
            <a:off x="541020" y="6375693"/>
            <a:ext cx="500380" cy="276999"/>
          </a:xfrm>
          <a:prstGeom prst="rect">
            <a:avLst/>
          </a:prstGeom>
          <a:noFill/>
        </p:spPr>
        <p:txBody>
          <a:bodyPr wrap="square" lIns="0" tIns="45720" rIns="0" bIns="4572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C1D319-34AE-5B40-BE73-F3399573828F}" type="slidenum">
              <a:rPr lang="en-US" sz="1200" b="0" i="0" smtClean="0">
                <a:solidFill>
                  <a:srgbClr val="2A2A2A"/>
                </a:solidFill>
                <a:latin typeface="Noir Pro Heavy"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200" b="0" i="0" dirty="0">
              <a:solidFill>
                <a:srgbClr val="2A2A2A"/>
              </a:solidFill>
              <a:latin typeface="Noir Pro Heavy" pitchFamily="2" charset="0"/>
            </a:endParaRPr>
          </a:p>
        </p:txBody>
      </p:sp>
      <p:sp>
        <p:nvSpPr>
          <p:cNvPr id="6" name="TextBox 5">
            <a:extLst>
              <a:ext uri="{FF2B5EF4-FFF2-40B4-BE49-F238E27FC236}">
                <a16:creationId xmlns:a16="http://schemas.microsoft.com/office/drawing/2014/main" id="{0F7E500A-5A38-BF43-91FA-114B8F0BCD3F}"/>
              </a:ext>
            </a:extLst>
          </p:cNvPr>
          <p:cNvSpPr txBox="1"/>
          <p:nvPr userDrawn="1"/>
        </p:nvSpPr>
        <p:spPr>
          <a:xfrm>
            <a:off x="939796" y="6398776"/>
            <a:ext cx="3860804" cy="230832"/>
          </a:xfrm>
          <a:prstGeom prst="rect">
            <a:avLst/>
          </a:prstGeom>
          <a:noFill/>
        </p:spPr>
        <p:txBody>
          <a:bodyPr wrap="square" lIns="0" tIns="45720" rIns="0" bIns="4572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dirty="0">
                <a:solidFill>
                  <a:schemeClr val="bg1">
                    <a:lumMod val="50000"/>
                  </a:schemeClr>
                </a:solidFill>
                <a:latin typeface="Noir Pro" pitchFamily="2" charset="0"/>
                <a:ea typeface="Open Sans" panose="020B0606030504020204" pitchFamily="34" charset="0"/>
                <a:cs typeface="Open Sans" panose="020B0606030504020204" pitchFamily="34" charset="0"/>
              </a:rPr>
              <a:t>Confidential • © 2018 Georgia Mountain Endocrinology</a:t>
            </a:r>
            <a:endParaRPr lang="en-US" sz="1200" b="0" i="0" dirty="0">
              <a:solidFill>
                <a:srgbClr val="2A2A2A"/>
              </a:solidFill>
              <a:latin typeface="Noir Pro Heavy" pitchFamily="2" charset="0"/>
            </a:endParaRPr>
          </a:p>
        </p:txBody>
      </p:sp>
    </p:spTree>
    <p:extLst>
      <p:ext uri="{BB962C8B-B14F-4D97-AF65-F5344CB8AC3E}">
        <p14:creationId xmlns:p14="http://schemas.microsoft.com/office/powerpoint/2010/main" val="87476186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Lst>
  <p:hf sldNum="0" hdr="0" ftr="0" dt="0"/>
  <p:txStyles>
    <p:titleStyle>
      <a:lvl1pPr algn="l" defTabSz="914400" rtl="0" eaLnBrk="1" latinLnBrk="0" hangingPunct="1">
        <a:lnSpc>
          <a:spcPct val="90000"/>
        </a:lnSpc>
        <a:spcBef>
          <a:spcPct val="0"/>
        </a:spcBef>
        <a:buNone/>
        <a:defRPr sz="4400" b="1" i="0" kern="1200">
          <a:solidFill>
            <a:srgbClr val="2A2A2A"/>
          </a:solidFill>
          <a:latin typeface="Noir Pro Semi"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A2A2A"/>
          </a:solidFill>
          <a:latin typeface="Noir Pro"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A2A2A"/>
          </a:solidFill>
          <a:latin typeface="Noir Pro"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A2A2A"/>
          </a:solidFill>
          <a:latin typeface="Noir Pro"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A2A2A"/>
          </a:solidFill>
          <a:latin typeface="Noir Pro"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A2A2A"/>
          </a:solidFill>
          <a:latin typeface="Noir Pro"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F2B830-E3C3-3345-BA2C-571FEAB7465C}"/>
              </a:ext>
            </a:extLst>
          </p:cNvPr>
          <p:cNvSpPr>
            <a:spLocks noGrp="1"/>
          </p:cNvSpPr>
          <p:nvPr>
            <p:ph type="title"/>
          </p:nvPr>
        </p:nvSpPr>
        <p:spPr>
          <a:xfrm>
            <a:off x="541020" y="942975"/>
            <a:ext cx="3630930" cy="2638425"/>
          </a:xfrm>
          <a:prstGeom prst="rect">
            <a:avLst/>
          </a:prstGeom>
        </p:spPr>
        <p:txBody>
          <a:bodyPr vert="horz" wrap="square" lIns="0" tIns="45720" rIns="91440" bIns="45720" rtlCol="0" anchor="t" anchorCtr="0">
            <a:normAutofit/>
          </a:bodyPr>
          <a:lstStyle/>
          <a:p>
            <a:r>
              <a:rPr lang="en-US" dirty="0"/>
              <a:t>Click to edit Master title style</a:t>
            </a:r>
          </a:p>
        </p:txBody>
      </p:sp>
      <p:sp>
        <p:nvSpPr>
          <p:cNvPr id="7" name="Subtitle 2">
            <a:extLst>
              <a:ext uri="{FF2B5EF4-FFF2-40B4-BE49-F238E27FC236}">
                <a16:creationId xmlns:a16="http://schemas.microsoft.com/office/drawing/2014/main" id="{0EEF8A5B-997F-D74A-BEEA-B523EA0E181D}"/>
              </a:ext>
            </a:extLst>
          </p:cNvPr>
          <p:cNvSpPr txBox="1">
            <a:spLocks/>
          </p:cNvSpPr>
          <p:nvPr userDrawn="1"/>
        </p:nvSpPr>
        <p:spPr>
          <a:xfrm>
            <a:off x="539015" y="3857624"/>
            <a:ext cx="3632935" cy="14001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rgbClr val="2A2A2A"/>
                </a:solidFill>
                <a:latin typeface="Noir Pro"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2A2A2A"/>
                </a:solidFill>
                <a:latin typeface="Noir Pro"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2A2A2A"/>
                </a:solidFill>
                <a:latin typeface="Noir Pro"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A2A2A"/>
                </a:solidFill>
                <a:latin typeface="Noir Pro"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A2A2A"/>
                </a:solidFill>
                <a:latin typeface="Noir Pro"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t>Click to edit Master subtitle style</a:t>
            </a:r>
          </a:p>
        </p:txBody>
      </p:sp>
      <p:sp>
        <p:nvSpPr>
          <p:cNvPr id="5" name="TextBox 4">
            <a:extLst>
              <a:ext uri="{FF2B5EF4-FFF2-40B4-BE49-F238E27FC236}">
                <a16:creationId xmlns:a16="http://schemas.microsoft.com/office/drawing/2014/main" id="{971C3D5D-ABD5-4B44-819E-EC07DB8EA0F5}"/>
              </a:ext>
            </a:extLst>
          </p:cNvPr>
          <p:cNvSpPr txBox="1"/>
          <p:nvPr userDrawn="1"/>
        </p:nvSpPr>
        <p:spPr>
          <a:xfrm>
            <a:off x="541020" y="6375693"/>
            <a:ext cx="500380" cy="276999"/>
          </a:xfrm>
          <a:prstGeom prst="rect">
            <a:avLst/>
          </a:prstGeom>
          <a:noFill/>
        </p:spPr>
        <p:txBody>
          <a:bodyPr wrap="square" lIns="0" tIns="45720" rIns="0" bIns="4572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C1D319-34AE-5B40-BE73-F3399573828F}" type="slidenum">
              <a:rPr lang="en-US" sz="1200" b="0" i="0" smtClean="0">
                <a:solidFill>
                  <a:srgbClr val="2A2A2A"/>
                </a:solidFill>
                <a:latin typeface="Noir Pro Heavy"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200" b="0" i="0" dirty="0">
              <a:solidFill>
                <a:srgbClr val="2A2A2A"/>
              </a:solidFill>
              <a:latin typeface="Noir Pro Heavy" pitchFamily="2" charset="0"/>
            </a:endParaRPr>
          </a:p>
        </p:txBody>
      </p:sp>
      <p:sp>
        <p:nvSpPr>
          <p:cNvPr id="8" name="TextBox 7">
            <a:extLst>
              <a:ext uri="{FF2B5EF4-FFF2-40B4-BE49-F238E27FC236}">
                <a16:creationId xmlns:a16="http://schemas.microsoft.com/office/drawing/2014/main" id="{DF286349-D46C-5946-BD98-542E9FA224D1}"/>
              </a:ext>
            </a:extLst>
          </p:cNvPr>
          <p:cNvSpPr txBox="1"/>
          <p:nvPr userDrawn="1"/>
        </p:nvSpPr>
        <p:spPr>
          <a:xfrm>
            <a:off x="939796" y="6398776"/>
            <a:ext cx="2792730" cy="230832"/>
          </a:xfrm>
          <a:prstGeom prst="rect">
            <a:avLst/>
          </a:prstGeom>
          <a:noFill/>
        </p:spPr>
        <p:txBody>
          <a:bodyPr wrap="square" lIns="0" tIns="45720" rIns="0" bIns="4572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dirty="0">
                <a:solidFill>
                  <a:schemeClr val="bg1">
                    <a:lumMod val="50000"/>
                  </a:schemeClr>
                </a:solidFill>
                <a:latin typeface="Noir Pro" pitchFamily="2" charset="0"/>
                <a:ea typeface="Open Sans" panose="020B0606030504020204" pitchFamily="34" charset="0"/>
                <a:cs typeface="Open Sans" panose="020B0606030504020204" pitchFamily="34" charset="0"/>
              </a:rPr>
              <a:t>Confidential • © 2018 </a:t>
            </a:r>
            <a:r>
              <a:rPr lang="en-US" sz="900" b="0" i="0" dirty="0" err="1">
                <a:solidFill>
                  <a:schemeClr val="bg1">
                    <a:lumMod val="50000"/>
                  </a:schemeClr>
                </a:solidFill>
                <a:latin typeface="Noir Pro" pitchFamily="2" charset="0"/>
                <a:ea typeface="Open Sans" panose="020B0606030504020204" pitchFamily="34" charset="0"/>
                <a:cs typeface="Open Sans" panose="020B0606030504020204" pitchFamily="34" charset="0"/>
              </a:rPr>
              <a:t>Diasyst</a:t>
            </a:r>
            <a:r>
              <a:rPr lang="en-US" sz="900" b="0" i="0" dirty="0">
                <a:solidFill>
                  <a:schemeClr val="bg1">
                    <a:lumMod val="50000"/>
                  </a:schemeClr>
                </a:solidFill>
                <a:latin typeface="Noir Pro" pitchFamily="2" charset="0"/>
                <a:ea typeface="Open Sans" panose="020B0606030504020204" pitchFamily="34" charset="0"/>
                <a:cs typeface="Open Sans" panose="020B0606030504020204" pitchFamily="34" charset="0"/>
              </a:rPr>
              <a:t> Inc.</a:t>
            </a:r>
            <a:endParaRPr lang="en-US" sz="1200" b="0" i="0" dirty="0">
              <a:solidFill>
                <a:srgbClr val="2A2A2A"/>
              </a:solidFill>
              <a:latin typeface="Noir Pro Heavy" pitchFamily="2" charset="0"/>
            </a:endParaRPr>
          </a:p>
        </p:txBody>
      </p:sp>
    </p:spTree>
    <p:extLst>
      <p:ext uri="{BB962C8B-B14F-4D97-AF65-F5344CB8AC3E}">
        <p14:creationId xmlns:p14="http://schemas.microsoft.com/office/powerpoint/2010/main" val="2437698368"/>
      </p:ext>
    </p:extLst>
  </p:cSld>
  <p:clrMap bg1="lt1" tx1="dk1" bg2="lt2" tx2="dk2" accent1="accent1" accent2="accent2" accent3="accent3" accent4="accent4" accent5="accent5" accent6="accent6" hlink="hlink" folHlink="folHlink"/>
  <p:hf sldNum="0" hdr="0" ftr="0" dt="0"/>
  <p:txStyles>
    <p:titleStyle>
      <a:lvl1pPr algn="l" defTabSz="914400" rtl="0" eaLnBrk="1" latinLnBrk="0" hangingPunct="1">
        <a:lnSpc>
          <a:spcPct val="90000"/>
        </a:lnSpc>
        <a:spcBef>
          <a:spcPct val="0"/>
        </a:spcBef>
        <a:buNone/>
        <a:defRPr sz="4400" b="1" i="0" kern="1200">
          <a:solidFill>
            <a:srgbClr val="2A2A2A"/>
          </a:solidFill>
          <a:latin typeface="Noir Pro Heavy"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A2A2A"/>
          </a:solidFill>
          <a:latin typeface="Noir Pro"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A2A2A"/>
          </a:solidFill>
          <a:latin typeface="Noir Pro"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A2A2A"/>
          </a:solidFill>
          <a:latin typeface="Noir Pro"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A2A2A"/>
          </a:solidFill>
          <a:latin typeface="Noir Pro"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A2A2A"/>
          </a:solidFill>
          <a:latin typeface="Noir Pro"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832030"/>
      </p:ext>
    </p:extLst>
  </p:cSld>
  <p:clrMap bg1="lt1" tx1="dk1" bg2="lt2" tx2="dk2" accent1="accent1" accent2="accent2" accent3="accent3" accent4="accent4" accent5="accent5" accent6="accent6" hlink="hlink" folHlink="folHlink"/>
  <p:sldLayoutIdLst>
    <p:sldLayoutId id="2147483655" r:id="rId1"/>
    <p:sldLayoutId id="2147483657" r:id="rId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51000">
              <a:srgbClr val="FF5A5A"/>
            </a:gs>
            <a:gs pos="100000">
              <a:srgbClr val="FF5A5A"/>
            </a:gs>
            <a:gs pos="0">
              <a:srgbClr val="FF825A"/>
            </a:gs>
          </a:gsLst>
          <a:lin ang="18000000" scaled="0"/>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2BCF9A-5D4D-8D44-B629-1EF4F8C20A55}"/>
              </a:ext>
            </a:extLst>
          </p:cNvPr>
          <p:cNvSpPr txBox="1"/>
          <p:nvPr userDrawn="1"/>
        </p:nvSpPr>
        <p:spPr>
          <a:xfrm>
            <a:off x="539016" y="6239529"/>
            <a:ext cx="570176" cy="461537"/>
          </a:xfrm>
          <a:prstGeom prst="rect">
            <a:avLst/>
          </a:prstGeom>
          <a:noFill/>
        </p:spPr>
        <p:txBody>
          <a:bodyPr wrap="none" lIns="0" rtlCol="0">
            <a:spAutoFit/>
          </a:bodyPr>
          <a:lstStyle/>
          <a:p>
            <a:pPr algn="l"/>
            <a:fld id="{EFC1D319-34AE-5B40-BE73-F3399573828F}" type="slidenum">
              <a:rPr lang="en-US" sz="2399" b="1" i="0" smtClean="0">
                <a:solidFill>
                  <a:schemeClr val="bg1"/>
                </a:solidFill>
                <a:latin typeface="Noir Pro Heavy" pitchFamily="2" charset="0"/>
              </a:rPr>
              <a:pPr algn="l"/>
              <a:t>‹#›</a:t>
            </a:fld>
            <a:endParaRPr lang="en-US" sz="2399" b="1" i="0" dirty="0">
              <a:solidFill>
                <a:schemeClr val="bg1"/>
              </a:solidFill>
              <a:latin typeface="Noir Pro Heavy" pitchFamily="2" charset="0"/>
            </a:endParaRPr>
          </a:p>
        </p:txBody>
      </p:sp>
      <p:sp>
        <p:nvSpPr>
          <p:cNvPr id="3" name="TextBox 2">
            <a:extLst>
              <a:ext uri="{FF2B5EF4-FFF2-40B4-BE49-F238E27FC236}">
                <a16:creationId xmlns:a16="http://schemas.microsoft.com/office/drawing/2014/main" id="{5E1CF9B0-B324-BD45-A6A3-14CE4029B44C}"/>
              </a:ext>
            </a:extLst>
          </p:cNvPr>
          <p:cNvSpPr txBox="1"/>
          <p:nvPr userDrawn="1"/>
        </p:nvSpPr>
        <p:spPr>
          <a:xfrm>
            <a:off x="1169491" y="6407089"/>
            <a:ext cx="1805451" cy="230832"/>
          </a:xfrm>
          <a:prstGeom prst="rect">
            <a:avLst/>
          </a:prstGeom>
          <a:noFill/>
        </p:spPr>
        <p:txBody>
          <a:bodyPr wrap="none" lIns="0" tIns="45720" rIns="0" bIns="4572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dirty="0">
                <a:solidFill>
                  <a:schemeClr val="bg1"/>
                </a:solidFill>
                <a:latin typeface="Noir Pro" pitchFamily="2" charset="0"/>
                <a:ea typeface="Open Sans" panose="020B0606030504020204" pitchFamily="34" charset="0"/>
                <a:cs typeface="Open Sans" panose="020B0606030504020204" pitchFamily="34" charset="0"/>
              </a:rPr>
              <a:t>Confidential • © 2018 </a:t>
            </a:r>
            <a:r>
              <a:rPr lang="en-US" sz="900" b="0" i="0" dirty="0" err="1">
                <a:solidFill>
                  <a:schemeClr val="bg1"/>
                </a:solidFill>
                <a:latin typeface="Noir Pro" pitchFamily="2" charset="0"/>
                <a:ea typeface="Open Sans" panose="020B0606030504020204" pitchFamily="34" charset="0"/>
                <a:cs typeface="Open Sans" panose="020B0606030504020204" pitchFamily="34" charset="0"/>
              </a:rPr>
              <a:t>Diasyst</a:t>
            </a:r>
            <a:r>
              <a:rPr lang="en-US" sz="900" b="0" i="0" dirty="0">
                <a:solidFill>
                  <a:schemeClr val="bg1"/>
                </a:solidFill>
                <a:latin typeface="Noir Pro" pitchFamily="2" charset="0"/>
                <a:ea typeface="Open Sans" panose="020B0606030504020204" pitchFamily="34" charset="0"/>
                <a:cs typeface="Open Sans" panose="020B0606030504020204" pitchFamily="34" charset="0"/>
              </a:rPr>
              <a:t> Inc.</a:t>
            </a:r>
            <a:endParaRPr lang="en-US" sz="1200" b="0" i="0" dirty="0">
              <a:solidFill>
                <a:schemeClr val="bg1"/>
              </a:solidFill>
              <a:latin typeface="Noir Pro Heavy" pitchFamily="2" charset="0"/>
            </a:endParaRPr>
          </a:p>
        </p:txBody>
      </p:sp>
    </p:spTree>
    <p:extLst>
      <p:ext uri="{BB962C8B-B14F-4D97-AF65-F5344CB8AC3E}">
        <p14:creationId xmlns:p14="http://schemas.microsoft.com/office/powerpoint/2010/main" val="57232295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51000">
              <a:srgbClr val="2477DA"/>
            </a:gs>
            <a:gs pos="100000">
              <a:srgbClr val="24B8DA"/>
            </a:gs>
            <a:gs pos="0">
              <a:srgbClr val="6424DA"/>
            </a:gs>
          </a:gsLst>
          <a:lin ang="18000000" scaled="0"/>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2BCF9A-5D4D-8D44-B629-1EF4F8C20A55}"/>
              </a:ext>
            </a:extLst>
          </p:cNvPr>
          <p:cNvSpPr txBox="1"/>
          <p:nvPr userDrawn="1"/>
        </p:nvSpPr>
        <p:spPr>
          <a:xfrm>
            <a:off x="539016" y="6239529"/>
            <a:ext cx="570176" cy="461537"/>
          </a:xfrm>
          <a:prstGeom prst="rect">
            <a:avLst/>
          </a:prstGeom>
          <a:noFill/>
        </p:spPr>
        <p:txBody>
          <a:bodyPr wrap="none" lIns="0" rtlCol="0">
            <a:spAutoFit/>
          </a:bodyPr>
          <a:lstStyle/>
          <a:p>
            <a:pPr algn="l"/>
            <a:fld id="{EFC1D319-34AE-5B40-BE73-F3399573828F}" type="slidenum">
              <a:rPr lang="en-US" sz="2399" b="1" i="0" smtClean="0">
                <a:solidFill>
                  <a:schemeClr val="bg1"/>
                </a:solidFill>
                <a:latin typeface="Noir Pro Heavy" pitchFamily="2" charset="0"/>
              </a:rPr>
              <a:pPr algn="l"/>
              <a:t>‹#›</a:t>
            </a:fld>
            <a:endParaRPr lang="en-US" sz="2399" b="1" i="0" dirty="0">
              <a:solidFill>
                <a:schemeClr val="bg1"/>
              </a:solidFill>
              <a:latin typeface="Noir Pro Heavy" pitchFamily="2" charset="0"/>
            </a:endParaRPr>
          </a:p>
        </p:txBody>
      </p:sp>
      <p:sp>
        <p:nvSpPr>
          <p:cNvPr id="3" name="TextBox 2">
            <a:extLst>
              <a:ext uri="{FF2B5EF4-FFF2-40B4-BE49-F238E27FC236}">
                <a16:creationId xmlns:a16="http://schemas.microsoft.com/office/drawing/2014/main" id="{23D23E09-DC1D-234E-9251-C55F418FB02A}"/>
              </a:ext>
            </a:extLst>
          </p:cNvPr>
          <p:cNvSpPr txBox="1"/>
          <p:nvPr userDrawn="1"/>
        </p:nvSpPr>
        <p:spPr>
          <a:xfrm>
            <a:off x="1169491" y="6407089"/>
            <a:ext cx="1805451" cy="230832"/>
          </a:xfrm>
          <a:prstGeom prst="rect">
            <a:avLst/>
          </a:prstGeom>
          <a:noFill/>
        </p:spPr>
        <p:txBody>
          <a:bodyPr wrap="none" lIns="0" tIns="45720" rIns="0" bIns="4572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dirty="0">
                <a:solidFill>
                  <a:schemeClr val="bg1"/>
                </a:solidFill>
                <a:latin typeface="Noir Pro" pitchFamily="2" charset="0"/>
                <a:ea typeface="Open Sans" panose="020B0606030504020204" pitchFamily="34" charset="0"/>
                <a:cs typeface="Open Sans" panose="020B0606030504020204" pitchFamily="34" charset="0"/>
              </a:rPr>
              <a:t>Confidential • © 2018 </a:t>
            </a:r>
            <a:r>
              <a:rPr lang="en-US" sz="900" b="0" i="0" dirty="0" err="1">
                <a:solidFill>
                  <a:schemeClr val="bg1"/>
                </a:solidFill>
                <a:latin typeface="Noir Pro" pitchFamily="2" charset="0"/>
                <a:ea typeface="Open Sans" panose="020B0606030504020204" pitchFamily="34" charset="0"/>
                <a:cs typeface="Open Sans" panose="020B0606030504020204" pitchFamily="34" charset="0"/>
              </a:rPr>
              <a:t>Diasyst</a:t>
            </a:r>
            <a:r>
              <a:rPr lang="en-US" sz="900" b="0" i="0" dirty="0">
                <a:solidFill>
                  <a:schemeClr val="bg1"/>
                </a:solidFill>
                <a:latin typeface="Noir Pro" pitchFamily="2" charset="0"/>
                <a:ea typeface="Open Sans" panose="020B0606030504020204" pitchFamily="34" charset="0"/>
                <a:cs typeface="Open Sans" panose="020B0606030504020204" pitchFamily="34" charset="0"/>
              </a:rPr>
              <a:t> Inc.</a:t>
            </a:r>
            <a:endParaRPr lang="en-US" sz="1200" b="0" i="0" dirty="0">
              <a:solidFill>
                <a:schemeClr val="bg1"/>
              </a:solidFill>
              <a:latin typeface="Noir Pro Heavy" pitchFamily="2" charset="0"/>
            </a:endParaRPr>
          </a:p>
        </p:txBody>
      </p:sp>
    </p:spTree>
    <p:extLst>
      <p:ext uri="{BB962C8B-B14F-4D97-AF65-F5344CB8AC3E}">
        <p14:creationId xmlns:p14="http://schemas.microsoft.com/office/powerpoint/2010/main" val="373756525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F2B830-E3C3-3345-BA2C-571FEAB7465C}"/>
              </a:ext>
            </a:extLst>
          </p:cNvPr>
          <p:cNvSpPr>
            <a:spLocks noGrp="1"/>
          </p:cNvSpPr>
          <p:nvPr>
            <p:ph type="title"/>
          </p:nvPr>
        </p:nvSpPr>
        <p:spPr>
          <a:xfrm>
            <a:off x="541021" y="423515"/>
            <a:ext cx="11109960" cy="904773"/>
          </a:xfrm>
          <a:prstGeom prst="rect">
            <a:avLst/>
          </a:prstGeom>
        </p:spPr>
        <p:txBody>
          <a:bodyPr vert="horz" wrap="square" lIns="91440" tIns="45720" rIns="91440" bIns="45720" rtlCol="0" anchor="ctr"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4BA065EC-9BBE-0A49-B3D6-E186CFB40C10}"/>
              </a:ext>
            </a:extLst>
          </p:cNvPr>
          <p:cNvSpPr>
            <a:spLocks noGrp="1"/>
          </p:cNvSpPr>
          <p:nvPr>
            <p:ph type="body" idx="1"/>
          </p:nvPr>
        </p:nvSpPr>
        <p:spPr>
          <a:xfrm>
            <a:off x="541021" y="1443789"/>
            <a:ext cx="11109960" cy="473317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a:extLst>
              <a:ext uri="{FF2B5EF4-FFF2-40B4-BE49-F238E27FC236}">
                <a16:creationId xmlns:a16="http://schemas.microsoft.com/office/drawing/2014/main" id="{7EBC823B-1478-3E46-9E3A-6928F005F0DB}"/>
              </a:ext>
            </a:extLst>
          </p:cNvPr>
          <p:cNvSpPr txBox="1"/>
          <p:nvPr userDrawn="1"/>
        </p:nvSpPr>
        <p:spPr>
          <a:xfrm>
            <a:off x="539016" y="6239529"/>
            <a:ext cx="570176" cy="461537"/>
          </a:xfrm>
          <a:prstGeom prst="rect">
            <a:avLst/>
          </a:prstGeom>
          <a:noFill/>
        </p:spPr>
        <p:txBody>
          <a:bodyPr wrap="none" lIns="0" rtlCol="0">
            <a:spAutoFit/>
          </a:bodyPr>
          <a:lstStyle/>
          <a:p>
            <a:pPr algn="l"/>
            <a:fld id="{EFC1D319-34AE-5B40-BE73-F3399573828F}" type="slidenum">
              <a:rPr lang="en-US" sz="2399" b="1" i="0" smtClean="0">
                <a:solidFill>
                  <a:srgbClr val="2A2A2A"/>
                </a:solidFill>
                <a:latin typeface="Noir Pro Heavy" pitchFamily="2" charset="0"/>
              </a:rPr>
              <a:pPr algn="l"/>
              <a:t>‹#›</a:t>
            </a:fld>
            <a:endParaRPr lang="en-US" sz="2399" b="1" i="0" dirty="0">
              <a:solidFill>
                <a:srgbClr val="2A2A2A"/>
              </a:solidFill>
              <a:latin typeface="Noir Pro Heavy" pitchFamily="2" charset="0"/>
            </a:endParaRPr>
          </a:p>
        </p:txBody>
      </p:sp>
      <p:sp>
        <p:nvSpPr>
          <p:cNvPr id="13" name="TextBox 12">
            <a:extLst>
              <a:ext uri="{FF2B5EF4-FFF2-40B4-BE49-F238E27FC236}">
                <a16:creationId xmlns:a16="http://schemas.microsoft.com/office/drawing/2014/main" id="{63E82318-2EEC-BD4B-B7C0-4742ECF50634}"/>
              </a:ext>
            </a:extLst>
          </p:cNvPr>
          <p:cNvSpPr txBox="1"/>
          <p:nvPr userDrawn="1"/>
        </p:nvSpPr>
        <p:spPr>
          <a:xfrm>
            <a:off x="1169491" y="6407089"/>
            <a:ext cx="1805451" cy="230832"/>
          </a:xfrm>
          <a:prstGeom prst="rect">
            <a:avLst/>
          </a:prstGeom>
          <a:noFill/>
        </p:spPr>
        <p:txBody>
          <a:bodyPr wrap="none" lIns="0" tIns="45720" rIns="0" bIns="4572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dirty="0">
                <a:solidFill>
                  <a:schemeClr val="bg1">
                    <a:lumMod val="50000"/>
                  </a:schemeClr>
                </a:solidFill>
                <a:latin typeface="Noir Pro" pitchFamily="2" charset="0"/>
                <a:ea typeface="Open Sans" panose="020B0606030504020204" pitchFamily="34" charset="0"/>
                <a:cs typeface="Open Sans" panose="020B0606030504020204" pitchFamily="34" charset="0"/>
              </a:rPr>
              <a:t>Confidential • © 2018 </a:t>
            </a:r>
            <a:r>
              <a:rPr lang="en-US" sz="900" b="0" i="0" dirty="0" err="1">
                <a:solidFill>
                  <a:schemeClr val="bg1">
                    <a:lumMod val="50000"/>
                  </a:schemeClr>
                </a:solidFill>
                <a:latin typeface="Noir Pro" pitchFamily="2" charset="0"/>
                <a:ea typeface="Open Sans" panose="020B0606030504020204" pitchFamily="34" charset="0"/>
                <a:cs typeface="Open Sans" panose="020B0606030504020204" pitchFamily="34" charset="0"/>
              </a:rPr>
              <a:t>Diasyst</a:t>
            </a:r>
            <a:r>
              <a:rPr lang="en-US" sz="900" b="0" i="0" dirty="0">
                <a:solidFill>
                  <a:schemeClr val="bg1">
                    <a:lumMod val="50000"/>
                  </a:schemeClr>
                </a:solidFill>
                <a:latin typeface="Noir Pro" pitchFamily="2" charset="0"/>
                <a:ea typeface="Open Sans" panose="020B0606030504020204" pitchFamily="34" charset="0"/>
                <a:cs typeface="Open Sans" panose="020B0606030504020204" pitchFamily="34" charset="0"/>
              </a:rPr>
              <a:t> Inc.</a:t>
            </a:r>
            <a:endParaRPr lang="en-US" sz="1200" b="0" i="0" dirty="0">
              <a:solidFill>
                <a:schemeClr val="bg1">
                  <a:lumMod val="50000"/>
                </a:schemeClr>
              </a:solidFill>
              <a:latin typeface="Noir Pro Heavy" pitchFamily="2" charset="0"/>
            </a:endParaRPr>
          </a:p>
        </p:txBody>
      </p:sp>
    </p:spTree>
    <p:extLst>
      <p:ext uri="{BB962C8B-B14F-4D97-AF65-F5344CB8AC3E}">
        <p14:creationId xmlns:p14="http://schemas.microsoft.com/office/powerpoint/2010/main" val="60702150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Lst>
  <p:hf sldNum="0" hdr="0" ftr="0" dt="0"/>
  <p:txStyles>
    <p:titleStyle>
      <a:lvl1pPr algn="l" defTabSz="914126" rtl="0" eaLnBrk="1" latinLnBrk="0" hangingPunct="1">
        <a:lnSpc>
          <a:spcPct val="90000"/>
        </a:lnSpc>
        <a:spcBef>
          <a:spcPct val="0"/>
        </a:spcBef>
        <a:buNone/>
        <a:defRPr sz="4399" b="1" i="0" kern="1200">
          <a:solidFill>
            <a:srgbClr val="2A2A2A"/>
          </a:solidFill>
          <a:latin typeface="Noir Pro Semi" pitchFamily="2" charset="0"/>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3000" kern="1200">
          <a:solidFill>
            <a:srgbClr val="2A2A2A"/>
          </a:solidFill>
          <a:latin typeface="Noir Pro" pitchFamily="2" charset="0"/>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rgbClr val="2A2A2A"/>
          </a:solidFill>
          <a:latin typeface="Noir Pro" pitchFamily="2" charset="0"/>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rgbClr val="2A2A2A"/>
          </a:solidFill>
          <a:latin typeface="Noir Pro" pitchFamily="2" charset="0"/>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rgbClr val="2A2A2A"/>
          </a:solidFill>
          <a:latin typeface="Noir Pro" pitchFamily="2" charset="0"/>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rgbClr val="2A2A2A"/>
          </a:solidFill>
          <a:latin typeface="Noir Pro" pitchFamily="2" charset="0"/>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3C471B-9275-524D-9A17-759F3A519946}"/>
              </a:ext>
            </a:extLst>
          </p:cNvPr>
          <p:cNvPicPr>
            <a:picLocks noChangeAspect="1"/>
          </p:cNvPicPr>
          <p:nvPr userDrawn="1"/>
        </p:nvPicPr>
        <p:blipFill>
          <a:blip r:embed="rId3">
            <a:alphaModFix amt="50000"/>
          </a:blip>
          <a:stretch>
            <a:fillRect/>
          </a:stretch>
        </p:blipFill>
        <p:spPr>
          <a:xfrm>
            <a:off x="541020" y="338856"/>
            <a:ext cx="421578" cy="327894"/>
          </a:xfrm>
          <a:prstGeom prst="rect">
            <a:avLst/>
          </a:prstGeom>
        </p:spPr>
      </p:pic>
      <p:sp>
        <p:nvSpPr>
          <p:cNvPr id="5" name="Rectangle 4">
            <a:extLst>
              <a:ext uri="{FF2B5EF4-FFF2-40B4-BE49-F238E27FC236}">
                <a16:creationId xmlns:a16="http://schemas.microsoft.com/office/drawing/2014/main" id="{18346625-9851-3A4E-B167-E3EC256543E9}"/>
              </a:ext>
            </a:extLst>
          </p:cNvPr>
          <p:cNvSpPr/>
          <p:nvPr userDrawn="1"/>
        </p:nvSpPr>
        <p:spPr>
          <a:xfrm>
            <a:off x="0" y="0"/>
            <a:ext cx="66675" cy="6858000"/>
          </a:xfrm>
          <a:prstGeom prst="rect">
            <a:avLst/>
          </a:prstGeom>
          <a:gradFill flip="none" rotWithShape="1">
            <a:gsLst>
              <a:gs pos="0">
                <a:srgbClr val="FF825A"/>
              </a:gs>
              <a:gs pos="48000">
                <a:srgbClr val="FF5A5A"/>
              </a:gs>
              <a:gs pos="100000">
                <a:srgbClr val="FF5A5A"/>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420D35B-1E59-4A48-A4FA-064986D454E0}"/>
              </a:ext>
            </a:extLst>
          </p:cNvPr>
          <p:cNvSpPr txBox="1"/>
          <p:nvPr userDrawn="1"/>
        </p:nvSpPr>
        <p:spPr>
          <a:xfrm>
            <a:off x="541020" y="6375693"/>
            <a:ext cx="500380" cy="276999"/>
          </a:xfrm>
          <a:prstGeom prst="rect">
            <a:avLst/>
          </a:prstGeom>
          <a:noFill/>
        </p:spPr>
        <p:txBody>
          <a:bodyPr wrap="square" lIns="0" tIns="45720" rIns="0" bIns="4572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C1D319-34AE-5B40-BE73-F3399573828F}" type="slidenum">
              <a:rPr lang="en-US" sz="1200" b="0" i="0" smtClean="0">
                <a:solidFill>
                  <a:srgbClr val="2A2A2A"/>
                </a:solidFill>
                <a:latin typeface="Noir Pro Heavy"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200" b="0" i="0" dirty="0">
              <a:solidFill>
                <a:srgbClr val="2A2A2A"/>
              </a:solidFill>
              <a:latin typeface="Noir Pro Heavy" pitchFamily="2" charset="0"/>
            </a:endParaRPr>
          </a:p>
        </p:txBody>
      </p:sp>
      <p:sp>
        <p:nvSpPr>
          <p:cNvPr id="7" name="TextBox 6">
            <a:extLst>
              <a:ext uri="{FF2B5EF4-FFF2-40B4-BE49-F238E27FC236}">
                <a16:creationId xmlns:a16="http://schemas.microsoft.com/office/drawing/2014/main" id="{CF54B00B-8B54-1544-A664-AF53D0C3FF8C}"/>
              </a:ext>
            </a:extLst>
          </p:cNvPr>
          <p:cNvSpPr txBox="1"/>
          <p:nvPr userDrawn="1"/>
        </p:nvSpPr>
        <p:spPr>
          <a:xfrm>
            <a:off x="939796" y="6398776"/>
            <a:ext cx="2792730" cy="230832"/>
          </a:xfrm>
          <a:prstGeom prst="rect">
            <a:avLst/>
          </a:prstGeom>
          <a:noFill/>
        </p:spPr>
        <p:txBody>
          <a:bodyPr wrap="square" lIns="0" tIns="45720" rIns="0" bIns="4572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dirty="0">
                <a:solidFill>
                  <a:schemeClr val="bg1">
                    <a:lumMod val="50000"/>
                  </a:schemeClr>
                </a:solidFill>
                <a:latin typeface="Noir Pro" pitchFamily="2" charset="0"/>
                <a:ea typeface="Open Sans" panose="020B0606030504020204" pitchFamily="34" charset="0"/>
                <a:cs typeface="Open Sans" panose="020B0606030504020204" pitchFamily="34" charset="0"/>
              </a:rPr>
              <a:t>Confidential • © 2018 </a:t>
            </a:r>
            <a:r>
              <a:rPr lang="en-US" sz="900" b="0" i="0" dirty="0" err="1">
                <a:solidFill>
                  <a:schemeClr val="bg1">
                    <a:lumMod val="50000"/>
                  </a:schemeClr>
                </a:solidFill>
                <a:latin typeface="Noir Pro" pitchFamily="2" charset="0"/>
                <a:ea typeface="Open Sans" panose="020B0606030504020204" pitchFamily="34" charset="0"/>
                <a:cs typeface="Open Sans" panose="020B0606030504020204" pitchFamily="34" charset="0"/>
              </a:rPr>
              <a:t>Diasyst</a:t>
            </a:r>
            <a:r>
              <a:rPr lang="en-US" sz="900" b="0" i="0" dirty="0">
                <a:solidFill>
                  <a:schemeClr val="bg1">
                    <a:lumMod val="50000"/>
                  </a:schemeClr>
                </a:solidFill>
                <a:latin typeface="Noir Pro" pitchFamily="2" charset="0"/>
                <a:ea typeface="Open Sans" panose="020B0606030504020204" pitchFamily="34" charset="0"/>
                <a:cs typeface="Open Sans" panose="020B0606030504020204" pitchFamily="34" charset="0"/>
              </a:rPr>
              <a:t> Inc.</a:t>
            </a:r>
            <a:endParaRPr lang="en-US" sz="1200" b="0" i="0" dirty="0">
              <a:solidFill>
                <a:srgbClr val="2A2A2A"/>
              </a:solidFill>
              <a:latin typeface="Noir Pro Heavy" pitchFamily="2" charset="0"/>
            </a:endParaRPr>
          </a:p>
        </p:txBody>
      </p:sp>
    </p:spTree>
    <p:extLst>
      <p:ext uri="{BB962C8B-B14F-4D97-AF65-F5344CB8AC3E}">
        <p14:creationId xmlns:p14="http://schemas.microsoft.com/office/powerpoint/2010/main" val="3103111839"/>
      </p:ext>
    </p:extLst>
  </p:cSld>
  <p:clrMap bg1="lt1" tx1="dk1" bg2="lt2" tx2="dk2" accent1="accent1" accent2="accent2" accent3="accent3" accent4="accent4" accent5="accent5" accent6="accent6" hlink="hlink" folHlink="folHlink"/>
  <p:sldLayoutIdLst>
    <p:sldLayoutId id="2147483686" r:id="rId1"/>
  </p:sldLayoutIdLst>
  <p:hf sldNum="0" hdr="0" ftr="0" dt="0"/>
  <p:txStyles>
    <p:titleStyle>
      <a:lvl1pPr algn="l" defTabSz="914400" rtl="0" eaLnBrk="1" latinLnBrk="0" hangingPunct="1">
        <a:lnSpc>
          <a:spcPct val="90000"/>
        </a:lnSpc>
        <a:spcBef>
          <a:spcPct val="0"/>
        </a:spcBef>
        <a:buNone/>
        <a:defRPr sz="4400" b="1" i="0" kern="1200">
          <a:solidFill>
            <a:srgbClr val="2A2A2A"/>
          </a:solidFill>
          <a:latin typeface="Noir Pro Semi"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A2A2A"/>
          </a:solidFill>
          <a:latin typeface="Noir Pro"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A2A2A"/>
          </a:solidFill>
          <a:latin typeface="Noir Pro"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A2A2A"/>
          </a:solidFill>
          <a:latin typeface="Noir Pro"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A2A2A"/>
          </a:solidFill>
          <a:latin typeface="Noir Pro"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A2A2A"/>
          </a:solidFill>
          <a:latin typeface="Noir Pro"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495105"/>
      </p:ext>
    </p:extLst>
  </p:cSld>
  <p:clrMap bg1="lt1" tx1="dk1" bg2="lt2" tx2="dk2" accent1="accent1" accent2="accent2" accent3="accent3" accent4="accent4" accent5="accent5" accent6="accent6" hlink="hlink" folHlink="folHlink"/>
  <p:sldLayoutIdLst>
    <p:sldLayoutId id="2147483689" r:id="rId1"/>
    <p:sldLayoutId id="2147483690" r:id="rId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3C471B-9275-524D-9A17-759F3A519946}"/>
              </a:ext>
            </a:extLst>
          </p:cNvPr>
          <p:cNvPicPr>
            <a:picLocks noChangeAspect="1"/>
          </p:cNvPicPr>
          <p:nvPr userDrawn="1"/>
        </p:nvPicPr>
        <p:blipFill>
          <a:blip r:embed="rId4">
            <a:alphaModFix amt="50000"/>
          </a:blip>
          <a:stretch>
            <a:fillRect/>
          </a:stretch>
        </p:blipFill>
        <p:spPr>
          <a:xfrm>
            <a:off x="541020" y="338856"/>
            <a:ext cx="421578" cy="327894"/>
          </a:xfrm>
          <a:prstGeom prst="rect">
            <a:avLst/>
          </a:prstGeom>
        </p:spPr>
      </p:pic>
      <p:sp>
        <p:nvSpPr>
          <p:cNvPr id="5" name="Rectangle 4">
            <a:extLst>
              <a:ext uri="{FF2B5EF4-FFF2-40B4-BE49-F238E27FC236}">
                <a16:creationId xmlns:a16="http://schemas.microsoft.com/office/drawing/2014/main" id="{18346625-9851-3A4E-B167-E3EC256543E9}"/>
              </a:ext>
            </a:extLst>
          </p:cNvPr>
          <p:cNvSpPr/>
          <p:nvPr userDrawn="1"/>
        </p:nvSpPr>
        <p:spPr>
          <a:xfrm>
            <a:off x="0" y="0"/>
            <a:ext cx="66675" cy="6858000"/>
          </a:xfrm>
          <a:prstGeom prst="rect">
            <a:avLst/>
          </a:prstGeom>
          <a:gradFill flip="none" rotWithShape="1">
            <a:gsLst>
              <a:gs pos="0">
                <a:srgbClr val="FF825A"/>
              </a:gs>
              <a:gs pos="48000">
                <a:srgbClr val="FF5A5A"/>
              </a:gs>
              <a:gs pos="100000">
                <a:srgbClr val="FF5A5A"/>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420D35B-1E59-4A48-A4FA-064986D454E0}"/>
              </a:ext>
            </a:extLst>
          </p:cNvPr>
          <p:cNvSpPr txBox="1"/>
          <p:nvPr userDrawn="1"/>
        </p:nvSpPr>
        <p:spPr>
          <a:xfrm>
            <a:off x="541020" y="6375693"/>
            <a:ext cx="500380" cy="276999"/>
          </a:xfrm>
          <a:prstGeom prst="rect">
            <a:avLst/>
          </a:prstGeom>
          <a:noFill/>
        </p:spPr>
        <p:txBody>
          <a:bodyPr wrap="square" lIns="0" tIns="45720" rIns="0" bIns="4572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C1D319-34AE-5B40-BE73-F3399573828F}" type="slidenum">
              <a:rPr lang="en-US" sz="1200" b="0" i="0" smtClean="0">
                <a:solidFill>
                  <a:srgbClr val="2A2A2A"/>
                </a:solidFill>
                <a:latin typeface="Noir Pro Heavy"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200" b="0" i="0" dirty="0">
              <a:solidFill>
                <a:srgbClr val="2A2A2A"/>
              </a:solidFill>
              <a:latin typeface="Noir Pro Heavy" pitchFamily="2" charset="0"/>
            </a:endParaRPr>
          </a:p>
        </p:txBody>
      </p:sp>
      <p:sp>
        <p:nvSpPr>
          <p:cNvPr id="7" name="TextBox 6">
            <a:extLst>
              <a:ext uri="{FF2B5EF4-FFF2-40B4-BE49-F238E27FC236}">
                <a16:creationId xmlns:a16="http://schemas.microsoft.com/office/drawing/2014/main" id="{CF54B00B-8B54-1544-A664-AF53D0C3FF8C}"/>
              </a:ext>
            </a:extLst>
          </p:cNvPr>
          <p:cNvSpPr txBox="1"/>
          <p:nvPr userDrawn="1"/>
        </p:nvSpPr>
        <p:spPr>
          <a:xfrm>
            <a:off x="939796" y="6398776"/>
            <a:ext cx="2792730" cy="230832"/>
          </a:xfrm>
          <a:prstGeom prst="rect">
            <a:avLst/>
          </a:prstGeom>
          <a:noFill/>
        </p:spPr>
        <p:txBody>
          <a:bodyPr wrap="square" lIns="0" tIns="45720" rIns="0" bIns="4572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dirty="0">
                <a:solidFill>
                  <a:schemeClr val="bg1">
                    <a:lumMod val="50000"/>
                  </a:schemeClr>
                </a:solidFill>
                <a:latin typeface="Noir Pro" pitchFamily="2" charset="0"/>
                <a:ea typeface="Open Sans" panose="020B0606030504020204" pitchFamily="34" charset="0"/>
                <a:cs typeface="Open Sans" panose="020B0606030504020204" pitchFamily="34" charset="0"/>
              </a:rPr>
              <a:t>Confidential • © 2019 </a:t>
            </a:r>
            <a:r>
              <a:rPr lang="en-US" sz="900" b="0" i="0" dirty="0" err="1">
                <a:solidFill>
                  <a:schemeClr val="bg1">
                    <a:lumMod val="50000"/>
                  </a:schemeClr>
                </a:solidFill>
                <a:latin typeface="Noir Pro" pitchFamily="2" charset="0"/>
                <a:ea typeface="Open Sans" panose="020B0606030504020204" pitchFamily="34" charset="0"/>
                <a:cs typeface="Open Sans" panose="020B0606030504020204" pitchFamily="34" charset="0"/>
              </a:rPr>
              <a:t>Diasyst</a:t>
            </a:r>
            <a:r>
              <a:rPr lang="en-US" sz="900" b="0" i="0" dirty="0">
                <a:solidFill>
                  <a:schemeClr val="bg1">
                    <a:lumMod val="50000"/>
                  </a:schemeClr>
                </a:solidFill>
                <a:latin typeface="Noir Pro" pitchFamily="2" charset="0"/>
                <a:ea typeface="Open Sans" panose="020B0606030504020204" pitchFamily="34" charset="0"/>
                <a:cs typeface="Open Sans" panose="020B0606030504020204" pitchFamily="34" charset="0"/>
              </a:rPr>
              <a:t> Inc.</a:t>
            </a:r>
            <a:endParaRPr lang="en-US" sz="1200" b="0" i="0" dirty="0">
              <a:solidFill>
                <a:srgbClr val="2A2A2A"/>
              </a:solidFill>
              <a:latin typeface="Noir Pro Heavy" pitchFamily="2" charset="0"/>
            </a:endParaRPr>
          </a:p>
        </p:txBody>
      </p:sp>
    </p:spTree>
    <p:extLst>
      <p:ext uri="{BB962C8B-B14F-4D97-AF65-F5344CB8AC3E}">
        <p14:creationId xmlns:p14="http://schemas.microsoft.com/office/powerpoint/2010/main" val="2582627731"/>
      </p:ext>
    </p:extLst>
  </p:cSld>
  <p:clrMap bg1="lt1" tx1="dk1" bg2="lt2" tx2="dk2" accent1="accent1" accent2="accent2" accent3="accent3" accent4="accent4" accent5="accent5" accent6="accent6" hlink="hlink" folHlink="folHlink"/>
  <p:sldLayoutIdLst>
    <p:sldLayoutId id="2147483698" r:id="rId1"/>
    <p:sldLayoutId id="2147483699" r:id="rId2"/>
  </p:sldLayoutIdLst>
  <p:hf sldNum="0" hdr="0" ftr="0" dt="0"/>
  <p:txStyles>
    <p:titleStyle>
      <a:lvl1pPr algn="l" defTabSz="914400" rtl="0" eaLnBrk="1" latinLnBrk="0" hangingPunct="1">
        <a:lnSpc>
          <a:spcPct val="90000"/>
        </a:lnSpc>
        <a:spcBef>
          <a:spcPct val="0"/>
        </a:spcBef>
        <a:buNone/>
        <a:defRPr sz="4400" b="1" i="0" kern="1200">
          <a:solidFill>
            <a:srgbClr val="2A2A2A"/>
          </a:solidFill>
          <a:latin typeface="Noir Pro Semi"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A2A2A"/>
          </a:solidFill>
          <a:latin typeface="Noir Pro"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A2A2A"/>
          </a:solidFill>
          <a:latin typeface="Noir Pro"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A2A2A"/>
          </a:solidFill>
          <a:latin typeface="Noir Pro"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A2A2A"/>
          </a:solidFill>
          <a:latin typeface="Noir Pro"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A2A2A"/>
          </a:solidFill>
          <a:latin typeface="Noir Pro"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gif"/><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8" Type="http://schemas.openxmlformats.org/officeDocument/2006/relationships/image" Target="../media/image43.jpg"/><Relationship Id="rId13" Type="http://schemas.openxmlformats.org/officeDocument/2006/relationships/image" Target="../media/image48.svg"/><Relationship Id="rId3" Type="http://schemas.openxmlformats.org/officeDocument/2006/relationships/image" Target="../media/image38.png"/><Relationship Id="rId7" Type="http://schemas.openxmlformats.org/officeDocument/2006/relationships/image" Target="../media/image42.jpg"/><Relationship Id="rId12" Type="http://schemas.openxmlformats.org/officeDocument/2006/relationships/image" Target="../media/image47.png"/><Relationship Id="rId17" Type="http://schemas.openxmlformats.org/officeDocument/2006/relationships/image" Target="../media/image52.emf"/><Relationship Id="rId2" Type="http://schemas.openxmlformats.org/officeDocument/2006/relationships/image" Target="../media/image37.png"/><Relationship Id="rId16" Type="http://schemas.openxmlformats.org/officeDocument/2006/relationships/image" Target="../media/image51.emf"/><Relationship Id="rId1" Type="http://schemas.openxmlformats.org/officeDocument/2006/relationships/slideLayout" Target="../slideLayouts/slideLayout19.xml"/><Relationship Id="rId6" Type="http://schemas.openxmlformats.org/officeDocument/2006/relationships/image" Target="../media/image41.jpg"/><Relationship Id="rId11" Type="http://schemas.openxmlformats.org/officeDocument/2006/relationships/image" Target="../media/image46.svg"/><Relationship Id="rId5" Type="http://schemas.openxmlformats.org/officeDocument/2006/relationships/image" Target="../media/image40.png"/><Relationship Id="rId15" Type="http://schemas.openxmlformats.org/officeDocument/2006/relationships/image" Target="../media/image50.emf"/><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emf"/></Relationships>
</file>

<file path=ppt/slides/_rels/slide14.xml.rels><?xml version="1.0" encoding="UTF-8" standalone="yes"?>
<Relationships xmlns="http://schemas.openxmlformats.org/package/2006/relationships"><Relationship Id="rId8" Type="http://schemas.openxmlformats.org/officeDocument/2006/relationships/image" Target="../media/image49.emf"/><Relationship Id="rId13" Type="http://schemas.openxmlformats.org/officeDocument/2006/relationships/image" Target="../media/image54.png"/><Relationship Id="rId3" Type="http://schemas.openxmlformats.org/officeDocument/2006/relationships/image" Target="../media/image42.jpg"/><Relationship Id="rId7" Type="http://schemas.openxmlformats.org/officeDocument/2006/relationships/image" Target="../media/image46.svg"/><Relationship Id="rId12" Type="http://schemas.openxmlformats.org/officeDocument/2006/relationships/image" Target="../media/image53.png"/><Relationship Id="rId17" Type="http://schemas.openxmlformats.org/officeDocument/2006/relationships/image" Target="../media/image58.jpeg"/><Relationship Id="rId2" Type="http://schemas.openxmlformats.org/officeDocument/2006/relationships/image" Target="../media/image41.jpg"/><Relationship Id="rId16" Type="http://schemas.openxmlformats.org/officeDocument/2006/relationships/image" Target="../media/image57.tiff"/><Relationship Id="rId1" Type="http://schemas.openxmlformats.org/officeDocument/2006/relationships/slideLayout" Target="../slideLayouts/slideLayout19.xml"/><Relationship Id="rId6" Type="http://schemas.openxmlformats.org/officeDocument/2006/relationships/image" Target="../media/image45.png"/><Relationship Id="rId11" Type="http://schemas.openxmlformats.org/officeDocument/2006/relationships/image" Target="../media/image52.emf"/><Relationship Id="rId5" Type="http://schemas.openxmlformats.org/officeDocument/2006/relationships/image" Target="../media/image44.png"/><Relationship Id="rId15" Type="http://schemas.openxmlformats.org/officeDocument/2006/relationships/image" Target="../media/image56.png"/><Relationship Id="rId10" Type="http://schemas.openxmlformats.org/officeDocument/2006/relationships/image" Target="../media/image51.emf"/><Relationship Id="rId4" Type="http://schemas.openxmlformats.org/officeDocument/2006/relationships/image" Target="../media/image43.jpg"/><Relationship Id="rId9" Type="http://schemas.openxmlformats.org/officeDocument/2006/relationships/image" Target="../media/image50.emf"/><Relationship Id="rId1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5.xml"/><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g"/><Relationship Id="rId1" Type="http://schemas.openxmlformats.org/officeDocument/2006/relationships/slideLayout" Target="../slideLayouts/slideLayout25.xml"/><Relationship Id="rId4" Type="http://schemas.openxmlformats.org/officeDocument/2006/relationships/image" Target="../media/image72.tiff"/></Relationships>
</file>

<file path=ppt/slides/_rels/slide27.xml.rels><?xml version="1.0" encoding="UTF-8" standalone="yes"?>
<Relationships xmlns="http://schemas.openxmlformats.org/package/2006/relationships"><Relationship Id="rId8" Type="http://schemas.openxmlformats.org/officeDocument/2006/relationships/image" Target="../media/image75.tiff"/><Relationship Id="rId3" Type="http://schemas.openxmlformats.org/officeDocument/2006/relationships/image" Target="../media/image54.png"/><Relationship Id="rId7" Type="http://schemas.openxmlformats.org/officeDocument/2006/relationships/image" Target="../media/image74.tiff"/><Relationship Id="rId2" Type="http://schemas.openxmlformats.org/officeDocument/2006/relationships/image" Target="../media/image53.png"/><Relationship Id="rId1" Type="http://schemas.openxmlformats.org/officeDocument/2006/relationships/slideLayout" Target="../slideLayouts/slideLayout33.xml"/><Relationship Id="rId6" Type="http://schemas.openxmlformats.org/officeDocument/2006/relationships/image" Target="../media/image73.jpg"/><Relationship Id="rId11" Type="http://schemas.openxmlformats.org/officeDocument/2006/relationships/image" Target="../media/image78.jpg"/><Relationship Id="rId5" Type="http://schemas.openxmlformats.org/officeDocument/2006/relationships/image" Target="../media/image56.png"/><Relationship Id="rId10" Type="http://schemas.openxmlformats.org/officeDocument/2006/relationships/image" Target="../media/image77.jpg"/><Relationship Id="rId4" Type="http://schemas.openxmlformats.org/officeDocument/2006/relationships/image" Target="../media/image55.png"/><Relationship Id="rId9" Type="http://schemas.openxmlformats.org/officeDocument/2006/relationships/image" Target="../media/image76.tiff"/></Relationships>
</file>

<file path=ppt/slides/_rels/slide2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82.png"/><Relationship Id="rId5" Type="http://schemas.openxmlformats.org/officeDocument/2006/relationships/image" Target="../media/image81.png"/><Relationship Id="rId10" Type="http://schemas.microsoft.com/office/2007/relationships/hdphoto" Target="../media/hdphoto1.wdp"/><Relationship Id="rId4" Type="http://schemas.openxmlformats.org/officeDocument/2006/relationships/image" Target="../media/image80.png"/><Relationship Id="rId9"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svg"/><Relationship Id="rId7" Type="http://schemas.openxmlformats.org/officeDocument/2006/relationships/image" Target="../media/image91.svg"/><Relationship Id="rId2" Type="http://schemas.openxmlformats.org/officeDocument/2006/relationships/image" Target="../media/image86.png"/><Relationship Id="rId1" Type="http://schemas.openxmlformats.org/officeDocument/2006/relationships/slideLayout" Target="../slideLayouts/slideLayout28.xml"/><Relationship Id="rId6" Type="http://schemas.openxmlformats.org/officeDocument/2006/relationships/image" Target="../media/image90.png"/><Relationship Id="rId5" Type="http://schemas.openxmlformats.org/officeDocument/2006/relationships/image" Target="../media/image89.svg"/><Relationship Id="rId10" Type="http://schemas.microsoft.com/office/2007/relationships/hdphoto" Target="../media/hdphoto1.wdp"/><Relationship Id="rId4" Type="http://schemas.openxmlformats.org/officeDocument/2006/relationships/image" Target="../media/image88.png"/><Relationship Id="rId9" Type="http://schemas.openxmlformats.org/officeDocument/2006/relationships/image" Target="../media/image85.png"/></Relationships>
</file>

<file path=ppt/slides/_rels/slide31.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1.svg"/><Relationship Id="rId3" Type="http://schemas.openxmlformats.org/officeDocument/2006/relationships/image" Target="../media/image87.svg"/><Relationship Id="rId7" Type="http://schemas.microsoft.com/office/2007/relationships/hdphoto" Target="../media/hdphoto1.wdp"/><Relationship Id="rId12" Type="http://schemas.openxmlformats.org/officeDocument/2006/relationships/image" Target="../media/image90.png"/><Relationship Id="rId2" Type="http://schemas.openxmlformats.org/officeDocument/2006/relationships/image" Target="../media/image86.png"/><Relationship Id="rId1" Type="http://schemas.openxmlformats.org/officeDocument/2006/relationships/slideLayout" Target="../slideLayouts/slideLayout28.xml"/><Relationship Id="rId6" Type="http://schemas.openxmlformats.org/officeDocument/2006/relationships/image" Target="../media/image85.png"/><Relationship Id="rId11" Type="http://schemas.openxmlformats.org/officeDocument/2006/relationships/image" Target="../media/image96.svg"/><Relationship Id="rId5" Type="http://schemas.openxmlformats.org/officeDocument/2006/relationships/image" Target="../media/image89.svg"/><Relationship Id="rId10" Type="http://schemas.openxmlformats.org/officeDocument/2006/relationships/image" Target="../media/image95.png"/><Relationship Id="rId4" Type="http://schemas.openxmlformats.org/officeDocument/2006/relationships/image" Target="../media/image88.png"/><Relationship Id="rId9" Type="http://schemas.openxmlformats.org/officeDocument/2006/relationships/image" Target="../media/image94.svg"/><Relationship Id="rId14" Type="http://schemas.openxmlformats.org/officeDocument/2006/relationships/image" Target="../media/image9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6.xml"/><Relationship Id="rId4" Type="http://schemas.openxmlformats.org/officeDocument/2006/relationships/image" Target="../media/image105.png"/></Relationships>
</file>

<file path=ppt/slides/_rels/slide39.xml.rels><?xml version="1.0" encoding="UTF-8" standalone="yes"?>
<Relationships xmlns="http://schemas.openxmlformats.org/package/2006/relationships"><Relationship Id="rId2" Type="http://schemas.openxmlformats.org/officeDocument/2006/relationships/image" Target="../media/image106.tiff"/><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8.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2.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png"/><Relationship Id="rId1" Type="http://schemas.openxmlformats.org/officeDocument/2006/relationships/slideLayout" Target="../slideLayouts/slideLayout28.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28.xml"/><Relationship Id="rId5" Type="http://schemas.openxmlformats.org/officeDocument/2006/relationships/image" Target="../media/image28.png"/><Relationship Id="rId4" Type="http://schemas.openxmlformats.org/officeDocument/2006/relationships/image" Target="../media/image2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8715F5-A9DC-E741-AA36-D64DE302D35C}"/>
              </a:ext>
            </a:extLst>
          </p:cNvPr>
          <p:cNvSpPr>
            <a:spLocks noGrp="1"/>
          </p:cNvSpPr>
          <p:nvPr>
            <p:ph type="body" sz="quarter" idx="11"/>
          </p:nvPr>
        </p:nvSpPr>
        <p:spPr>
          <a:xfrm>
            <a:off x="499095" y="4675945"/>
            <a:ext cx="10513461" cy="1891085"/>
          </a:xfrm>
        </p:spPr>
        <p:txBody>
          <a:bodyPr>
            <a:noAutofit/>
          </a:bodyPr>
          <a:lstStyle/>
          <a:p>
            <a:r>
              <a:rPr lang="en-US" dirty="0"/>
              <a:t>Technology and</a:t>
            </a:r>
          </a:p>
          <a:p>
            <a:r>
              <a:rPr lang="en-US" dirty="0"/>
              <a:t>Remote Patient </a:t>
            </a:r>
          </a:p>
          <a:p>
            <a:r>
              <a:rPr lang="en-US" dirty="0"/>
              <a:t>Monitoring</a:t>
            </a:r>
          </a:p>
        </p:txBody>
      </p:sp>
      <p:sp>
        <p:nvSpPr>
          <p:cNvPr id="6" name="Text Placeholder 1">
            <a:extLst>
              <a:ext uri="{FF2B5EF4-FFF2-40B4-BE49-F238E27FC236}">
                <a16:creationId xmlns:a16="http://schemas.microsoft.com/office/drawing/2014/main" id="{44F2A2D4-3DD5-4FC3-93FE-312E617BE9F5}"/>
              </a:ext>
            </a:extLst>
          </p:cNvPr>
          <p:cNvSpPr>
            <a:spLocks noGrp="1"/>
          </p:cNvSpPr>
          <p:nvPr>
            <p:ph type="body" sz="quarter" idx="10"/>
          </p:nvPr>
        </p:nvSpPr>
        <p:spPr>
          <a:xfrm>
            <a:off x="525601" y="3822630"/>
            <a:ext cx="7783512" cy="376237"/>
          </a:xfrm>
        </p:spPr>
        <p:txBody>
          <a:bodyPr>
            <a:noAutofit/>
          </a:bodyPr>
          <a:lstStyle/>
          <a:p>
            <a:r>
              <a:rPr lang="en-US" dirty="0"/>
              <a:t>Tim Eggena | Sept 5, 2019</a:t>
            </a:r>
          </a:p>
          <a:p>
            <a:r>
              <a:rPr lang="en-US" dirty="0"/>
              <a:t>Presentation to the Georgia Task Force on Healthcare Access and Cost</a:t>
            </a:r>
          </a:p>
        </p:txBody>
      </p:sp>
    </p:spTree>
    <p:extLst>
      <p:ext uri="{BB962C8B-B14F-4D97-AF65-F5344CB8AC3E}">
        <p14:creationId xmlns:p14="http://schemas.microsoft.com/office/powerpoint/2010/main" val="4117913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D4B7F1-93A2-6A44-A6CF-B38C9A75971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973580" y="0"/>
            <a:ext cx="10218420" cy="6364196"/>
          </a:xfrm>
          <a:prstGeom prst="rect">
            <a:avLst/>
          </a:prstGeom>
        </p:spPr>
      </p:pic>
    </p:spTree>
    <p:extLst>
      <p:ext uri="{BB962C8B-B14F-4D97-AF65-F5344CB8AC3E}">
        <p14:creationId xmlns:p14="http://schemas.microsoft.com/office/powerpoint/2010/main" val="2106047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27D938-4582-3440-AC19-772CF20BA177}"/>
              </a:ext>
            </a:extLst>
          </p:cNvPr>
          <p:cNvPicPr>
            <a:picLocks noChangeAspect="1"/>
          </p:cNvPicPr>
          <p:nvPr/>
        </p:nvPicPr>
        <p:blipFill>
          <a:blip r:embed="rId2"/>
          <a:stretch>
            <a:fillRect/>
          </a:stretch>
        </p:blipFill>
        <p:spPr>
          <a:xfrm>
            <a:off x="261256" y="186049"/>
            <a:ext cx="11945189" cy="6098639"/>
          </a:xfrm>
          <a:prstGeom prst="rect">
            <a:avLst/>
          </a:prstGeom>
        </p:spPr>
      </p:pic>
    </p:spTree>
    <p:extLst>
      <p:ext uri="{BB962C8B-B14F-4D97-AF65-F5344CB8AC3E}">
        <p14:creationId xmlns:p14="http://schemas.microsoft.com/office/powerpoint/2010/main" val="3906393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
            <a:extLst>
              <a:ext uri="{FF2B5EF4-FFF2-40B4-BE49-F238E27FC236}">
                <a16:creationId xmlns:a16="http://schemas.microsoft.com/office/drawing/2014/main" id="{43C99577-4E2D-4148-87E4-D5577E7A2166}"/>
              </a:ext>
            </a:extLst>
          </p:cNvPr>
          <p:cNvSpPr>
            <a:spLocks noGrp="1"/>
          </p:cNvSpPr>
          <p:nvPr>
            <p:ph type="title"/>
          </p:nvPr>
        </p:nvSpPr>
        <p:spPr>
          <a:xfrm>
            <a:off x="541019" y="593354"/>
            <a:ext cx="4208401" cy="857812"/>
          </a:xfrm>
        </p:spPr>
        <p:txBody>
          <a:bodyPr anchor="t">
            <a:normAutofit/>
          </a:bodyPr>
          <a:lstStyle/>
          <a:p>
            <a:r>
              <a:rPr lang="en-US" dirty="0"/>
              <a:t>About </a:t>
            </a:r>
            <a:r>
              <a:rPr lang="en-US" dirty="0">
                <a:solidFill>
                  <a:srgbClr val="FF0000"/>
                </a:solidFill>
              </a:rPr>
              <a:t>Diasyst</a:t>
            </a:r>
          </a:p>
        </p:txBody>
      </p:sp>
      <p:sp>
        <p:nvSpPr>
          <p:cNvPr id="38" name="Title 3">
            <a:extLst>
              <a:ext uri="{FF2B5EF4-FFF2-40B4-BE49-F238E27FC236}">
                <a16:creationId xmlns:a16="http://schemas.microsoft.com/office/drawing/2014/main" id="{0FC81C3D-7D66-4817-9CBE-BFB8BD3D8A61}"/>
              </a:ext>
            </a:extLst>
          </p:cNvPr>
          <p:cNvSpPr txBox="1">
            <a:spLocks/>
          </p:cNvSpPr>
          <p:nvPr/>
        </p:nvSpPr>
        <p:spPr>
          <a:xfrm>
            <a:off x="504924" y="2022240"/>
            <a:ext cx="4724400" cy="4306350"/>
          </a:xfrm>
          <a:prstGeom prst="rect">
            <a:avLst/>
          </a:prstGeom>
        </p:spPr>
        <p:txBody>
          <a:bodyPr vert="horz" wrap="square" lIns="0" tIns="45720" rIns="0" bIns="45720" rtlCol="0" anchor="b" anchorCtr="0">
            <a:normAutofit/>
          </a:bodyPr>
          <a:lstStyle>
            <a:lvl1pPr algn="l" defTabSz="914400" rtl="0" eaLnBrk="1" latinLnBrk="0" hangingPunct="1">
              <a:lnSpc>
                <a:spcPct val="90000"/>
              </a:lnSpc>
              <a:spcBef>
                <a:spcPct val="0"/>
              </a:spcBef>
              <a:buNone/>
              <a:defRPr sz="4400" b="1" i="0" kern="1200">
                <a:solidFill>
                  <a:srgbClr val="2A2A2A"/>
                </a:solidFill>
                <a:latin typeface="Noir Pro Heavy" pitchFamily="2" charset="0"/>
                <a:ea typeface="+mj-ea"/>
                <a:cs typeface="+mj-cs"/>
              </a:defRPr>
            </a:lvl1pPr>
          </a:lstStyle>
          <a:p>
            <a:pPr marL="228600" marR="0" lvl="0" indent="-228600" algn="l" defTabSz="914400" rtl="0" eaLnBrk="1" fontAlgn="auto" latinLnBrk="0" hangingPunct="1">
              <a:lnSpc>
                <a:spcPct val="120000"/>
              </a:lnSpc>
              <a:spcBef>
                <a:spcPct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2A2A2A"/>
                </a:solidFill>
                <a:effectLst/>
                <a:uLnTx/>
                <a:uFillTx/>
                <a:latin typeface="Noir Pro Heavy" pitchFamily="2" charset="0"/>
                <a:ea typeface="+mj-ea"/>
                <a:cs typeface="+mj-cs"/>
              </a:rPr>
              <a:t>Team out of </a:t>
            </a:r>
            <a:r>
              <a:rPr kumimoji="0" lang="en-US" sz="1400" b="1" i="0" u="none" strike="noStrike" kern="1200" cap="none" spc="0" normalizeH="0" baseline="0" noProof="0" dirty="0">
                <a:ln>
                  <a:noFill/>
                </a:ln>
                <a:solidFill>
                  <a:srgbClr val="FF0000"/>
                </a:solidFill>
                <a:effectLst/>
                <a:uLnTx/>
                <a:uFillTx/>
                <a:latin typeface="Noir Pro Heavy" pitchFamily="2" charset="0"/>
                <a:ea typeface="+mj-ea"/>
                <a:cs typeface="+mj-cs"/>
              </a:rPr>
              <a:t>diabetes clinical research group </a:t>
            </a:r>
            <a:r>
              <a:rPr kumimoji="0" lang="en-US" sz="1400" b="1" i="0" u="none" strike="noStrike" kern="1200" cap="none" spc="0" normalizeH="0" baseline="0" noProof="0" dirty="0">
                <a:ln>
                  <a:noFill/>
                </a:ln>
                <a:solidFill>
                  <a:srgbClr val="2A2A2A"/>
                </a:solidFill>
                <a:effectLst/>
                <a:uLnTx/>
                <a:uFillTx/>
                <a:latin typeface="Noir Pro Heavy" pitchFamily="2" charset="0"/>
                <a:ea typeface="+mj-ea"/>
                <a:cs typeface="+mj-cs"/>
              </a:rPr>
              <a:t>at Georgia Tech, Emory University, Atlanta VAMC</a:t>
            </a:r>
          </a:p>
          <a:p>
            <a:pPr marL="228600" marR="0" lvl="0" indent="-228600" algn="l" defTabSz="914400" rtl="0" eaLnBrk="1" fontAlgn="auto" latinLnBrk="0" hangingPunct="1">
              <a:lnSpc>
                <a:spcPct val="120000"/>
              </a:lnSpc>
              <a:spcBef>
                <a:spcPct val="0"/>
              </a:spcBef>
              <a:spcAft>
                <a:spcPts val="0"/>
              </a:spcAft>
              <a:buClrTx/>
              <a:buSzTx/>
              <a:buFont typeface="Arial" panose="020B0604020202020204" pitchFamily="34" charset="0"/>
              <a:buChar char="•"/>
              <a:tabLst/>
              <a:defRPr/>
            </a:pPr>
            <a:endParaRPr kumimoji="0" lang="en-US" sz="600" b="1" i="0" u="none" strike="noStrike" kern="1200" cap="none" spc="0" normalizeH="0" baseline="0" noProof="0" dirty="0">
              <a:ln>
                <a:noFill/>
              </a:ln>
              <a:solidFill>
                <a:srgbClr val="2A2A2A"/>
              </a:solidFill>
              <a:effectLst/>
              <a:uLnTx/>
              <a:uFillTx/>
              <a:latin typeface="Noir Pro Heavy" pitchFamily="2" charset="0"/>
              <a:ea typeface="+mj-ea"/>
              <a:cs typeface="+mj-cs"/>
            </a:endParaRPr>
          </a:p>
          <a:p>
            <a:pPr marL="228600" marR="0" lvl="0" indent="-228600" algn="l" defTabSz="914400" rtl="0" eaLnBrk="1" fontAlgn="auto" latinLnBrk="0" hangingPunct="1">
              <a:lnSpc>
                <a:spcPct val="120000"/>
              </a:lnSpc>
              <a:spcBef>
                <a:spcPct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2A2A2A"/>
                </a:solidFill>
                <a:effectLst/>
                <a:uLnTx/>
                <a:uFillTx/>
                <a:latin typeface="Noir Pro Heavy" pitchFamily="2" charset="0"/>
                <a:ea typeface="+mj-ea"/>
                <a:cs typeface="+mj-cs"/>
              </a:rPr>
              <a:t>Research focus on </a:t>
            </a:r>
            <a:r>
              <a:rPr kumimoji="0" lang="en-US" sz="1400" b="1" i="0" u="none" strike="noStrike" kern="1200" cap="none" spc="0" normalizeH="0" baseline="0" noProof="0" dirty="0">
                <a:ln>
                  <a:noFill/>
                </a:ln>
                <a:solidFill>
                  <a:srgbClr val="FF0000"/>
                </a:solidFill>
                <a:effectLst/>
                <a:uLnTx/>
                <a:uFillTx/>
                <a:latin typeface="Noir Pro Heavy" pitchFamily="2" charset="0"/>
                <a:ea typeface="+mj-ea"/>
                <a:cs typeface="+mj-cs"/>
              </a:rPr>
              <a:t>clinical inertia</a:t>
            </a:r>
            <a:r>
              <a:rPr kumimoji="0" lang="en-US" sz="1400" b="1" i="0" u="none" strike="noStrike" kern="1200" cap="none" spc="0" normalizeH="0" baseline="0" noProof="0" dirty="0">
                <a:ln>
                  <a:noFill/>
                </a:ln>
                <a:solidFill>
                  <a:srgbClr val="2A2A2A"/>
                </a:solidFill>
                <a:effectLst/>
                <a:uLnTx/>
                <a:uFillTx/>
                <a:latin typeface="Noir Pro Heavy" pitchFamily="2" charset="0"/>
                <a:ea typeface="+mj-ea"/>
                <a:cs typeface="+mj-cs"/>
              </a:rPr>
              <a:t>, </a:t>
            </a:r>
            <a:r>
              <a:rPr kumimoji="0" lang="en-US" sz="1400" b="1" i="0" u="none" strike="noStrike" kern="1200" cap="none" spc="0" normalizeH="0" baseline="0" noProof="0" dirty="0">
                <a:ln>
                  <a:noFill/>
                </a:ln>
                <a:solidFill>
                  <a:srgbClr val="FF0000"/>
                </a:solidFill>
                <a:effectLst/>
                <a:uLnTx/>
                <a:uFillTx/>
                <a:latin typeface="Noir Pro Heavy" pitchFamily="2" charset="0"/>
                <a:ea typeface="+mj-ea"/>
                <a:cs typeface="+mj-cs"/>
              </a:rPr>
              <a:t>changing the natural history</a:t>
            </a:r>
            <a:r>
              <a:rPr kumimoji="0" lang="en-US" sz="1400" b="1" i="0" u="none" strike="noStrike" kern="1200" cap="none" spc="0" normalizeH="0" baseline="0" noProof="0" dirty="0">
                <a:ln>
                  <a:noFill/>
                </a:ln>
                <a:solidFill>
                  <a:srgbClr val="2A2A2A"/>
                </a:solidFill>
                <a:effectLst/>
                <a:uLnTx/>
                <a:uFillTx/>
                <a:latin typeface="Noir Pro Heavy" pitchFamily="2" charset="0"/>
                <a:ea typeface="+mj-ea"/>
                <a:cs typeface="+mj-cs"/>
              </a:rPr>
              <a:t>, and </a:t>
            </a:r>
            <a:r>
              <a:rPr kumimoji="0" lang="en-US" sz="1400" b="1" i="0" u="none" strike="noStrike" kern="1200" cap="none" spc="0" normalizeH="0" baseline="0" noProof="0" dirty="0">
                <a:ln>
                  <a:noFill/>
                </a:ln>
                <a:solidFill>
                  <a:srgbClr val="FF0000"/>
                </a:solidFill>
                <a:effectLst/>
                <a:uLnTx/>
                <a:uFillTx/>
                <a:latin typeface="Noir Pro Heavy" pitchFamily="2" charset="0"/>
                <a:ea typeface="+mj-ea"/>
                <a:cs typeface="+mj-cs"/>
              </a:rPr>
              <a:t>translating what works</a:t>
            </a:r>
          </a:p>
          <a:p>
            <a:pPr marL="228600" marR="0" lvl="0" indent="-228600" algn="l" defTabSz="914400" rtl="0" eaLnBrk="1" fontAlgn="auto" latinLnBrk="0" hangingPunct="1">
              <a:lnSpc>
                <a:spcPct val="120000"/>
              </a:lnSpc>
              <a:spcBef>
                <a:spcPct val="0"/>
              </a:spcBef>
              <a:spcAft>
                <a:spcPts val="0"/>
              </a:spcAft>
              <a:buClrTx/>
              <a:buSzTx/>
              <a:buFont typeface="Arial" panose="020B0604020202020204" pitchFamily="34" charset="0"/>
              <a:buChar char="•"/>
              <a:tabLst/>
              <a:defRPr/>
            </a:pPr>
            <a:endParaRPr kumimoji="0" lang="en-US" sz="600" b="1" i="0" u="none" strike="noStrike" kern="1200" cap="none" spc="0" normalizeH="0" baseline="0" noProof="0" dirty="0">
              <a:ln>
                <a:noFill/>
              </a:ln>
              <a:solidFill>
                <a:srgbClr val="2A2A2A"/>
              </a:solidFill>
              <a:effectLst/>
              <a:uLnTx/>
              <a:uFillTx/>
              <a:latin typeface="Noir Pro Heavy" pitchFamily="2" charset="0"/>
              <a:ea typeface="+mj-ea"/>
              <a:cs typeface="+mj-cs"/>
            </a:endParaRPr>
          </a:p>
          <a:p>
            <a:pPr marL="228600" marR="0" lvl="0" indent="-228600" algn="l" defTabSz="914400" rtl="0" eaLnBrk="1" fontAlgn="auto" latinLnBrk="0" hangingPunct="1">
              <a:lnSpc>
                <a:spcPct val="120000"/>
              </a:lnSpc>
              <a:spcBef>
                <a:spcPct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2A2A2A"/>
                </a:solidFill>
                <a:effectLst/>
                <a:uLnTx/>
                <a:uFillTx/>
                <a:latin typeface="Noir Pro Heavy" pitchFamily="2" charset="0"/>
                <a:ea typeface="+mj-ea"/>
                <a:cs typeface="+mj-cs"/>
              </a:rPr>
              <a:t>Formed </a:t>
            </a:r>
            <a:r>
              <a:rPr kumimoji="0" lang="en-US" sz="1400" b="1" i="0" u="none" strike="noStrike" kern="1200" cap="none" spc="0" normalizeH="0" baseline="0" noProof="0" dirty="0">
                <a:ln>
                  <a:noFill/>
                </a:ln>
                <a:solidFill>
                  <a:srgbClr val="FF0000"/>
                </a:solidFill>
                <a:effectLst/>
                <a:uLnTx/>
                <a:uFillTx/>
                <a:latin typeface="Noir Pro Heavy" pitchFamily="2" charset="0"/>
                <a:ea typeface="+mj-ea"/>
                <a:cs typeface="+mj-cs"/>
              </a:rPr>
              <a:t>Diasyst Inc </a:t>
            </a:r>
            <a:r>
              <a:rPr kumimoji="0" lang="en-US" sz="1400" b="1" i="0" u="none" strike="noStrike" kern="1200" cap="none" spc="0" normalizeH="0" baseline="0" noProof="0" dirty="0">
                <a:ln>
                  <a:noFill/>
                </a:ln>
                <a:solidFill>
                  <a:srgbClr val="2A2A2A"/>
                </a:solidFill>
                <a:effectLst/>
                <a:uLnTx/>
                <a:uFillTx/>
                <a:latin typeface="Noir Pro Heavy" pitchFamily="2" charset="0"/>
                <a:ea typeface="+mj-ea"/>
                <a:cs typeface="+mj-cs"/>
              </a:rPr>
              <a:t>in 2015 to bring to market first comprehensive remote patient monitoring &amp; pharmacotherapy management platform for diabetes</a:t>
            </a:r>
          </a:p>
          <a:p>
            <a:pPr marL="228600" marR="0" lvl="0" indent="-228600" algn="l" defTabSz="914400" rtl="0" eaLnBrk="1" fontAlgn="auto" latinLnBrk="0" hangingPunct="1">
              <a:lnSpc>
                <a:spcPct val="120000"/>
              </a:lnSpc>
              <a:spcBef>
                <a:spcPct val="0"/>
              </a:spcBef>
              <a:spcAft>
                <a:spcPts val="0"/>
              </a:spcAft>
              <a:buClrTx/>
              <a:buSzTx/>
              <a:buFont typeface="Arial" panose="020B0604020202020204" pitchFamily="34" charset="0"/>
              <a:buChar char="•"/>
              <a:tabLst/>
              <a:defRPr/>
            </a:pPr>
            <a:endParaRPr kumimoji="0" lang="en-US" sz="600" b="1" i="0" u="none" strike="noStrike" kern="1200" cap="none" spc="0" normalizeH="0" baseline="0" noProof="0" dirty="0">
              <a:ln>
                <a:noFill/>
              </a:ln>
              <a:solidFill>
                <a:srgbClr val="2A2A2A"/>
              </a:solidFill>
              <a:effectLst/>
              <a:uLnTx/>
              <a:uFillTx/>
              <a:latin typeface="Noir Pro Heavy" pitchFamily="2" charset="0"/>
              <a:ea typeface="+mj-ea"/>
              <a:cs typeface="+mj-cs"/>
            </a:endParaRPr>
          </a:p>
          <a:p>
            <a:pPr marL="228600" marR="0" lvl="0" indent="-228600" algn="l" defTabSz="914400" rtl="0" eaLnBrk="1" fontAlgn="auto" latinLnBrk="0" hangingPunct="1">
              <a:lnSpc>
                <a:spcPct val="120000"/>
              </a:lnSpc>
              <a:spcBef>
                <a:spcPct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0000"/>
                </a:solidFill>
                <a:effectLst/>
                <a:uLnTx/>
                <a:uFillTx/>
                <a:latin typeface="Noir Pro Heavy" pitchFamily="2" charset="0"/>
                <a:ea typeface="+mj-ea"/>
                <a:cs typeface="+mj-cs"/>
              </a:rPr>
              <a:t>Actively partnering </a:t>
            </a:r>
            <a:r>
              <a:rPr kumimoji="0" lang="en-US" sz="1400" b="1" i="0" u="none" strike="noStrike" kern="1200" cap="none" spc="0" normalizeH="0" baseline="0" noProof="0" dirty="0">
                <a:ln>
                  <a:noFill/>
                </a:ln>
                <a:solidFill>
                  <a:srgbClr val="2A2A2A"/>
                </a:solidFill>
                <a:effectLst/>
                <a:uLnTx/>
                <a:uFillTx/>
                <a:latin typeface="Noir Pro Heavy" pitchFamily="2" charset="0"/>
                <a:ea typeface="+mj-ea"/>
                <a:cs typeface="+mj-cs"/>
              </a:rPr>
              <a:t>with telehealth, chronic care management, and other organizations targeting diabetes/related populations to add new lines of services for their clients</a:t>
            </a:r>
          </a:p>
        </p:txBody>
      </p:sp>
      <p:pic>
        <p:nvPicPr>
          <p:cNvPr id="39" name="Picture 38">
            <a:extLst>
              <a:ext uri="{FF2B5EF4-FFF2-40B4-BE49-F238E27FC236}">
                <a16:creationId xmlns:a16="http://schemas.microsoft.com/office/drawing/2014/main" id="{82659964-8B8E-4147-89DA-72F1974FD5C0}"/>
              </a:ext>
            </a:extLst>
          </p:cNvPr>
          <p:cNvPicPr>
            <a:picLocks noChangeAspect="1"/>
          </p:cNvPicPr>
          <p:nvPr/>
        </p:nvPicPr>
        <p:blipFill>
          <a:blip r:embed="rId2"/>
          <a:stretch>
            <a:fillRect/>
          </a:stretch>
        </p:blipFill>
        <p:spPr>
          <a:xfrm>
            <a:off x="2120265" y="1386594"/>
            <a:ext cx="752475" cy="752475"/>
          </a:xfrm>
          <a:prstGeom prst="rect">
            <a:avLst/>
          </a:prstGeom>
        </p:spPr>
      </p:pic>
      <p:pic>
        <p:nvPicPr>
          <p:cNvPr id="51" name="Picture 50">
            <a:extLst>
              <a:ext uri="{FF2B5EF4-FFF2-40B4-BE49-F238E27FC236}">
                <a16:creationId xmlns:a16="http://schemas.microsoft.com/office/drawing/2014/main" id="{A59FE018-8862-4682-9A41-B8FAF9B65B67}"/>
              </a:ext>
            </a:extLst>
          </p:cNvPr>
          <p:cNvPicPr>
            <a:picLocks noChangeAspect="1"/>
          </p:cNvPicPr>
          <p:nvPr/>
        </p:nvPicPr>
        <p:blipFill>
          <a:blip r:embed="rId3"/>
          <a:stretch>
            <a:fillRect/>
          </a:stretch>
        </p:blipFill>
        <p:spPr>
          <a:xfrm>
            <a:off x="487680" y="1415685"/>
            <a:ext cx="1574483" cy="740731"/>
          </a:xfrm>
          <a:prstGeom prst="rect">
            <a:avLst/>
          </a:prstGeom>
        </p:spPr>
      </p:pic>
      <p:pic>
        <p:nvPicPr>
          <p:cNvPr id="52" name="Picture 2" descr="Image result for va logo">
            <a:extLst>
              <a:ext uri="{FF2B5EF4-FFF2-40B4-BE49-F238E27FC236}">
                <a16:creationId xmlns:a16="http://schemas.microsoft.com/office/drawing/2014/main" id="{110D1F21-1095-45D9-8A75-6C4E8064B2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0882" y="1565624"/>
            <a:ext cx="2087880" cy="46397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D27F391A-CCDE-4F4D-A564-7679B47FDE14}"/>
              </a:ext>
            </a:extLst>
          </p:cNvPr>
          <p:cNvPicPr>
            <a:picLocks noChangeAspect="1"/>
          </p:cNvPicPr>
          <p:nvPr/>
        </p:nvPicPr>
        <p:blipFill>
          <a:blip r:embed="rId5"/>
          <a:stretch>
            <a:fillRect/>
          </a:stretch>
        </p:blipFill>
        <p:spPr>
          <a:xfrm>
            <a:off x="5375522" y="0"/>
            <a:ext cx="6816478" cy="6858000"/>
          </a:xfrm>
          <a:prstGeom prst="rect">
            <a:avLst/>
          </a:prstGeom>
        </p:spPr>
      </p:pic>
      <p:pic>
        <p:nvPicPr>
          <p:cNvPr id="2" name="Picture 1">
            <a:extLst>
              <a:ext uri="{FF2B5EF4-FFF2-40B4-BE49-F238E27FC236}">
                <a16:creationId xmlns:a16="http://schemas.microsoft.com/office/drawing/2014/main" id="{3F52AAB1-7E28-1047-B64E-C7AA63C7D06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41019" y="2092385"/>
            <a:ext cx="3244953" cy="574247"/>
          </a:xfrm>
          <a:prstGeom prst="rect">
            <a:avLst/>
          </a:prstGeom>
        </p:spPr>
      </p:pic>
    </p:spTree>
    <p:extLst>
      <p:ext uri="{BB962C8B-B14F-4D97-AF65-F5344CB8AC3E}">
        <p14:creationId xmlns:p14="http://schemas.microsoft.com/office/powerpoint/2010/main" val="1123495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C9770C36-8802-7343-A3E2-6CC0CF50619F}"/>
              </a:ext>
            </a:extLst>
          </p:cNvPr>
          <p:cNvSpPr>
            <a:spLocks noGrp="1"/>
          </p:cNvSpPr>
          <p:nvPr>
            <p:ph type="title"/>
          </p:nvPr>
        </p:nvSpPr>
        <p:spPr>
          <a:xfrm>
            <a:off x="541020" y="3437241"/>
            <a:ext cx="3220102" cy="2638425"/>
          </a:xfrm>
        </p:spPr>
        <p:txBody>
          <a:bodyPr>
            <a:noAutofit/>
          </a:bodyPr>
          <a:lstStyle/>
          <a:p>
            <a:r>
              <a:rPr lang="en-US" sz="3600" dirty="0">
                <a:solidFill>
                  <a:srgbClr val="FF5A5A"/>
                </a:solidFill>
              </a:rPr>
              <a:t>We’re Managing This</a:t>
            </a:r>
            <a:br>
              <a:rPr lang="en-US" sz="3600" dirty="0">
                <a:solidFill>
                  <a:srgbClr val="FF5A5A"/>
                </a:solidFill>
              </a:rPr>
            </a:br>
            <a:r>
              <a:rPr lang="en-US" sz="3600" dirty="0"/>
              <a:t>Disease</a:t>
            </a:r>
            <a:br>
              <a:rPr lang="en-US" sz="3600" dirty="0"/>
            </a:br>
            <a:r>
              <a:rPr lang="en-US" sz="3600" dirty="0"/>
              <a:t>Extremely Poorly</a:t>
            </a:r>
          </a:p>
        </p:txBody>
      </p:sp>
      <p:grpSp>
        <p:nvGrpSpPr>
          <p:cNvPr id="27" name="Group 26">
            <a:extLst>
              <a:ext uri="{FF2B5EF4-FFF2-40B4-BE49-F238E27FC236}">
                <a16:creationId xmlns:a16="http://schemas.microsoft.com/office/drawing/2014/main" id="{ACD3BBF9-36DE-2048-9948-349F2DFD30DE}"/>
              </a:ext>
            </a:extLst>
          </p:cNvPr>
          <p:cNvGrpSpPr/>
          <p:nvPr/>
        </p:nvGrpSpPr>
        <p:grpSpPr>
          <a:xfrm>
            <a:off x="9157974" y="2078025"/>
            <a:ext cx="2792936" cy="1906681"/>
            <a:chOff x="605028" y="1782162"/>
            <a:chExt cx="3315991" cy="2263761"/>
          </a:xfrm>
        </p:grpSpPr>
        <p:pic>
          <p:nvPicPr>
            <p:cNvPr id="28" name="Picture 27">
              <a:extLst>
                <a:ext uri="{FF2B5EF4-FFF2-40B4-BE49-F238E27FC236}">
                  <a16:creationId xmlns:a16="http://schemas.microsoft.com/office/drawing/2014/main" id="{48944BF8-0D85-7543-8D0A-5674CD1C94A0}"/>
                </a:ext>
              </a:extLst>
            </p:cNvPr>
            <p:cNvPicPr>
              <a:picLocks noChangeAspect="1"/>
            </p:cNvPicPr>
            <p:nvPr/>
          </p:nvPicPr>
          <p:blipFill>
            <a:blip r:embed="rId2"/>
            <a:stretch>
              <a:fillRect/>
            </a:stretch>
          </p:blipFill>
          <p:spPr>
            <a:xfrm>
              <a:off x="605028" y="1782162"/>
              <a:ext cx="2622437" cy="1345868"/>
            </a:xfrm>
            <a:prstGeom prst="rect">
              <a:avLst/>
            </a:prstGeom>
          </p:spPr>
        </p:pic>
        <p:pic>
          <p:nvPicPr>
            <p:cNvPr id="29" name="Picture 28">
              <a:extLst>
                <a:ext uri="{FF2B5EF4-FFF2-40B4-BE49-F238E27FC236}">
                  <a16:creationId xmlns:a16="http://schemas.microsoft.com/office/drawing/2014/main" id="{70E6E0B4-0C4A-E64E-A75C-91BC0284F9FC}"/>
                </a:ext>
              </a:extLst>
            </p:cNvPr>
            <p:cNvPicPr>
              <a:picLocks noChangeAspect="1"/>
            </p:cNvPicPr>
            <p:nvPr/>
          </p:nvPicPr>
          <p:blipFill>
            <a:blip r:embed="rId3"/>
            <a:stretch>
              <a:fillRect/>
            </a:stretch>
          </p:blipFill>
          <p:spPr>
            <a:xfrm>
              <a:off x="1600034" y="2752133"/>
              <a:ext cx="2225170" cy="1293790"/>
            </a:xfrm>
            <a:prstGeom prst="rect">
              <a:avLst/>
            </a:prstGeom>
            <a:solidFill>
              <a:schemeClr val="bg1"/>
            </a:solidFill>
          </p:spPr>
        </p:pic>
        <p:pic>
          <p:nvPicPr>
            <p:cNvPr id="30" name="Picture 29">
              <a:extLst>
                <a:ext uri="{FF2B5EF4-FFF2-40B4-BE49-F238E27FC236}">
                  <a16:creationId xmlns:a16="http://schemas.microsoft.com/office/drawing/2014/main" id="{6CE11CFD-C64D-6F47-B839-F8EE0E9E1E1C}"/>
                </a:ext>
              </a:extLst>
            </p:cNvPr>
            <p:cNvPicPr>
              <a:picLocks noChangeAspect="1"/>
            </p:cNvPicPr>
            <p:nvPr/>
          </p:nvPicPr>
          <p:blipFill>
            <a:blip r:embed="rId4"/>
            <a:stretch>
              <a:fillRect/>
            </a:stretch>
          </p:blipFill>
          <p:spPr>
            <a:xfrm>
              <a:off x="3209100" y="1865031"/>
              <a:ext cx="711919" cy="1133375"/>
            </a:xfrm>
            <a:prstGeom prst="rect">
              <a:avLst/>
            </a:prstGeom>
          </p:spPr>
        </p:pic>
        <p:pic>
          <p:nvPicPr>
            <p:cNvPr id="31" name="Picture 30">
              <a:extLst>
                <a:ext uri="{FF2B5EF4-FFF2-40B4-BE49-F238E27FC236}">
                  <a16:creationId xmlns:a16="http://schemas.microsoft.com/office/drawing/2014/main" id="{A093D787-D1FA-5342-9399-7A8A1F105BB0}"/>
                </a:ext>
              </a:extLst>
            </p:cNvPr>
            <p:cNvPicPr>
              <a:picLocks noChangeAspect="1"/>
            </p:cNvPicPr>
            <p:nvPr/>
          </p:nvPicPr>
          <p:blipFill>
            <a:blip r:embed="rId5"/>
            <a:stretch>
              <a:fillRect/>
            </a:stretch>
          </p:blipFill>
          <p:spPr>
            <a:xfrm>
              <a:off x="674846" y="2937133"/>
              <a:ext cx="1264437" cy="923789"/>
            </a:xfrm>
            <a:prstGeom prst="rect">
              <a:avLst/>
            </a:prstGeom>
          </p:spPr>
        </p:pic>
      </p:grpSp>
      <p:grpSp>
        <p:nvGrpSpPr>
          <p:cNvPr id="32" name="Group 31">
            <a:extLst>
              <a:ext uri="{FF2B5EF4-FFF2-40B4-BE49-F238E27FC236}">
                <a16:creationId xmlns:a16="http://schemas.microsoft.com/office/drawing/2014/main" id="{55BDD3EA-E133-D54F-9F26-7CC109399080}"/>
              </a:ext>
            </a:extLst>
          </p:cNvPr>
          <p:cNvGrpSpPr/>
          <p:nvPr/>
        </p:nvGrpSpPr>
        <p:grpSpPr>
          <a:xfrm>
            <a:off x="6366990" y="4395389"/>
            <a:ext cx="2617780" cy="1742165"/>
            <a:chOff x="4607363" y="2048375"/>
            <a:chExt cx="3398083" cy="2261466"/>
          </a:xfrm>
        </p:grpSpPr>
        <p:pic>
          <p:nvPicPr>
            <p:cNvPr id="33" name="Picture 32">
              <a:extLst>
                <a:ext uri="{FF2B5EF4-FFF2-40B4-BE49-F238E27FC236}">
                  <a16:creationId xmlns:a16="http://schemas.microsoft.com/office/drawing/2014/main" id="{DDE2CEE5-C92E-4742-A169-A82EF6058434}"/>
                </a:ext>
              </a:extLst>
            </p:cNvPr>
            <p:cNvPicPr>
              <a:picLocks noChangeAspect="1"/>
            </p:cNvPicPr>
            <p:nvPr/>
          </p:nvPicPr>
          <p:blipFill>
            <a:blip r:embed="rId6"/>
            <a:stretch>
              <a:fillRect/>
            </a:stretch>
          </p:blipFill>
          <p:spPr>
            <a:xfrm>
              <a:off x="4607363" y="3108236"/>
              <a:ext cx="1496013" cy="1003209"/>
            </a:xfrm>
            <a:prstGeom prst="rect">
              <a:avLst/>
            </a:prstGeom>
          </p:spPr>
        </p:pic>
        <p:pic>
          <p:nvPicPr>
            <p:cNvPr id="34" name="Picture 33">
              <a:extLst>
                <a:ext uri="{FF2B5EF4-FFF2-40B4-BE49-F238E27FC236}">
                  <a16:creationId xmlns:a16="http://schemas.microsoft.com/office/drawing/2014/main" id="{5671E217-6FB8-9C46-8548-0C9407926E77}"/>
                </a:ext>
              </a:extLst>
            </p:cNvPr>
            <p:cNvPicPr>
              <a:picLocks noChangeAspect="1"/>
            </p:cNvPicPr>
            <p:nvPr/>
          </p:nvPicPr>
          <p:blipFill>
            <a:blip r:embed="rId7"/>
            <a:stretch>
              <a:fillRect/>
            </a:stretch>
          </p:blipFill>
          <p:spPr>
            <a:xfrm>
              <a:off x="4691624" y="2255324"/>
              <a:ext cx="1503620" cy="1126999"/>
            </a:xfrm>
            <a:prstGeom prst="rect">
              <a:avLst/>
            </a:prstGeom>
          </p:spPr>
        </p:pic>
        <p:pic>
          <p:nvPicPr>
            <p:cNvPr id="35" name="Picture 34">
              <a:extLst>
                <a:ext uri="{FF2B5EF4-FFF2-40B4-BE49-F238E27FC236}">
                  <a16:creationId xmlns:a16="http://schemas.microsoft.com/office/drawing/2014/main" id="{62D6D2D3-07F7-7A43-9133-FA90E59075F8}"/>
                </a:ext>
              </a:extLst>
            </p:cNvPr>
            <p:cNvPicPr>
              <a:picLocks noChangeAspect="1"/>
            </p:cNvPicPr>
            <p:nvPr/>
          </p:nvPicPr>
          <p:blipFill>
            <a:blip r:embed="rId8"/>
            <a:stretch>
              <a:fillRect/>
            </a:stretch>
          </p:blipFill>
          <p:spPr>
            <a:xfrm>
              <a:off x="6080704" y="2048375"/>
              <a:ext cx="1924742" cy="1199185"/>
            </a:xfrm>
            <a:prstGeom prst="rect">
              <a:avLst/>
            </a:prstGeom>
          </p:spPr>
        </p:pic>
        <p:pic>
          <p:nvPicPr>
            <p:cNvPr id="36" name="Picture 35">
              <a:extLst>
                <a:ext uri="{FF2B5EF4-FFF2-40B4-BE49-F238E27FC236}">
                  <a16:creationId xmlns:a16="http://schemas.microsoft.com/office/drawing/2014/main" id="{EF015255-E639-BC49-874A-890402A398D6}"/>
                </a:ext>
              </a:extLst>
            </p:cNvPr>
            <p:cNvPicPr>
              <a:picLocks noChangeAspect="1"/>
            </p:cNvPicPr>
            <p:nvPr/>
          </p:nvPicPr>
          <p:blipFill>
            <a:blip r:embed="rId9"/>
            <a:stretch>
              <a:fillRect/>
            </a:stretch>
          </p:blipFill>
          <p:spPr>
            <a:xfrm>
              <a:off x="6413468" y="3342047"/>
              <a:ext cx="1136106" cy="967794"/>
            </a:xfrm>
            <a:prstGeom prst="rect">
              <a:avLst/>
            </a:prstGeom>
          </p:spPr>
        </p:pic>
      </p:grpSp>
      <p:sp>
        <p:nvSpPr>
          <p:cNvPr id="40" name="Title 1">
            <a:extLst>
              <a:ext uri="{FF2B5EF4-FFF2-40B4-BE49-F238E27FC236}">
                <a16:creationId xmlns:a16="http://schemas.microsoft.com/office/drawing/2014/main" id="{BDC5085D-303B-9748-93C4-10F6207C6861}"/>
              </a:ext>
            </a:extLst>
          </p:cNvPr>
          <p:cNvSpPr txBox="1">
            <a:spLocks/>
          </p:cNvSpPr>
          <p:nvPr/>
        </p:nvSpPr>
        <p:spPr>
          <a:xfrm>
            <a:off x="8914954" y="3942489"/>
            <a:ext cx="3220102" cy="822349"/>
          </a:xfrm>
          <a:prstGeom prst="rect">
            <a:avLst/>
          </a:prstGeom>
        </p:spPr>
        <p:txBody>
          <a:bodyPr vert="horz" wrap="square" lIns="0" tIns="45720" rIns="0" bIns="45720" rtlCol="0" anchor="b" anchorCtr="0">
            <a:noAutofit/>
          </a:bodyPr>
          <a:lstStyle>
            <a:lvl1pPr algn="l" defTabSz="914400" rtl="0" eaLnBrk="1" latinLnBrk="0" hangingPunct="1">
              <a:lnSpc>
                <a:spcPct val="90000"/>
              </a:lnSpc>
              <a:spcBef>
                <a:spcPct val="0"/>
              </a:spcBef>
              <a:buNone/>
              <a:defRPr sz="4400" b="1" i="0" kern="1200">
                <a:solidFill>
                  <a:srgbClr val="2A2A2A"/>
                </a:solidFill>
                <a:latin typeface="Noir Pro Heavy"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Noir Pro Heavy" pitchFamily="2" charset="0"/>
                <a:ea typeface="+mj-ea"/>
                <a:cs typeface="+mj-cs"/>
              </a:rPr>
              <a:t>Complicated, Labor-Intensive Data Review</a:t>
            </a:r>
          </a:p>
        </p:txBody>
      </p:sp>
      <p:sp>
        <p:nvSpPr>
          <p:cNvPr id="41" name="Title 1">
            <a:extLst>
              <a:ext uri="{FF2B5EF4-FFF2-40B4-BE49-F238E27FC236}">
                <a16:creationId xmlns:a16="http://schemas.microsoft.com/office/drawing/2014/main" id="{62C81505-FCAF-4347-95D7-FDE8A5B6B52C}"/>
              </a:ext>
            </a:extLst>
          </p:cNvPr>
          <p:cNvSpPr txBox="1">
            <a:spLocks/>
          </p:cNvSpPr>
          <p:nvPr/>
        </p:nvSpPr>
        <p:spPr>
          <a:xfrm>
            <a:off x="6024939" y="5852560"/>
            <a:ext cx="3220102" cy="822349"/>
          </a:xfrm>
          <a:prstGeom prst="rect">
            <a:avLst/>
          </a:prstGeom>
        </p:spPr>
        <p:txBody>
          <a:bodyPr vert="horz" wrap="square" lIns="0" tIns="45720" rIns="0" bIns="45720" rtlCol="0" anchor="b" anchorCtr="0">
            <a:noAutofit/>
          </a:bodyPr>
          <a:lstStyle>
            <a:lvl1pPr algn="l" defTabSz="914400" rtl="0" eaLnBrk="1" latinLnBrk="0" hangingPunct="1">
              <a:lnSpc>
                <a:spcPct val="90000"/>
              </a:lnSpc>
              <a:spcBef>
                <a:spcPct val="0"/>
              </a:spcBef>
              <a:buNone/>
              <a:defRPr sz="4400" b="1" i="0" kern="1200">
                <a:solidFill>
                  <a:srgbClr val="2A2A2A"/>
                </a:solidFill>
                <a:latin typeface="Noir Pro Heavy"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Noir Pro Heavy" pitchFamily="2" charset="0"/>
                <a:ea typeface="+mj-ea"/>
                <a:cs typeface="+mj-cs"/>
              </a:rPr>
              <a:t>Too Many Meds to Prescribe &amp; Adjust</a:t>
            </a:r>
          </a:p>
        </p:txBody>
      </p:sp>
      <p:sp>
        <p:nvSpPr>
          <p:cNvPr id="42" name="Title 1">
            <a:extLst>
              <a:ext uri="{FF2B5EF4-FFF2-40B4-BE49-F238E27FC236}">
                <a16:creationId xmlns:a16="http://schemas.microsoft.com/office/drawing/2014/main" id="{D149A122-E435-CC49-93C9-CFD0A8677A08}"/>
              </a:ext>
            </a:extLst>
          </p:cNvPr>
          <p:cNvSpPr txBox="1">
            <a:spLocks/>
          </p:cNvSpPr>
          <p:nvPr/>
        </p:nvSpPr>
        <p:spPr>
          <a:xfrm>
            <a:off x="3492329" y="3529590"/>
            <a:ext cx="3220102" cy="1043562"/>
          </a:xfrm>
          <a:prstGeom prst="rect">
            <a:avLst/>
          </a:prstGeom>
        </p:spPr>
        <p:txBody>
          <a:bodyPr vert="horz" wrap="square" lIns="0" tIns="45720" rIns="0" bIns="45720" rtlCol="0" anchor="b" anchorCtr="0">
            <a:noAutofit/>
          </a:bodyPr>
          <a:lstStyle>
            <a:lvl1pPr algn="l" defTabSz="914400" rtl="0" eaLnBrk="1" latinLnBrk="0" hangingPunct="1">
              <a:lnSpc>
                <a:spcPct val="90000"/>
              </a:lnSpc>
              <a:spcBef>
                <a:spcPct val="0"/>
              </a:spcBef>
              <a:buNone/>
              <a:defRPr sz="4400" b="1" i="0" kern="1200">
                <a:solidFill>
                  <a:srgbClr val="2A2A2A"/>
                </a:solidFill>
                <a:latin typeface="Noir Pro Heavy"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Noir Pro Heavy" pitchFamily="2" charset="0"/>
                <a:ea typeface="+mj-ea"/>
                <a:cs typeface="+mj-cs"/>
              </a:rPr>
              <a:t>No Engagement for 3-12 Months, </a:t>
            </a:r>
            <a:r>
              <a:rPr kumimoji="0" lang="en-US" sz="2000" b="1" i="0" u="none" strike="noStrike" kern="1200" cap="none" spc="0" normalizeH="0" baseline="0" noProof="0" dirty="0">
                <a:ln>
                  <a:noFill/>
                </a:ln>
                <a:solidFill>
                  <a:srgbClr val="FF0000"/>
                </a:solidFill>
                <a:effectLst/>
                <a:uLnTx/>
                <a:uFillTx/>
                <a:latin typeface="Noir Pro Heavy" pitchFamily="2" charset="0"/>
                <a:ea typeface="+mj-ea"/>
                <a:cs typeface="+mj-cs"/>
              </a:rPr>
              <a:t>When Most Complications &amp; Costs Occur</a:t>
            </a:r>
          </a:p>
        </p:txBody>
      </p:sp>
      <p:grpSp>
        <p:nvGrpSpPr>
          <p:cNvPr id="43" name="Group 42">
            <a:extLst>
              <a:ext uri="{FF2B5EF4-FFF2-40B4-BE49-F238E27FC236}">
                <a16:creationId xmlns:a16="http://schemas.microsoft.com/office/drawing/2014/main" id="{058A46EA-E1A6-CD40-B054-0F53FF4E7353}"/>
              </a:ext>
            </a:extLst>
          </p:cNvPr>
          <p:cNvGrpSpPr/>
          <p:nvPr/>
        </p:nvGrpSpPr>
        <p:grpSpPr>
          <a:xfrm>
            <a:off x="6024939" y="376570"/>
            <a:ext cx="3220102" cy="2270149"/>
            <a:chOff x="6024939" y="376570"/>
            <a:chExt cx="3220102" cy="2270149"/>
          </a:xfrm>
        </p:grpSpPr>
        <p:sp>
          <p:nvSpPr>
            <p:cNvPr id="44" name="Title 1">
              <a:extLst>
                <a:ext uri="{FF2B5EF4-FFF2-40B4-BE49-F238E27FC236}">
                  <a16:creationId xmlns:a16="http://schemas.microsoft.com/office/drawing/2014/main" id="{D5C000DE-E60D-984D-A30F-0C7C1CF55FA9}"/>
                </a:ext>
              </a:extLst>
            </p:cNvPr>
            <p:cNvSpPr txBox="1">
              <a:spLocks/>
            </p:cNvSpPr>
            <p:nvPr/>
          </p:nvSpPr>
          <p:spPr>
            <a:xfrm>
              <a:off x="6024939" y="1824370"/>
              <a:ext cx="3220102" cy="822349"/>
            </a:xfrm>
            <a:prstGeom prst="rect">
              <a:avLst/>
            </a:prstGeom>
          </p:spPr>
          <p:txBody>
            <a:bodyPr vert="horz" wrap="square" lIns="0" tIns="45720" rIns="0" bIns="45720" rtlCol="0" anchor="b" anchorCtr="0">
              <a:noAutofit/>
            </a:bodyPr>
            <a:lstStyle>
              <a:lvl1pPr algn="l" defTabSz="914400" rtl="0" eaLnBrk="1" latinLnBrk="0" hangingPunct="1">
                <a:lnSpc>
                  <a:spcPct val="90000"/>
                </a:lnSpc>
                <a:spcBef>
                  <a:spcPct val="0"/>
                </a:spcBef>
                <a:buNone/>
                <a:defRPr sz="4400" b="1" i="0" kern="1200">
                  <a:solidFill>
                    <a:srgbClr val="2A2A2A"/>
                  </a:solidFill>
                  <a:latin typeface="Noir Pro Heavy"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Noir Pro Heavy" pitchFamily="2" charset="0"/>
                  <a:ea typeface="+mj-ea"/>
                  <a:cs typeface="+mj-cs"/>
                </a:rPr>
                <a:t>Infrequent, Short</a:t>
              </a:r>
              <a:br>
                <a:rPr kumimoji="0" lang="en-US" sz="2000" b="1" i="0" u="none" strike="noStrike" kern="1200" cap="none" spc="0" normalizeH="0" baseline="0" noProof="0" dirty="0">
                  <a:ln>
                    <a:noFill/>
                  </a:ln>
                  <a:solidFill>
                    <a:prstClr val="black"/>
                  </a:solidFill>
                  <a:effectLst/>
                  <a:uLnTx/>
                  <a:uFillTx/>
                  <a:latin typeface="Noir Pro Heavy" pitchFamily="2" charset="0"/>
                  <a:ea typeface="+mj-ea"/>
                  <a:cs typeface="+mj-cs"/>
                </a:rPr>
              </a:br>
              <a:r>
                <a:rPr kumimoji="0" lang="en-US" sz="2000" b="1" i="0" u="none" strike="noStrike" kern="1200" cap="none" spc="0" normalizeH="0" baseline="0" noProof="0" dirty="0">
                  <a:ln>
                    <a:noFill/>
                  </a:ln>
                  <a:solidFill>
                    <a:prstClr val="black"/>
                  </a:solidFill>
                  <a:effectLst/>
                  <a:uLnTx/>
                  <a:uFillTx/>
                  <a:latin typeface="Noir Pro Heavy" pitchFamily="2" charset="0"/>
                  <a:ea typeface="+mj-ea"/>
                  <a:cs typeface="+mj-cs"/>
                </a:rPr>
                <a:t>Physician Appointments</a:t>
              </a:r>
            </a:p>
          </p:txBody>
        </p:sp>
        <p:pic>
          <p:nvPicPr>
            <p:cNvPr id="45" name="Graphic 44">
              <a:extLst>
                <a:ext uri="{FF2B5EF4-FFF2-40B4-BE49-F238E27FC236}">
                  <a16:creationId xmlns:a16="http://schemas.microsoft.com/office/drawing/2014/main" id="{B4903C35-49AA-074B-ABE1-FB510700D2B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44440" y="376570"/>
              <a:ext cx="1181100" cy="1447800"/>
            </a:xfrm>
            <a:prstGeom prst="rect">
              <a:avLst/>
            </a:prstGeom>
          </p:spPr>
        </p:pic>
      </p:grpSp>
      <p:pic>
        <p:nvPicPr>
          <p:cNvPr id="46" name="Graphic 45">
            <a:extLst>
              <a:ext uri="{FF2B5EF4-FFF2-40B4-BE49-F238E27FC236}">
                <a16:creationId xmlns:a16="http://schemas.microsoft.com/office/drawing/2014/main" id="{E42D8FD9-13B1-8E47-8ED4-07A24C68784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307044" y="1945501"/>
            <a:ext cx="1417674" cy="1417674"/>
          </a:xfrm>
          <a:prstGeom prst="rect">
            <a:avLst/>
          </a:prstGeom>
        </p:spPr>
      </p:pic>
      <p:pic>
        <p:nvPicPr>
          <p:cNvPr id="47" name="Picture 46">
            <a:extLst>
              <a:ext uri="{FF2B5EF4-FFF2-40B4-BE49-F238E27FC236}">
                <a16:creationId xmlns:a16="http://schemas.microsoft.com/office/drawing/2014/main" id="{0C6B84C0-F128-9B46-9667-DAC4FAD3795B}"/>
              </a:ext>
            </a:extLst>
          </p:cNvPr>
          <p:cNvPicPr>
            <a:picLocks noChangeAspect="1"/>
          </p:cNvPicPr>
          <p:nvPr/>
        </p:nvPicPr>
        <p:blipFill>
          <a:blip r:embed="rId14"/>
          <a:stretch>
            <a:fillRect/>
          </a:stretch>
        </p:blipFill>
        <p:spPr>
          <a:xfrm>
            <a:off x="8718280" y="486870"/>
            <a:ext cx="2076704" cy="1295468"/>
          </a:xfrm>
          <a:prstGeom prst="rect">
            <a:avLst/>
          </a:prstGeom>
        </p:spPr>
      </p:pic>
      <p:pic>
        <p:nvPicPr>
          <p:cNvPr id="48" name="Picture 47">
            <a:extLst>
              <a:ext uri="{FF2B5EF4-FFF2-40B4-BE49-F238E27FC236}">
                <a16:creationId xmlns:a16="http://schemas.microsoft.com/office/drawing/2014/main" id="{7A18EBC5-6547-8B4C-A530-9AAEAD2D6637}"/>
              </a:ext>
            </a:extLst>
          </p:cNvPr>
          <p:cNvPicPr>
            <a:picLocks noChangeAspect="1"/>
          </p:cNvPicPr>
          <p:nvPr/>
        </p:nvPicPr>
        <p:blipFill>
          <a:blip r:embed="rId15"/>
          <a:stretch>
            <a:fillRect/>
          </a:stretch>
        </p:blipFill>
        <p:spPr>
          <a:xfrm rot="799561">
            <a:off x="9365893" y="4823938"/>
            <a:ext cx="1403056" cy="1713732"/>
          </a:xfrm>
          <a:prstGeom prst="rect">
            <a:avLst/>
          </a:prstGeom>
        </p:spPr>
      </p:pic>
      <p:pic>
        <p:nvPicPr>
          <p:cNvPr id="49" name="Picture 48">
            <a:extLst>
              <a:ext uri="{FF2B5EF4-FFF2-40B4-BE49-F238E27FC236}">
                <a16:creationId xmlns:a16="http://schemas.microsoft.com/office/drawing/2014/main" id="{BDCE158D-10BF-A44B-BF5E-10788AC567DD}"/>
              </a:ext>
            </a:extLst>
          </p:cNvPr>
          <p:cNvPicPr>
            <a:picLocks noChangeAspect="1"/>
          </p:cNvPicPr>
          <p:nvPr/>
        </p:nvPicPr>
        <p:blipFill>
          <a:blip r:embed="rId16"/>
          <a:stretch>
            <a:fillRect/>
          </a:stretch>
        </p:blipFill>
        <p:spPr>
          <a:xfrm rot="449183">
            <a:off x="4387453" y="4820226"/>
            <a:ext cx="1905000" cy="1447800"/>
          </a:xfrm>
          <a:prstGeom prst="rect">
            <a:avLst/>
          </a:prstGeom>
        </p:spPr>
      </p:pic>
      <p:pic>
        <p:nvPicPr>
          <p:cNvPr id="50" name="Picture 49">
            <a:extLst>
              <a:ext uri="{FF2B5EF4-FFF2-40B4-BE49-F238E27FC236}">
                <a16:creationId xmlns:a16="http://schemas.microsoft.com/office/drawing/2014/main" id="{40DABA82-3E58-5B4A-8123-76EA3E8C9326}"/>
              </a:ext>
            </a:extLst>
          </p:cNvPr>
          <p:cNvPicPr>
            <a:picLocks noChangeAspect="1"/>
          </p:cNvPicPr>
          <p:nvPr/>
        </p:nvPicPr>
        <p:blipFill>
          <a:blip r:embed="rId17"/>
          <a:stretch>
            <a:fillRect/>
          </a:stretch>
        </p:blipFill>
        <p:spPr>
          <a:xfrm>
            <a:off x="5137168" y="769155"/>
            <a:ext cx="1475322" cy="1334815"/>
          </a:xfrm>
          <a:prstGeom prst="rect">
            <a:avLst/>
          </a:prstGeom>
        </p:spPr>
      </p:pic>
    </p:spTree>
    <p:extLst>
      <p:ext uri="{BB962C8B-B14F-4D97-AF65-F5344CB8AC3E}">
        <p14:creationId xmlns:p14="http://schemas.microsoft.com/office/powerpoint/2010/main" val="2476406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a:extLst>
              <a:ext uri="{FF2B5EF4-FFF2-40B4-BE49-F238E27FC236}">
                <a16:creationId xmlns:a16="http://schemas.microsoft.com/office/drawing/2014/main" id="{C9770C36-8802-7343-A3E2-6CC0CF50619F}"/>
              </a:ext>
            </a:extLst>
          </p:cNvPr>
          <p:cNvSpPr>
            <a:spLocks noGrp="1"/>
          </p:cNvSpPr>
          <p:nvPr>
            <p:ph type="title"/>
          </p:nvPr>
        </p:nvSpPr>
        <p:spPr>
          <a:xfrm>
            <a:off x="541020" y="3437241"/>
            <a:ext cx="2572740" cy="2638425"/>
          </a:xfrm>
        </p:spPr>
        <p:txBody>
          <a:bodyPr>
            <a:noAutofit/>
          </a:bodyPr>
          <a:lstStyle/>
          <a:p>
            <a:r>
              <a:rPr lang="en-US" sz="3600" dirty="0">
                <a:solidFill>
                  <a:srgbClr val="FF5A5A"/>
                </a:solidFill>
              </a:rPr>
              <a:t>Our Approach</a:t>
            </a:r>
            <a:br>
              <a:rPr lang="en-US" sz="3600" dirty="0">
                <a:solidFill>
                  <a:srgbClr val="FF5A5A"/>
                </a:solidFill>
              </a:rPr>
            </a:br>
            <a:r>
              <a:rPr lang="en-US" sz="3600" dirty="0">
                <a:solidFill>
                  <a:srgbClr val="FF5A5A"/>
                </a:solidFill>
              </a:rPr>
              <a:t>To</a:t>
            </a:r>
            <a:r>
              <a:rPr lang="en-US" sz="3600" dirty="0"/>
              <a:t> Managing This Disease</a:t>
            </a:r>
          </a:p>
        </p:txBody>
      </p:sp>
      <p:grpSp>
        <p:nvGrpSpPr>
          <p:cNvPr id="24" name="Group 23">
            <a:extLst>
              <a:ext uri="{FF2B5EF4-FFF2-40B4-BE49-F238E27FC236}">
                <a16:creationId xmlns:a16="http://schemas.microsoft.com/office/drawing/2014/main" id="{09CC257E-630D-4A95-8006-8D35E1F3D075}"/>
              </a:ext>
            </a:extLst>
          </p:cNvPr>
          <p:cNvGrpSpPr/>
          <p:nvPr/>
        </p:nvGrpSpPr>
        <p:grpSpPr>
          <a:xfrm>
            <a:off x="6366990" y="4395389"/>
            <a:ext cx="2617780" cy="1742165"/>
            <a:chOff x="4607363" y="2048375"/>
            <a:chExt cx="3398083" cy="2261466"/>
          </a:xfrm>
        </p:grpSpPr>
        <p:pic>
          <p:nvPicPr>
            <p:cNvPr id="25" name="Picture 24">
              <a:extLst>
                <a:ext uri="{FF2B5EF4-FFF2-40B4-BE49-F238E27FC236}">
                  <a16:creationId xmlns:a16="http://schemas.microsoft.com/office/drawing/2014/main" id="{E039C1CE-4B0A-4070-9F0D-1818939E8091}"/>
                </a:ext>
              </a:extLst>
            </p:cNvPr>
            <p:cNvPicPr>
              <a:picLocks noChangeAspect="1"/>
            </p:cNvPicPr>
            <p:nvPr/>
          </p:nvPicPr>
          <p:blipFill>
            <a:blip r:embed="rId2"/>
            <a:stretch>
              <a:fillRect/>
            </a:stretch>
          </p:blipFill>
          <p:spPr>
            <a:xfrm>
              <a:off x="4607363" y="3108236"/>
              <a:ext cx="1496013" cy="1003209"/>
            </a:xfrm>
            <a:prstGeom prst="rect">
              <a:avLst/>
            </a:prstGeom>
          </p:spPr>
        </p:pic>
        <p:pic>
          <p:nvPicPr>
            <p:cNvPr id="37" name="Picture 36">
              <a:extLst>
                <a:ext uri="{FF2B5EF4-FFF2-40B4-BE49-F238E27FC236}">
                  <a16:creationId xmlns:a16="http://schemas.microsoft.com/office/drawing/2014/main" id="{88C86B63-2B40-4C06-B886-9842238FDFA6}"/>
                </a:ext>
              </a:extLst>
            </p:cNvPr>
            <p:cNvPicPr>
              <a:picLocks noChangeAspect="1"/>
            </p:cNvPicPr>
            <p:nvPr/>
          </p:nvPicPr>
          <p:blipFill>
            <a:blip r:embed="rId3"/>
            <a:stretch>
              <a:fillRect/>
            </a:stretch>
          </p:blipFill>
          <p:spPr>
            <a:xfrm>
              <a:off x="4691624" y="2255324"/>
              <a:ext cx="1503620" cy="1126999"/>
            </a:xfrm>
            <a:prstGeom prst="rect">
              <a:avLst/>
            </a:prstGeom>
          </p:spPr>
        </p:pic>
        <p:pic>
          <p:nvPicPr>
            <p:cNvPr id="38" name="Picture 37">
              <a:extLst>
                <a:ext uri="{FF2B5EF4-FFF2-40B4-BE49-F238E27FC236}">
                  <a16:creationId xmlns:a16="http://schemas.microsoft.com/office/drawing/2014/main" id="{BE8E3182-37D5-48BA-BDA9-E6DD6BF6EAE3}"/>
                </a:ext>
              </a:extLst>
            </p:cNvPr>
            <p:cNvPicPr>
              <a:picLocks noChangeAspect="1"/>
            </p:cNvPicPr>
            <p:nvPr/>
          </p:nvPicPr>
          <p:blipFill>
            <a:blip r:embed="rId4"/>
            <a:stretch>
              <a:fillRect/>
            </a:stretch>
          </p:blipFill>
          <p:spPr>
            <a:xfrm>
              <a:off x="6080704" y="2048375"/>
              <a:ext cx="1924742" cy="1199185"/>
            </a:xfrm>
            <a:prstGeom prst="rect">
              <a:avLst/>
            </a:prstGeom>
          </p:spPr>
        </p:pic>
        <p:pic>
          <p:nvPicPr>
            <p:cNvPr id="39" name="Picture 38">
              <a:extLst>
                <a:ext uri="{FF2B5EF4-FFF2-40B4-BE49-F238E27FC236}">
                  <a16:creationId xmlns:a16="http://schemas.microsoft.com/office/drawing/2014/main" id="{4604C7AE-77EC-4E3A-A004-A08774DE73BE}"/>
                </a:ext>
              </a:extLst>
            </p:cNvPr>
            <p:cNvPicPr>
              <a:picLocks noChangeAspect="1"/>
            </p:cNvPicPr>
            <p:nvPr/>
          </p:nvPicPr>
          <p:blipFill>
            <a:blip r:embed="rId5"/>
            <a:stretch>
              <a:fillRect/>
            </a:stretch>
          </p:blipFill>
          <p:spPr>
            <a:xfrm>
              <a:off x="6413468" y="3342047"/>
              <a:ext cx="1136106" cy="967794"/>
            </a:xfrm>
            <a:prstGeom prst="rect">
              <a:avLst/>
            </a:prstGeom>
          </p:spPr>
        </p:pic>
      </p:grpSp>
      <p:sp>
        <p:nvSpPr>
          <p:cNvPr id="51" name="Title 1">
            <a:extLst>
              <a:ext uri="{FF2B5EF4-FFF2-40B4-BE49-F238E27FC236}">
                <a16:creationId xmlns:a16="http://schemas.microsoft.com/office/drawing/2014/main" id="{F0A789EA-0AFB-4627-94A5-E68FA7985C32}"/>
              </a:ext>
            </a:extLst>
          </p:cNvPr>
          <p:cNvSpPr txBox="1">
            <a:spLocks/>
          </p:cNvSpPr>
          <p:nvPr/>
        </p:nvSpPr>
        <p:spPr>
          <a:xfrm>
            <a:off x="8914954" y="3942489"/>
            <a:ext cx="3220102" cy="822349"/>
          </a:xfrm>
          <a:prstGeom prst="rect">
            <a:avLst/>
          </a:prstGeom>
        </p:spPr>
        <p:txBody>
          <a:bodyPr vert="horz" wrap="square" lIns="0" tIns="45720" rIns="0" bIns="45720" rtlCol="0" anchor="b" anchorCtr="0">
            <a:noAutofit/>
          </a:bodyPr>
          <a:lstStyle>
            <a:lvl1pPr algn="l" defTabSz="914400" rtl="0" eaLnBrk="1" latinLnBrk="0" hangingPunct="1">
              <a:lnSpc>
                <a:spcPct val="90000"/>
              </a:lnSpc>
              <a:spcBef>
                <a:spcPct val="0"/>
              </a:spcBef>
              <a:buNone/>
              <a:defRPr sz="4400" b="1" i="0" kern="1200">
                <a:solidFill>
                  <a:srgbClr val="2A2A2A"/>
                </a:solidFill>
                <a:latin typeface="Noir Pro Heavy"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Noir Pro Heavy" pitchFamily="2" charset="0"/>
                <a:ea typeface="+mj-ea"/>
                <a:cs typeface="+mj-cs"/>
              </a:rPr>
              <a:t>Structured Data Collection, Analysis, Review</a:t>
            </a:r>
          </a:p>
        </p:txBody>
      </p:sp>
      <p:sp>
        <p:nvSpPr>
          <p:cNvPr id="52" name="Title 1">
            <a:extLst>
              <a:ext uri="{FF2B5EF4-FFF2-40B4-BE49-F238E27FC236}">
                <a16:creationId xmlns:a16="http://schemas.microsoft.com/office/drawing/2014/main" id="{85AE52D4-0DEF-422D-8ACE-952F873C5441}"/>
              </a:ext>
            </a:extLst>
          </p:cNvPr>
          <p:cNvSpPr txBox="1">
            <a:spLocks/>
          </p:cNvSpPr>
          <p:nvPr/>
        </p:nvSpPr>
        <p:spPr>
          <a:xfrm>
            <a:off x="6024939" y="5852560"/>
            <a:ext cx="3220102" cy="822349"/>
          </a:xfrm>
          <a:prstGeom prst="rect">
            <a:avLst/>
          </a:prstGeom>
        </p:spPr>
        <p:txBody>
          <a:bodyPr vert="horz" wrap="square" lIns="0" tIns="45720" rIns="0" bIns="45720" rtlCol="0" anchor="b" anchorCtr="0">
            <a:noAutofit/>
          </a:bodyPr>
          <a:lstStyle>
            <a:lvl1pPr algn="l" defTabSz="914400" rtl="0" eaLnBrk="1" latinLnBrk="0" hangingPunct="1">
              <a:lnSpc>
                <a:spcPct val="90000"/>
              </a:lnSpc>
              <a:spcBef>
                <a:spcPct val="0"/>
              </a:spcBef>
              <a:buNone/>
              <a:defRPr sz="4400" b="1" i="0" kern="1200">
                <a:solidFill>
                  <a:srgbClr val="2A2A2A"/>
                </a:solidFill>
                <a:latin typeface="Noir Pro Heavy"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Noir Pro Heavy" pitchFamily="2" charset="0"/>
                <a:ea typeface="+mj-ea"/>
                <a:cs typeface="+mj-cs"/>
              </a:rPr>
              <a:t>Proper Medication Usage &amp; Adjustment</a:t>
            </a:r>
          </a:p>
        </p:txBody>
      </p:sp>
      <p:sp>
        <p:nvSpPr>
          <p:cNvPr id="53" name="Title 1">
            <a:extLst>
              <a:ext uri="{FF2B5EF4-FFF2-40B4-BE49-F238E27FC236}">
                <a16:creationId xmlns:a16="http://schemas.microsoft.com/office/drawing/2014/main" id="{4A1523FC-4443-4377-B6EC-21D5F4980DA2}"/>
              </a:ext>
            </a:extLst>
          </p:cNvPr>
          <p:cNvSpPr txBox="1">
            <a:spLocks/>
          </p:cNvSpPr>
          <p:nvPr/>
        </p:nvSpPr>
        <p:spPr>
          <a:xfrm>
            <a:off x="3492329" y="3972800"/>
            <a:ext cx="3220102" cy="1043562"/>
          </a:xfrm>
          <a:prstGeom prst="rect">
            <a:avLst/>
          </a:prstGeom>
        </p:spPr>
        <p:txBody>
          <a:bodyPr vert="horz" wrap="square" lIns="0" tIns="45720" rIns="0" bIns="45720" rtlCol="0" anchor="b" anchorCtr="0">
            <a:noAutofit/>
          </a:bodyPr>
          <a:lstStyle>
            <a:lvl1pPr algn="l" defTabSz="914400" rtl="0" eaLnBrk="1" latinLnBrk="0" hangingPunct="1">
              <a:lnSpc>
                <a:spcPct val="90000"/>
              </a:lnSpc>
              <a:spcBef>
                <a:spcPct val="0"/>
              </a:spcBef>
              <a:buNone/>
              <a:defRPr sz="4400" b="1" i="0" kern="1200">
                <a:solidFill>
                  <a:srgbClr val="2A2A2A"/>
                </a:solidFill>
                <a:latin typeface="Noir Pro Heavy"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Noir Pro Heavy" pitchFamily="2" charset="0"/>
                <a:ea typeface="+mj-ea"/>
                <a:cs typeface="+mj-cs"/>
              </a:rPr>
              <a:t>Regular Provider Engagement Outside of Clinic, </a:t>
            </a:r>
            <a:r>
              <a:rPr kumimoji="0" lang="en-US" sz="2000" b="1" i="0" u="none" strike="noStrike" kern="1200" cap="none" spc="0" normalizeH="0" baseline="0" noProof="0" dirty="0">
                <a:ln>
                  <a:noFill/>
                </a:ln>
                <a:solidFill>
                  <a:srgbClr val="70AD47"/>
                </a:solidFill>
                <a:effectLst/>
                <a:uLnTx/>
                <a:uFillTx/>
                <a:latin typeface="Noir Pro Heavy" pitchFamily="2" charset="0"/>
                <a:ea typeface="+mj-ea"/>
                <a:cs typeface="+mj-cs"/>
              </a:rPr>
              <a:t>Preventing Complications &amp; Lowering Costs</a:t>
            </a:r>
          </a:p>
        </p:txBody>
      </p:sp>
      <p:grpSp>
        <p:nvGrpSpPr>
          <p:cNvPr id="54" name="Group 53">
            <a:extLst>
              <a:ext uri="{FF2B5EF4-FFF2-40B4-BE49-F238E27FC236}">
                <a16:creationId xmlns:a16="http://schemas.microsoft.com/office/drawing/2014/main" id="{2FE9CBB5-9D9C-4311-A2E2-0374F43FFBF3}"/>
              </a:ext>
            </a:extLst>
          </p:cNvPr>
          <p:cNvGrpSpPr/>
          <p:nvPr/>
        </p:nvGrpSpPr>
        <p:grpSpPr>
          <a:xfrm>
            <a:off x="6024939" y="376570"/>
            <a:ext cx="3220102" cy="2270149"/>
            <a:chOff x="6024939" y="376570"/>
            <a:chExt cx="3220102" cy="2270149"/>
          </a:xfrm>
        </p:grpSpPr>
        <p:sp>
          <p:nvSpPr>
            <p:cNvPr id="55" name="Title 1">
              <a:extLst>
                <a:ext uri="{FF2B5EF4-FFF2-40B4-BE49-F238E27FC236}">
                  <a16:creationId xmlns:a16="http://schemas.microsoft.com/office/drawing/2014/main" id="{7DF13F09-0288-4735-A248-C3CECE29F86F}"/>
                </a:ext>
              </a:extLst>
            </p:cNvPr>
            <p:cNvSpPr txBox="1">
              <a:spLocks/>
            </p:cNvSpPr>
            <p:nvPr/>
          </p:nvSpPr>
          <p:spPr>
            <a:xfrm>
              <a:off x="6024939" y="1824370"/>
              <a:ext cx="3220102" cy="822349"/>
            </a:xfrm>
            <a:prstGeom prst="rect">
              <a:avLst/>
            </a:prstGeom>
          </p:spPr>
          <p:txBody>
            <a:bodyPr vert="horz" wrap="square" lIns="0" tIns="45720" rIns="0" bIns="45720" rtlCol="0" anchor="b" anchorCtr="0">
              <a:noAutofit/>
            </a:bodyPr>
            <a:lstStyle>
              <a:lvl1pPr algn="l" defTabSz="914400" rtl="0" eaLnBrk="1" latinLnBrk="0" hangingPunct="1">
                <a:lnSpc>
                  <a:spcPct val="90000"/>
                </a:lnSpc>
                <a:spcBef>
                  <a:spcPct val="0"/>
                </a:spcBef>
                <a:buNone/>
                <a:defRPr sz="4400" b="1" i="0" kern="1200">
                  <a:solidFill>
                    <a:srgbClr val="2A2A2A"/>
                  </a:solidFill>
                  <a:latin typeface="Noir Pro Heavy"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Noir Pro Heavy" pitchFamily="2" charset="0"/>
                  <a:ea typeface="+mj-ea"/>
                  <a:cs typeface="+mj-cs"/>
                </a:rPr>
                <a:t>Meaningful</a:t>
              </a:r>
              <a:br>
                <a:rPr kumimoji="0" lang="en-US" sz="2000" b="1" i="0" u="none" strike="noStrike" kern="1200" cap="none" spc="0" normalizeH="0" baseline="0" noProof="0" dirty="0">
                  <a:ln>
                    <a:noFill/>
                  </a:ln>
                  <a:solidFill>
                    <a:prstClr val="black"/>
                  </a:solidFill>
                  <a:effectLst/>
                  <a:uLnTx/>
                  <a:uFillTx/>
                  <a:latin typeface="Noir Pro Heavy" pitchFamily="2" charset="0"/>
                  <a:ea typeface="+mj-ea"/>
                  <a:cs typeface="+mj-cs"/>
                </a:rPr>
              </a:br>
              <a:r>
                <a:rPr kumimoji="0" lang="en-US" sz="2000" b="1" i="0" u="none" strike="noStrike" kern="1200" cap="none" spc="0" normalizeH="0" baseline="0" noProof="0" dirty="0">
                  <a:ln>
                    <a:noFill/>
                  </a:ln>
                  <a:solidFill>
                    <a:prstClr val="black"/>
                  </a:solidFill>
                  <a:effectLst/>
                  <a:uLnTx/>
                  <a:uFillTx/>
                  <a:latin typeface="Noir Pro Heavy" pitchFamily="2" charset="0"/>
                  <a:ea typeface="+mj-ea"/>
                  <a:cs typeface="+mj-cs"/>
                </a:rPr>
                <a:t>Physician Appointments</a:t>
              </a:r>
            </a:p>
          </p:txBody>
        </p:sp>
        <p:pic>
          <p:nvPicPr>
            <p:cNvPr id="56" name="Graphic 55">
              <a:extLst>
                <a:ext uri="{FF2B5EF4-FFF2-40B4-BE49-F238E27FC236}">
                  <a16:creationId xmlns:a16="http://schemas.microsoft.com/office/drawing/2014/main" id="{89D309F5-93EC-4EAB-ACE4-36BC97BDBD8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44440" y="376570"/>
              <a:ext cx="1181100" cy="1447800"/>
            </a:xfrm>
            <a:prstGeom prst="rect">
              <a:avLst/>
            </a:prstGeom>
          </p:spPr>
        </p:pic>
      </p:grpSp>
      <p:pic>
        <p:nvPicPr>
          <p:cNvPr id="57" name="Picture 56">
            <a:extLst>
              <a:ext uri="{FF2B5EF4-FFF2-40B4-BE49-F238E27FC236}">
                <a16:creationId xmlns:a16="http://schemas.microsoft.com/office/drawing/2014/main" id="{14C91919-086E-4CE4-A69A-77B49FF00913}"/>
              </a:ext>
            </a:extLst>
          </p:cNvPr>
          <p:cNvPicPr>
            <a:picLocks noChangeAspect="1"/>
          </p:cNvPicPr>
          <p:nvPr/>
        </p:nvPicPr>
        <p:blipFill>
          <a:blip r:embed="rId8"/>
          <a:stretch>
            <a:fillRect/>
          </a:stretch>
        </p:blipFill>
        <p:spPr>
          <a:xfrm>
            <a:off x="8718280" y="486870"/>
            <a:ext cx="2076704" cy="1295468"/>
          </a:xfrm>
          <a:prstGeom prst="rect">
            <a:avLst/>
          </a:prstGeom>
        </p:spPr>
      </p:pic>
      <p:pic>
        <p:nvPicPr>
          <p:cNvPr id="58" name="Picture 57">
            <a:extLst>
              <a:ext uri="{FF2B5EF4-FFF2-40B4-BE49-F238E27FC236}">
                <a16:creationId xmlns:a16="http://schemas.microsoft.com/office/drawing/2014/main" id="{A490C42E-247D-4FFB-9216-449558701E69}"/>
              </a:ext>
            </a:extLst>
          </p:cNvPr>
          <p:cNvPicPr>
            <a:picLocks noChangeAspect="1"/>
          </p:cNvPicPr>
          <p:nvPr/>
        </p:nvPicPr>
        <p:blipFill>
          <a:blip r:embed="rId9"/>
          <a:stretch>
            <a:fillRect/>
          </a:stretch>
        </p:blipFill>
        <p:spPr>
          <a:xfrm rot="799561">
            <a:off x="9365893" y="4823938"/>
            <a:ext cx="1403056" cy="1713732"/>
          </a:xfrm>
          <a:prstGeom prst="rect">
            <a:avLst/>
          </a:prstGeom>
        </p:spPr>
      </p:pic>
      <p:pic>
        <p:nvPicPr>
          <p:cNvPr id="59" name="Picture 58">
            <a:extLst>
              <a:ext uri="{FF2B5EF4-FFF2-40B4-BE49-F238E27FC236}">
                <a16:creationId xmlns:a16="http://schemas.microsoft.com/office/drawing/2014/main" id="{3F91472F-6301-4EA5-B8B7-75639F211173}"/>
              </a:ext>
            </a:extLst>
          </p:cNvPr>
          <p:cNvPicPr>
            <a:picLocks noChangeAspect="1"/>
          </p:cNvPicPr>
          <p:nvPr/>
        </p:nvPicPr>
        <p:blipFill>
          <a:blip r:embed="rId10"/>
          <a:stretch>
            <a:fillRect/>
          </a:stretch>
        </p:blipFill>
        <p:spPr>
          <a:xfrm rot="449183">
            <a:off x="4360810" y="5227465"/>
            <a:ext cx="1905000" cy="1038817"/>
          </a:xfrm>
          <a:prstGeom prst="rect">
            <a:avLst/>
          </a:prstGeom>
        </p:spPr>
      </p:pic>
      <p:pic>
        <p:nvPicPr>
          <p:cNvPr id="60" name="Picture 59">
            <a:extLst>
              <a:ext uri="{FF2B5EF4-FFF2-40B4-BE49-F238E27FC236}">
                <a16:creationId xmlns:a16="http://schemas.microsoft.com/office/drawing/2014/main" id="{B52FD6CC-306E-4F26-846B-E7946A758376}"/>
              </a:ext>
            </a:extLst>
          </p:cNvPr>
          <p:cNvPicPr>
            <a:picLocks noChangeAspect="1"/>
          </p:cNvPicPr>
          <p:nvPr/>
        </p:nvPicPr>
        <p:blipFill>
          <a:blip r:embed="rId11"/>
          <a:stretch>
            <a:fillRect/>
          </a:stretch>
        </p:blipFill>
        <p:spPr>
          <a:xfrm>
            <a:off x="5137168" y="623382"/>
            <a:ext cx="1475322" cy="1334815"/>
          </a:xfrm>
          <a:prstGeom prst="rect">
            <a:avLst/>
          </a:prstGeom>
        </p:spPr>
      </p:pic>
      <p:grpSp>
        <p:nvGrpSpPr>
          <p:cNvPr id="61" name="Group 60">
            <a:extLst>
              <a:ext uri="{FF2B5EF4-FFF2-40B4-BE49-F238E27FC236}">
                <a16:creationId xmlns:a16="http://schemas.microsoft.com/office/drawing/2014/main" id="{99E449A9-CE42-46EE-9F2D-17F1FF543371}"/>
              </a:ext>
            </a:extLst>
          </p:cNvPr>
          <p:cNvGrpSpPr/>
          <p:nvPr/>
        </p:nvGrpSpPr>
        <p:grpSpPr>
          <a:xfrm>
            <a:off x="8920002" y="2050383"/>
            <a:ext cx="2924602" cy="1639353"/>
            <a:chOff x="-1601705" y="1480931"/>
            <a:chExt cx="8324336" cy="4666113"/>
          </a:xfrm>
        </p:grpSpPr>
        <p:pic>
          <p:nvPicPr>
            <p:cNvPr id="62" name="Picture 61">
              <a:extLst>
                <a:ext uri="{FF2B5EF4-FFF2-40B4-BE49-F238E27FC236}">
                  <a16:creationId xmlns:a16="http://schemas.microsoft.com/office/drawing/2014/main" id="{818193AC-9F7A-4C35-8806-4B457B3CAA6F}"/>
                </a:ext>
              </a:extLst>
            </p:cNvPr>
            <p:cNvPicPr>
              <a:picLocks noChangeAspect="1"/>
            </p:cNvPicPr>
            <p:nvPr/>
          </p:nvPicPr>
          <p:blipFill>
            <a:blip r:embed="rId12"/>
            <a:stretch>
              <a:fillRect/>
            </a:stretch>
          </p:blipFill>
          <p:spPr>
            <a:xfrm>
              <a:off x="-1601705" y="1480931"/>
              <a:ext cx="8206272" cy="4522118"/>
            </a:xfrm>
            <a:prstGeom prst="rect">
              <a:avLst/>
            </a:prstGeom>
          </p:spPr>
        </p:pic>
        <p:pic>
          <p:nvPicPr>
            <p:cNvPr id="63" name="Picture 62">
              <a:extLst>
                <a:ext uri="{FF2B5EF4-FFF2-40B4-BE49-F238E27FC236}">
                  <a16:creationId xmlns:a16="http://schemas.microsoft.com/office/drawing/2014/main" id="{E7188692-8DED-4E38-AB4F-23DBFF55C7FF}"/>
                </a:ext>
              </a:extLst>
            </p:cNvPr>
            <p:cNvPicPr>
              <a:picLocks noChangeAspect="1"/>
            </p:cNvPicPr>
            <p:nvPr/>
          </p:nvPicPr>
          <p:blipFill>
            <a:blip r:embed="rId13"/>
            <a:stretch>
              <a:fillRect/>
            </a:stretch>
          </p:blipFill>
          <p:spPr>
            <a:xfrm>
              <a:off x="3845890" y="2489444"/>
              <a:ext cx="1802226" cy="3657600"/>
            </a:xfrm>
            <a:prstGeom prst="rect">
              <a:avLst/>
            </a:prstGeom>
            <a:effectLst>
              <a:outerShdw blurRad="228600" dist="63500" dir="10800000" algn="r" rotWithShape="0">
                <a:prstClr val="black">
                  <a:alpha val="20000"/>
                </a:prstClr>
              </a:outerShdw>
            </a:effectLst>
          </p:spPr>
        </p:pic>
        <p:pic>
          <p:nvPicPr>
            <p:cNvPr id="64" name="Picture 63">
              <a:extLst>
                <a:ext uri="{FF2B5EF4-FFF2-40B4-BE49-F238E27FC236}">
                  <a16:creationId xmlns:a16="http://schemas.microsoft.com/office/drawing/2014/main" id="{928AFFBE-E8B3-4C04-BBC2-BCD163BD6F41}"/>
                </a:ext>
              </a:extLst>
            </p:cNvPr>
            <p:cNvPicPr>
              <a:picLocks noChangeAspect="1"/>
            </p:cNvPicPr>
            <p:nvPr/>
          </p:nvPicPr>
          <p:blipFill>
            <a:blip r:embed="rId14"/>
            <a:stretch>
              <a:fillRect/>
            </a:stretch>
          </p:blipFill>
          <p:spPr>
            <a:xfrm>
              <a:off x="4403150" y="2489444"/>
              <a:ext cx="1802226" cy="3657600"/>
            </a:xfrm>
            <a:prstGeom prst="rect">
              <a:avLst/>
            </a:prstGeom>
            <a:effectLst>
              <a:outerShdw blurRad="228600" dist="63500" dir="10800000" algn="r" rotWithShape="0">
                <a:prstClr val="black">
                  <a:alpha val="20000"/>
                </a:prstClr>
              </a:outerShdw>
            </a:effectLst>
          </p:spPr>
        </p:pic>
        <p:pic>
          <p:nvPicPr>
            <p:cNvPr id="65" name="Picture 64">
              <a:extLst>
                <a:ext uri="{FF2B5EF4-FFF2-40B4-BE49-F238E27FC236}">
                  <a16:creationId xmlns:a16="http://schemas.microsoft.com/office/drawing/2014/main" id="{3FAC97E8-4159-4401-ADEB-BFADA27CF9CF}"/>
                </a:ext>
              </a:extLst>
            </p:cNvPr>
            <p:cNvPicPr>
              <a:picLocks noChangeAspect="1"/>
            </p:cNvPicPr>
            <p:nvPr/>
          </p:nvPicPr>
          <p:blipFill>
            <a:blip r:embed="rId15"/>
            <a:stretch>
              <a:fillRect/>
            </a:stretch>
          </p:blipFill>
          <p:spPr>
            <a:xfrm>
              <a:off x="4920405" y="2489444"/>
              <a:ext cx="1802226" cy="3657600"/>
            </a:xfrm>
            <a:prstGeom prst="rect">
              <a:avLst/>
            </a:prstGeom>
            <a:effectLst>
              <a:outerShdw blurRad="228600" dist="63500" dir="10800000" algn="r" rotWithShape="0">
                <a:prstClr val="black">
                  <a:alpha val="20000"/>
                </a:prstClr>
              </a:outerShdw>
            </a:effectLst>
          </p:spPr>
        </p:pic>
      </p:grpSp>
      <p:pic>
        <p:nvPicPr>
          <p:cNvPr id="66" name="Picture 65">
            <a:extLst>
              <a:ext uri="{FF2B5EF4-FFF2-40B4-BE49-F238E27FC236}">
                <a16:creationId xmlns:a16="http://schemas.microsoft.com/office/drawing/2014/main" id="{7DA8E67C-CD41-40AA-BC46-1C296870EC74}"/>
              </a:ext>
            </a:extLst>
          </p:cNvPr>
          <p:cNvPicPr>
            <a:picLocks noChangeAspect="1"/>
          </p:cNvPicPr>
          <p:nvPr/>
        </p:nvPicPr>
        <p:blipFill>
          <a:blip r:embed="rId16"/>
          <a:stretch>
            <a:fillRect/>
          </a:stretch>
        </p:blipFill>
        <p:spPr>
          <a:xfrm>
            <a:off x="7758358" y="888853"/>
            <a:ext cx="810375" cy="796323"/>
          </a:xfrm>
          <a:prstGeom prst="rect">
            <a:avLst/>
          </a:prstGeom>
        </p:spPr>
      </p:pic>
      <p:pic>
        <p:nvPicPr>
          <p:cNvPr id="67" name="Picture 2" descr="data:image/jpeg;base64,/9j/4AAQSkZJRgABAQAAAQABAAD/2wCEAAkGBxMTEhUSExMVFRUXGBUVFxcYFxcXFRYYFRgWFhkXFxcYHSggGhomHRYYITEhJSkrLi4uFx8zODMtNygtLi0BCgoKDg0OGxAQGy0lICUtLS0tLS0tLS0tLS0tLS0tLS0tLS0tLS0tLS0tLS0tLS0tLS0tLS0tLS0tLS0tLS0tLf/AABEIALsBDQMBEQACEQEDEQH/xAAcAAACAgMBAQAAAAAAAAAAAAAEBQMGAQIHAAj/xABCEAACAQIDBQYDBAgFBAMBAAABAgMAEQQSIQUxQVFhBhMicYGRMqGxB0JSwRQjYnKCktHwM0NTwuFjorLxJHODFf/EABoBAAIDAQEAAAAAAAAAAAAAAAADAQIEBQb/xAA2EQACAgEDAgMGBQMEAwEAAAAAAQIDEQQhMRJBBSJREzJhcYGxkaHB0fAVQuEUI3LxUmKCM//aAAwDAQACEQMRAD8A6SBQQbqKAJAtAEgWgCRUoA3VKAJFSgCQR0AbCOgDbu6APd3QBjuaAMdzQBgwCgDQ4egCN4iKANUS5oIC1SgklWgDNBJG60EC6eK7UAHYOGwoJCqAPUAeoA9QB4mggxQB40AYoJMUEGwoJMWoIERSgDyrQBIBQBIooAlAoAkVaAMzzJGhd2CqouWOgAoA5r2g+2CJGKYWLvLf5jkqvmEtcjzIqMlukqs32s48m4dF6CNSD/Nc0E4HvZb7WJTJkxYRlJ+JQFK39bEDXr1oyDidbwWKSVBJGwZTuIqSpPagD1qAPZaAPFaANStBBoUoA3UUAbAUEniwFAETtfdQBiODiaACBQB6gD16CBbtnbkOGXNK4BNyFGrG3IcutUnYo8jIVuXBRMf9p7AnJGgGpGYkm3NiN3kNaR7abeyH+xgluzGA+1EkjPCpvbRSQfnfW2tvnU+2kuUQ6YvhlwwvazDOqsWKZtPFwb8JIuL1f28O5R0T7DpXBFxqKcnkS9j16CDUtQBuhoJN7UALJobUEEOWgDFAEqUASrQBKlAHFvtQ25PiMU2EjJyRsVyi+pAALHmb38hpzpc5qPI+qty4FmxOwJexl0rJLUyz5TdHTRS8w2n+zeM/C1jzqi1FiLPT1sQ7V+z+eFS6sHA4DQ2p0dUu6Ey0j7Ml7Cdt5cBL3bjNCxAZTe69V61qTT3RjlFrZn0PDKGVWU3VgGB5gi4NWFm9AHqAPUAeoAExG0IUbK0iBuRYA+16ANMPtWFxmWVCLkb+K7xQBLLihluCCDuI1FAAHfMTQAZFKKMk4CFegg2vQQevQAFtjaAgheS1yB4R+JjuFVnLpWS8I9TwcQ2ls/G4xzM19eJ048BwFZOuK5Niqk1sLJOyGKtu0GtuJqfaxJ9hI0wWypla2U9eXleqynFkxqkixdm9ovC7EtYhlXoL3PH1quccB052Z13Ze0VmiWRbWPLmN9bK59UcmGyPTLAQ0tMKETTUAF4c0AT0AQOtAA8kdAA5WgDdaAJFoAlzgC53DU+lAHJOzOCaaWbFuNMxsd9yxudbcN1Yb8tnSowkiywseFZMs2pIOjQnpVkslW0g1cOLc6Y4LAvreTnvb7svEI2nQZTv6elTVJxeOxFsVJZ7nSuweM73Z+Gf/phTu3oSnD92uijkvkfVJB6gD1AHKPte7fSQMMFhXyyWBlkX4lvuReRI1J37qhlkjl2yti4rENnUOWJuWY8eZJ1JpcrYxHxplItA7EY6OMtHOQxHiVSRfpelq9egx6d+pD2d7bYnAzd1ig5jLeINqVvoWXn5U+Mk90Zpwa2Z3PAOksayIwZGAZWG4g1YWBYvMraVGC6ewdh8SLVJRk36SKCD36RQAFtRBIoB3A5vXcPqaTfwaNP7wJHhuQrGo5N7ngExsFuFRKOC8JZEO0EsptvIPCllzmmKlYMw1y332I+vrWpRWDHJvJ1HsFjwYco3Wvbrc6+tTp21NoTqEnFMtPeE1sMZvHCTQSM8MlqACBQBHQBoy0AQSJQBGBQBkUAK+1e1Rh8LI5BJYFFAtfMynXU7gLn0qspKPIyutze3YqUEhg2fEixmRmTOVvlvmYtYk+dYpzXHqb663z6FUWScOZVh/RcmVi0ZfI+bepRhlex0NvPdrV2l07PIJy6sNYOk4DFl4e8Fr20B50iL2HSW5Xdk9qJZJjBJPg1cGwUCQM3S5Nva9M6cxzhi8tSxlBv2gr/8PMbAZ1zeRNiAeNRCHmQTl5X8i39jYgmBwwtb9UrW4+IZvzroHLY6vQB6gCr/AGj9oGwWBklj/wARiscZ5M+mb0Fz6VDJSyzi3YrYgxLviJSW8W86lmO8knjWa6bWyNtEE92dS2XhgtgoAHSsyNTew7gUWpiQtsrvbbsvHi4GuAJFBKNbUEDd1FWi+l5KyXUsML+yTa6yYQ4YjLLhjkZeJFzZve49K2ReUYJrDLLj1qSgmaRwaCpuuKbjQBkYw0Aek2jZSSrkaXyqWIHMga+wNJuWUaNO8SDtn4uORcyOGHTgeR5HpSY4Rplliza204w3doryyfhQCw/ediFHveoklIvFyiJsXFKSC0ar5OG99B8r0mVbW4+NiexWe1WDHdXCjNerVy3KWxysoP8As2kyy9wynMyM1+HhI0I4aNTaZJ2GfUVNVZ+J1COGthgCESgCZaCTa9BAOrUAb3oJNWWggHkS1AEamgCudvgTAgAuveDO3BVKsLn1IHrWbU+6jZovea+BqkShwCPuqLcrC1ZpJZ3NkH5RbtYxl+4jFzvbKPhHU1WXoh0eMsd4LDhYgvC1jyqyWEUk8sQzdkcNJm/V5g9r+JlGm74SN1h7VZWSS2Kyrg3mSJO2Wz2kwa4ZL3eWNQTrYAEkm+8ACiEunkpZHqe383L5sUt+jxZ/iyLf2rbXJygm+5z7oKFjiuzDauKPUAc2+3e/6DEACf1ykngAFbf71Vl4IR9nYe6wERFlJTOSRuzG96x2PzbnQqXlRDg9oFyxTFzBlGbWMd3b1G71q3CzgnCbxkuGxNuLJh++JByjUnQXH0FR1LuS4POxnZ22pJdWijaM6Zo5M9uGqkA+1T5WhbjJMT9gMPbbW0Cp8AXUcLsUP9a0V8GS7k6XNEDTBAFLhRQAJJhhQQCyQUAB47ZpmieISNGSB4l+LRgSAeFxcX60u14Q+hZkQbJ2TLh3lYyloSPBEbsUsP8AUY3b5Vmsw9zbWu2cgOydnDEJIZCSxzqQToM3wkW325HifKq0yXJe9djbYvZhMHGbyu/QsSPOx3E9KtOWVuVhHfCQNtOIOvS96SzQvQg+zPBsMTPI2q5bJff8YBPQG3yp+n3l9DLrdoJfE6aGrYc03VqAJQ1BIJNjQDaggntQBgGgCSgk1ZaCAOZbGggHxmFSZDHILq28Xtu13iolBSWGXhNwl1IqOKJbESxZijeLKfI3+l65di8+DsUtdCZXdj4aScuDC6ujZWAcEniGHMG2+r9GPdY32i/u2LphUZEBZZRa4Oh+YG+p6WkUbTeE0xdsraqiciJxJFJmbQ3yOpAdTy3g253qjbgy0oqa37DpMIZpUNwAAWt5lRf2BHrV4QdjRnnYq02WwGuicrJ7NQBmgDnH2ru3eYZACytnW33bsUGZugH1rNf7yOho0uiRtKqoRGPhUBR5AWpE+R1XBrtHCRpC8uU7rWHG+ntUdKGdW+CDs6YCksTOmS+VtfCCbeHXjrVlEicvQZ7K7ORQvmiGXUk2JAa+/MNxqfMxb6UPOy2wlw7Yia93xEpkP7K7lX6n1rXDg51nvDtzVxRBI1AAkrUEEQiJoAw+HyKT5XpVy8po0zXWLm2grxyldy3W4GbMQNQLe1Y285wdFQ6WsiLsxtNwxDRnuyDcsuVg1+A4i1Vg+nkZZHqWwVtjHDhqDuolImEcIEazRMeYt6nT86ntkW/eBew22EGJmgvYZmVLnflJ0ud50vTKfJP5mbUN2Qz6HQlatxzzZaACk3UAI9ownNpQA/IoA1IoAwDQBtegAPHPYVKIYCuJFSVyVztFgwZklU6m4I52FvzrBqa/Nldzp6S3y4fYAwsQzXuQ3AjfWaMsbHRXyyiwxqxjs0jm97jMdenOm9XlEtR6tooFbCopVUUDSwA09P60ppylhE9eE2yzYWVURVvuHz411IQ6YpHFss65ORIcYOdXwUyaRYwE2FAZDRJUFhD2nwizR3Fs6EMt+hFx6gfSl2QUkOqtdb27lTxj2k9axzW5urexptHGyK4XKXQj7pFget6hNDUmwjZsire8LKLamwa/tVyzqa3Uiw4DFXzWBtfkRv5Xoi/Qzz43LPAtlA6CtsVhHOk8tkUzVJQGc1JBhYqACESoJNmiBBB3HSoaysExeHlFcTZvckiMZQGYlRorZtb9Dc3v71h6Ol4OrG2M1linbmEZ/D41zaZu8N94PhCgDdprzqJYQ6GMc/lghxyxxQxxqLBLka3NzzJ1JJJN6VLcI9xTDtBXdYl1CnxHm3IeX1qX2RTHLK+6iOVdCbOC+U2YWFyVP4r3O7hVpJtCk9zsuzyGjVg+cEAhuYO41vr93nJzrPe4wFqtXKBCUADYiPWgAugDBFAETUAYz0AJNvYghbirIpIQYfaJJ30zAjqYF2nnLRprqGNvasGt26fqdPw556vp+oBs/FyBhcZr8dxrA33OtHZYLHhsa7C2ULYDXeTej2jZHSg/ZwAYljrY6n3rRpZf7hk1kc1PA0CrXTOQjORagk0jAB0oJQcQSKqXFc4sTfdRgjqKDtzEgSMRzNYnhnTimkabN2qpYBt/WluruMjZ2Za8PiYlzWIvx4VOCHIZbCvK+YDwrqTwvyp1MN8ma+zCwWVjWoxijaONVd5tVkijeBRNtyMffFT0lOtDXZ+MDi4N6gsmMlaqlza9AAu0EutwCSOW+1KtjlZQ+ifTLDKft3aJQ+FXJ/dIt6kVjnydOvDRUMX+kTmw8I4nj/COfWl5SL4b2JYdnmAC2/fS3J5LdKxhAM0Imnlyn7yEAb7MGNvK9hfrW1xfs1NccfU5+UrHB88nT+x2zZMPAI5De2q8xe9x/fOm0RcVuZ75Rk9h+BTxBOlAEMo1oAkL0AZvQBG4oA0IoARdpF8BqyKy4OeNjMkhHXQeelPhBy4Mr5IYtotOCT8IdsvQLZdTxJIJ9RXL8QbVvQ+367na8NgvZdfqN9ni4txU39DXPOiWCDdvqQJWtYgjQggjmDoalScXlFXFS2ZzzD7YlGQ5372BpImOd7OEORQy3s2nEjh1r09NDsmrf7JRzj/27r9TzltkIRdWPNGWP/ns/wBC3L2hbit1N9VOo6FTp639KtPSejFK4M2VtHOQwa4J/sVlnXKPKGwkmXTDHw0kcVTtJtMRuik2zMFHXifkKl7RcvQIx6pqPqJYsAstydbkn3rl8s7PCB5+yqE6EirqTRVpMP2f2XVSCWJqybZSWEdBwcIRFVRYACtsVhHOk8tskc6VJQpPaZjewpkRUyk7SwLkjzphn7nQOzWEKRgGlM0xLGgqrLkq1BJtQQVraONhmd1Rg/dnI9tQHtcrfcSARflWXWVuOG+6N2hmpJ49QUYZBuFYtjduAbVwlxfpVJoZWyndkNqRw42WZhmQDLfXS/EW3mw9jXpHprK6IUqOXzL4P0POe2rtvna5YXux+Pqdi2fjUmjEkZup48eoI4Gs8ouLwy8WmsoKWqkkqUARyUABYifWpIC4X0qCTZqAF+1NqxQLeQ68FGrHyH5mmV1ynwVlNR5KHtztY8vhjRVXmTmPy09r+dbq9IlvIyzvb4Khjma4cm4DBvUbq1dCSwJ6uTTsviMuaM7ibg8idLVz/F9D1t2w5XPxX+Df4TrOmKrlw+Pg/wDJcsLFllU/dbwH8j7/AFrzGUejQynPdkXOlQ9iyWSSXE+G4FHVtsR0b7nMNlITLOpNz3pbzznN+de20EZR0yjLlfqsnjdbKL1bce6+zwWFSbtbcBb+/W9PxkXkgZit2BtR0oOpjjY/ayeMeJrrutpp5VnnpYS7DY3yiKe2eLmDxTl+8jzB1NgMvQ286THTww4vvs/0YyV010zjzF5/dFq7MY6OdfAdbXyneP61xL9HZQ8S/E7NOrrvjmP4FjhiBFiNRSUhrZukNqEgciuYDtdJhZ2hxbd5hzIypPbxRXY2SUDevDN712FT11qUecficedjrm0+PsX4SBlupBBFwQbg+orM1jkdnJVNtKM2tMgIsFM8QJW3OrsSuS1bOWwFJZqQY8tqgkx+ki1+FRgko/aztc0rjBYJ/Ew/XTL/AJcfJD+M8/8A2OhRpunzzXyX6sy2XdXljx3f6I27IYZFgKoMqZ2y8yBZcxPEmxNzzrh6232l0n9DuaOr2dUfxHIhrIka2yl9vu0OUfo8Pikfw6cjpYefE13/AA7QKKWotX/FfH1ZwtdrW26Kn/yfw9BZgdniCEBtTvNt7Md9djc5mEh52S2g+GlGc2Rwc0YvoALg/vafWsmprU4/EfVLpZ02KYEAg3B1B51ymsG0JQ0AaPQBVJpWDA1YqOMPObDSqkintR2mGGQKCO9cEqOIA0LWrRp6faPfgXbZ0I5vPjXlYmRixPM114QUeDDKTfIPe1XKkILTN3EYuz6DkP2ieAG+kX3Qri5SHVVSskoxGk/Z0xEJExllylnWyjKNLMNdxN9/KsdXi1duXZ5fTuap+FTqSVfm/Ia7BxRdSrizroQdD7HjXD8T0nsp+0h7suPh8P2Ox4fqvaR6J+8uf59xpiIc+/fXKwzpp4F238asMAVmALsqeh3/AC0v1roeH0qdqc+Fu/oYtda4Vvp5ey+oh2dsmVJZZrKwcnLlN7EWGo9L6XFen0/iNFnVDOHnvtk81qPDr65RnjKx27B2DGjDyrazKgaRe8k7sbgbt5DhQCNcVrIIxuJW/kNansQZw0/eK8baqJWS3DxKhHzPzNVlFPJMZYwLdn5sNKq5iFbWJ91v2SedV6VOPS9/1RKbqnlcP8mdL7O7YMjZJDZ+B4N/Q1w9VoXX54cfY7NGrU10y5LEb1gNexz3HwAmVN4zSb9b3ZjrXoNPH/Zj8jkXv/cYm2WZUvHHM8ciDMhVj4o9fCy7mykEeVPnWpLLRlhJxl0r6DHC9rHdu5xCfrRuZdA45251klpsPys0e0ytyzYbAZrMDcbxWSTa2YyMFyWbCR2FUGYFnaHaQiAA+Ntw/On0UOx/AXZZ0L4lC2/tWUxs0znIPhjGmc8Lgb66lNMIPyr6mG22TW7+SNOzGzu7jJb/ABJT4jxu5A9hf5daVqpuNcp+if8AgdpoKU4w+P8A2XuGAKAqiwAsAOQryGNz1WdhP2o2ysEbG+7TTieCjrXb8O8P62rLOP5u/wBDj6/X9C9nXz/Nv3KbsLZzuxxMgu77h+BTy6n6V3ZSy8/gcaMcLHfuN8bJHFlMjAMfhG8+SqNSetLznYZjAM2MQEHUX5jU1E4vAKSLT2W2rqIi2n3f6Vz9RV/caq59i9QNpWMeYc0ALMVhxmqSAyJABruFQBxDtztLvJxiL/CVA6KWYW/lIrsVw9nX8mYZS6pkOIcAXHnWpiULMfjddKRZZjZDowL99nGxsimV/wDEkAsDvVN9vM7z5CvP67Ue0l0R4X3O1o6HXHrfcd4DAiCTFYuXVnI0Gto4xljjUczqbc38qwp9vQ2Nb7csR7XwLxRLjHIXEO92QG6kMfg6lV48bV09FKV8Xp57xa/D0MOrjCmXtobSX5hMWNDIJAdPp0NcXU6edFjrl/38Trae6N0FOJSNrbSTEYpEcFoo7lrXt1LEbhewrpUxdGmbW0pHPtkr9So8xRbF2a8JE+GvLCBd4r3kj5tEfvLxy7+V9AMW0l8Tb1OLw+BoNnpODJCLMRcjcrHn0NdTReJSguizdevdHL1nh6n54bP7ldwuHaJWMilXJJYHeOQr0MJxmuqLyjhzi4PEtgXZyFmZzwv+dXZQX9n5Q8DNfUzSMfkB9KrB53JmsbDLa2AzoANzjMp/DJxHQMRcdSaonhl2lJbmvZzHmRSjXWWPRhuII41aWJLqRWttPofK4+R0TY22Q8bCQ+NFJv8AiCjf51wtXpeh9UeH+R2NNf1LD5KohvqeP1P/ALrrxj0xS9Dnyl1SbEO1MQY8WpS5yqSwAJNmP/BrRUurKfBkvk4uLit/07mNqujiLExn4HXNbeATYg0qUGh8JqXBZuze23R/Gbo1jbkbAG3qPnWe+hSW3I2uzBdsdtaOKPvCb3KqoG9mY2AH97ga59dcpy6TROaislA21tC8rzSMAFHoAOArs01qMVFHPtnl5ZUduYx5U710yIskYVb6trchutgB6nrT5YUGl/NzOlJ2Rk/lj6F1wT6xD8Ui2+bn5Ka5niUumiX0+51dAs3R/nYf7Tx4jB1AsLk8FHPzrl6DRO2XXJbdvi/2OjrtWqo9MXv3+BzZGbH4q9iIYz4QdzHmfqfSvRvEV0rjv8X6Hn4pt9T57fBFpxmIEMYsMzE5Y03Z3PPpxPIClbyY3ZIUjB5SZJDnlb4nP/io+6o4D86bFY4Ft5FuJfU8T9KGCJcLiiiBxvBuPTdWeSyOTOvdltrLiYA4+IWDDqQCD6g+9+Vcu2HRLBthLqQxkNKLArHMaCALtXMUwU5GhMZUfx+H86dRHNiRSx4gzh+Ni/Uup3EWv6GxrsuPlaOen5kwRcUWiU9BfztrSuvMExvTiWBz2K2aJZDK63SPQA6gud3nYa+orleIajoh0rl/Y6Oho6pdT4X3Ol7O01FcOL7nZktsB8JFsja63/P8qsuMEPnKK921ZFhYyENIxtEv+mAdWHpvPUCun4ZCx3dUeFz8jn6+cFV0vnt8/wDBRsJiJFjkIOjcPIakctB8xXX1WjhqMOXKf5d0czT6udGVHv8AzIL2JxmTEOcmY2BsNSRc38PHePauV4itl8zo+HtdTXwOgYFFX9ZhnAW5zRHVVPEJxXX7v03VyPidRejLHs+1s1rXGoq8RcyPbey0xEZQ6NbwuN4PXmOla9Lq56eWVx3Rk1GmjdHD59Slrg2hVo3FmAN/beOlenhbG2KnHg8/OuVcnGXJSdkyZMCp4sSfnarU/wD5pkWe/gtuAk/VRq3wlQD05H0NS13IUsAW34WgkXFJoRZZBwI3XNVjJZ34ZNkW1lcoc4XGLLGHU2zEKRxBO9fK3yNUnH+2QyuzK6okrvYgdQKnACkjLj9f8yK3qpP/ABVo+6/oKntOL+aA9sQiLEXUeCZTmXgSu/1IPuKtDdNfUiflmpfT9hnBlAsDfVADxOazfnVBpJtKd2MAzXVJWe3LLGV+pNVhUlJyCc9sC6CJphHobb9dxYE2bqF39TblWltJGZJuXyNds4PvpcPhY9EUl3PAKpFyeZv82pcn5fmxiWZ/JfcE7K4mabHzSyfDAXhjT7qHNbdxNl1PWuRZTPVTak8RT/iR1K7o6aOYrLaGW2sY2KkMKH9WpvK34m/COg/vhXWrgqoqMefsv3OXObtk5PjP4v8AYd7KwixCwFufQcqrL0RdAuHcSsZ948SRcgoNmbzYjfyA61KWAbBMfPrlGpq6KCfFtlU8+NRLgmPJrMcsLfslKTPZjI7lk+zva5jxUcd/DLmiI8gXQ+d8w9TWbUxThn0HVPEjq0lc01msEdhQBUftTxuXCpEN8sgH8KDMfyrZoo5sz6GfUyxHBxl8RYyR8CCR0IroylhtGZRykwTZs3gI5E/PX+tZq5bYHTW+TqvZ3Cd3h4ltbwhj+8/iN/e3pXmdXZ13SfxPQ6WvpqivgWbDx2tS0hjZrtLFLDE0jbgNBxY8AOpp1NMrZqEeWJttjXFylwjlJ2zJjL4hx41vdOAT8A8ufOvWaWmFdEej6/PueZvulZdLq+nyD8OFy3BuuWy+R1J+ntTxeSpQiVZFxEJs13YDoNNRy/pWLUaX2ta+OTRp9S67Xjtj/Jf9idqIcSyCQd1ONG3DOPP731Feb1GlnU9+D0Wn1MLF8fQvKPxBvSGNCoZgePpUlWhf2g2b3sZZfjUH+IWvbz5V0NBrPYy6Ze6/y+Jg1mm9quqPKOIFyuGwycSBceZJr0SeK4o4rXnky8EWjUclH0pvcS+DaaVZIU702QsqyHkuYAnp9256ms16ai+k0VNPGSz7OwKDDNAEy9zdla2jIbkEtxO8eg51zqr5OzL7muVSUMIr+1XsFPEug+dzXVRkZmaJTPExAvd1B5XGYf8Ah86XNtYZaMU+SXHxKSrMAcp+RBU/I1LTa2BYzuAQJllK78iX9QCL+dlq6aks+pR7PALs28kcC31feeV0ldyfYmruXSsiksvA9dbbhbQAD8KgWVarEuyOGM98QDoiqn8V2d7/AMTW/hpcHnMvV/bYtJYxH0FOLi7p5Y4DeXEP3jH/AE0yqpPmSDbq3rTYRUE5v1/MVZJzfQvr8g3AYdIFRebKPMt9eNThvJOyJtsM5TuozZ5TkDfhXez+gv6251X4osbYi0MaxRjUKFUfhUC1zUxREmKJxk8O9zvNMFgGOS2UcyPXnVJF4mcQn6mW/FQ3/cKXaXrC/stwTT41D9yH9cx6gFUHmWPsprDfPEMepprj5jtch1rAaQaPGi2+gg5z9qmNBeHXRVkPqSo/KunoVhSZk1Ly0jkc2I8ebrUTs8+S8Y+UYdlcH3uKEf3fjb91CNPUkD1rFqL/AGMJNc9jVp6fazS/E7TgiGIrz8Xlndlsg7aOLTDwvNIfCo3DeTwUdTWump2S6YmW2xQj1M5ztLa0uKlLP4UUXjQbl6nm3WvUaTSRoW279Tz2p1MruePQN+znscJXmbEF48yrLEilRmSXN4jcHdZdOFxesz1zhmMMYyX/ANIpYlLnAk29hZMEzwORYoxicaqxW6sBxBuNRwNbK9RGyLaM8qZQeGegwPcuUaxyKsenMav/AN1x6U+ufVCLxjYS4dM5LPc0xeyRK6KtlYyRAMNCLuoJ06H5Uu+MOhyks4G1Sn1Yi8Fl2F2gmjVRKnerYeJbCQc7jc1uYt5VydR4Tvmp/R/udKjxPtZ+KLHszbUMzMI21GhUghgeoP1rkW0yql0zWDq1Wxsj1ReSLtV2nXCwtqO8YFUHX8R6C4PtzqkI9bwWl5dzme3tjyxrgncHK+/mp3hW6lNfRuVd7R6pWtV94v8AI4+r0zrzZ2l9yyTOCLAi1dhHJZLgACGjIBFr24HgR7H5Uua7l632C4cHljaESSCMgjJnbKAeAF93Sk+zhnONx+XjGRTNii8KMfiSTI/7yXB97X9aZDcqw7FSW7pv20Yexqk49SaLReHkLmUWtv8AmelTCWYpkSWHgAkfKCL3YxiK433C669TbXpVq68JC7J5Zv2dIEWewJZQwFvhubezPm8sjc6ib6pJLt9/59yYrCyMnmEatIQWyKW6sRoF82aw9arZlRwuXsiYc7nti4e6yEguVUA23vNLfKNOOYsxtuA60u+xUxSX8SLVR9o22KsFAsc8kRfvJCqySP8AhzEhY/QBj6+VMrudy6msFJVKryp5BduYi0kKDg4c/Qfn71pithUmM4GJxEj28KKI16s3ib/ZS36FviQ42UqSBrI28/hFXRVgnciMZ3Nz8zRkEheELvnbebnyG786jG5OdiS2ZZ1/6bW9NfypNzG1ovX2N7N7vBvKR4pX1P7KgZR/3H3NcvUPdI21cF1ffWcYcx2QmLmUZmKD50IJCntfZpUw5OYRx2vxzOc5N/auxo44h8zBfLzHNtpQ5HIG6st8emew+t5iXjsNgDHF3pHilt6IPh9739q8/wCIX9c+lcL7ne0FHRDqfL+xd8G5FYIs2SQg7d7VLyR4cbkGdv3m0HqFv/PXo/CIcz+n7nC8Tn/b9RVHHmVl3XUj3Fq9FjY4edywdmO2PdrFFikkSSMCMuillkQWW4K6q1rdLi/lx56Gzq8pvjqoY3E+2p1xWLwyKHMMDu7PIbu+Zu+ctvsLJYXN+dN/08qqpN8v/pfcp7ZWWLH87/oB4XEl7uw1Ylj5tqT7104rCwjE3l5DMDNfEwgcCzt+7HG7/UCs+q3h0+rX3HUbSz8/sMsO1lCndf66/nTu4sSYpDBi48Syh4iVjkUlhZS1rgg79ePlxrm+JUKcet9jdobXCXSu5cdq4XC4mSFzF/hFmXXwtmt8Y46gH0FebsvUViCwd+qh5zN5Ddp4VZ42jbcePEHgR1pFN86bFZHlGi2mNsHCXc5jisC8MpidyGGo1sGHArfeK9ppdVTfFShL6eh5PU6e2mXTJfX1GGxElEyks2XW97a3BrTPgzRfmRYGxQDpqCGBsefGl42HPkQ418k8qfdlUSr++mjD1GtRHaRL3QZPOGhiI3ix9qtgrkYbOLyxGQDddV1tffe3luv/AErBdrKtPPpm9nv8vmbKtJZfByh2/MWYu5cRm4JDchbKC19eFga6VNtU0pJ5T9DmX12wysYa9Rx30XcQyxsiZ9DmzKTkLrYCxvY6aXva9c+ucoXTjJN78Lfn9zoTjGVMJRx339cfsQTYvvGRR8Ckux3ZiAQNOAF9L+Z4AaowbfVL6L+dzLKSS6UF7P2pJBFImHVDK9yHcE5PDbRbak8yR67qrfp/ayUm9kFVrhFpdxfsDZxhRmds8shLyOdczH8hTIxUVhESll5Bsfh7sG3nN733U+PAmQ9dci5R8RufIsbk/OlLdjHsAMoS5OpPuTV+SvAEyF2zN6DlUkEWJOVb7ibAdBrf8qqyyI9gSANITqAjE9QBes1m4+Gx1vsXDlwMItvXMf4iT/SuXc8zZsrXlQxk30ouLP0ZUQsdAAT5Wq0VlpEN4Rx7G4nvcTJJzY28hoPkK7lKwsHMseWIsJs4YjEsLXjQ3c8P3fM/SuN4lqlW2lydbQaZ2Yzwv5g6BhY/QCvLyeWekWyGaMFBJOgFz6VaCKSZzhMWZ5ml/wBRyw/dvZR/KBXsNFX0RjE8tqrOuUpDQSWlUDnXVZzQvFmzL61KKm2xI83fOd2Rx/MO7/30m7+1f+y/Lf8AQbWuX8H+wmKdy5Q/CdVPLmKZxsU53DuziazTH7sbKP8A9Csf0Y+1Is3lFfH7b/sOhtGXy+43dbj++QpyFMH2uneYdwBclW/mAuPnal2R6ouIyEsNSN+zGO72BTxArxepr6Zs9dRPqgmWTCYi4rIzQgPtLshMVFl3ONUbip/p0plN0qpdUSltUbY9Mir9mkmMgSVCCpAY8PDe+vEW1r1tfiVMqcylh4PMWeH3RsxGOUWQbAg8IAICkkeI6E8q4f8Ar9R2kdv/AEVHeIanZ6EkEoDbdfU68r1EtTfJ5c2SqKYrCiiUdnYNwjAHsKlaq9bKbIdFPLiiHFRFFCxJ4VFgo0sKyWylOXVJmmqMYR6UhZgMSjEidQHMkSIG3hWazkHkQcvqaZS3BPD59CLYxnyltnk3x8SPEEFrRzSqtt1iFf6k12PCZ+eSfp+v+Tk+Kw8qf84/wBpGq5rcq7xwzMkuSO/F9B5caHuwWyJJsQAcvICqolmNnpnkDfdUZvXcB+fpUyeFghLfIbim3mqolgUiXIq5Ui0F+guaAFW1WObkLWqrLIFw8uRJDqSwSMAakl3UWHU2NZrGkPisne8Bhu7ijjH3EVP5QB+VciTy2zalhYNZN9QSIe2MczYZlgTOx3gEA242uRenUyjGWZC7IuSwjiiTk5ljBLnwg20UneSafZ4lVCtuPJFfh9kppS4LLsTALDGEXzJ4sTvJryt1rsk5M9NVVGuKih1HYUhDBN252j3WFYKfFJ4B5Hf8q3aOvqsRk1lnTWyr9nl3HlXrdMss8xe8IOie8hPWti94yvgL2lJa1SVRNs3FsiZQLhxY7yfiVha3UW9alVRnhyeMb/kylls4e7HOSLbuAkvlZGBGu6/qCNCOtKVkJraSHdE4cpk2x5QIO7++7lj0WNfCL9Wdv5RUypnGxSlxjb68lYXwnFxjznf9BpBqvoPzqe5PY1iGjL6iiXqEfQR9np+5nkhJ0zFl8n1H5j0rzPilGJto9F4bbmGGWzNY3HGuG0dgMjmqrRKI1fM4Vfi3+wNXrbyRPgNhYqfEjeY1+mtaE13EyT7GJe0OFW4MyKdwzMF9Nabu+BXHIThtoK63UqRa1wb3vVU8FnElUAil8lwTGbJST4lB/KhZXBOfUUv2dKgiORlGbPY+LWwHHoBWnTauVE+tLJn1GmjdDpbwCPsTEXNmRr87j+tdiHjcP7oP6HKn4PL+2S+qI8dsjENayrYW+9wHpTo+Mafvn8P8iX4Vf6r8f8CbGzOkpMisgYNqbW36ajStVGsou2hLf8BF2kuqWZRLh2U2b+pzvf8AWHMBu8PD33+tcnX+Izjb0VPZfc6Wj0EHX1WLn7BO0dnoB4SR63+tZP6rqI90/p+xq/pdEuzX1KhtXajwnQI3uD73NaafGLJe9Ffn/kz2+EVx3jJ/kJj2ziQgSxOCd+UhhbrexrpVa+MlusHNt0bg9nk8u1IpiSklzysQ38prSrYT91md1yjyh/2KwBmxUIy3VHWZieAjDEepYoPU1l1MsRH0rc7QDpXNNYLLvoA0xK+Frb7G3naofBMeTiWzYwqKLa6k87kk1x7JM71aQ+worM0OCHYbzuqUiGyidrJDOQ/+Wr92vVspZvYW/mFdvQVdKyzja63LwiTZqZI/T616PTrEcnCueZYN8MNaZHkXLgI2jEbrV2VRJhVbdUkMYnEShCC5IO9W8a6fstcXpL09Teelfb7DFbYljIqw5yS3607coklwWKHS/Ia+h1qjLI9ezXFqOxHcV7S2YGmV1OU5SAeF99iOWhrleIx8nV6c/I6nh8sz6V34+YzhLqAGHrz8jXnZ1d0d6NvZhaSaXFZ5RwOUhl2fjF3e3Qeup/KmVLuUsbew0mkFWkESrbe7PpiWBZB521qkZzi/KWlCEl5jfZOwlwisUvlOW4ubC19QNw30zqlPkpiMfdHcGJ0vVHlE8hMc9GQaJRKDU5Iwz2Uc7UEmWQcDfpU4IyCNsxG0cAjlz6GoWz2Jbyhhoo+lWx3ZXPZFa21jbA2pDeWaIrBRNs4gBWkfcvzJ3AVrog28Iy6ixRTbKBMSzFjvOvT06V14xxsjiyll5Y72NsljZrEk/CONdGijC6pGK23L6Udt+zXZ7RROXWzMw32vlUaXtu1vpWLVTjKflexopi1Hcva7qzDQWffQBo70Acu7QYIRYlgvwscy9M2pHob1ytRDpmzs6azrgmSQ7qzdJpbIpMLLOe6i0vvY7lHM1qppyzLfeooSdq4I0khwcdyIAS7H70koViT6C/8AFbhXcorOJbPLyAk6WrsLaODnPeRJhxqKIckSDdptop8qYLJsK/zqQCGPCoAX4iOzXHQ/lUkjrBtoPIe1UZKNp1saEDIZVzDTeNR6bxSr61OLT4ew2ixwkmuVuE4R7qV+IcudeLl1VycfQ9nFQtipeoz2ZspPiLkr+G1rdCb1bqjLcU4SjsNyyKLAADpRlAos0/Sk5H2qNicMwJxwU1KSIZKL2uxCjjV4xbFykkAYzaMOgUFj+IaD/muhX4dZYvNt8zFPXQre2/yPLijlLIjSAG2lgb8tSOdYb9NOl4kbKdRG5ZiBHa+JzZVwTjqzIF+RJpG3r9x+/p9g2OGZ/wDEIQcl1Puf6VTktlIYxIFFhUleSQOKEGATaONsDROXYtCHcpO08VmNhUVxGTlhFJ2/J39lQ2VT4T91juJPLp/zXRokq9mjl6iDt4fANsiNknyEWawFjzAB+g+ddemScsr0ORbFpYZ0XsfszPNmHiNi3MIo006km3kDV9RPERdUfMdN2RhigsRXONY5A0oAgkSgCv4vHcBQQJto7OWYDMSCL2I686VbUrDRTe6wBNkSZgoAy31a43eW+sq00uo2PVx6c9y0YDBqi5VFh8z1NbYxUVhHOlNyeWc77eYdVxkjjeUjv5kEfQV0dKspGS54EEddBmVEkZ1q0SsgraGq+lMfAtEmCa6ChAyYNQB50zUAGRNa3lVSQtxcVUswdDlYGpksrBVPDyRY/HjCyC6FlYZlI+lcLVaB22dcfqd7SeIeyr6JLjgCxHbB7+GLKP3tfpSf6W/Ud/VE+xKO0E2l42114GpfhE+zBeKw7oNwPaNmUv3bEAlTuFipseNRDwmx90EvE612YYNuzMP1aJbnmufmLVrr8Kgvfl+Bls8Sk/dQO/euc0rXtuW9x/St9dFVfuIw2X2T95hKKCLUxixj2akYzGHTxAnXmoJH51g8QoVlfV3Rr0dzrnjsx0yjMVuMw3i4JFeenVKPKO7XdGfDIZFNKaHJgrSVGC2QdtoqDZjbrw96lRyGRL2i2iq2swIO7WhVSbJdsYopOL2kXOVQQDe99Cw/Z/v2rRGCRmnY5ESYM747HjY/Cx5HiD1qyku5XpfMQ141kAltkkhXPYkZgF1KNzUi+U8/M1q00p1WJPdP+f8AZl1MI3VuS2kuf59jq/2X7My4ZpiNZWIH/wBcZKr88x9RW3UyzLHoc6lYWS5iKsw0lAoAxloAor0ATYdL76AC4YqADUWgDl32htfFsOiD2QH/AHGulpV5DJc9xCotWsQZBpiKMLnbT0pgs9s4fdPC/wDWoRLCSutSQSVBJuOGtABsL6VVkmJk40Jhg021EHwofjEwHo1h9SPakNYn8x8XmJVZbEqPWrPlIlFhU3Ceo+VMFgmwHAmxEfDNmHmRrS1s2Xb2QdLAyHvI/VeB8utXKhsE4dQy/wDqoJJUOt/Q1AIzhNo9ziY2ANznUEg5b2t8W6/iFhx9DSbEpR6GXi8PqNdpYENIZRcSAsQwYg69R0q6hFrEllFeqSeYvBHHjcWPvra33xmPuCDWazw3Tz4TXyNNfiF8OWn8yCXaWJY2BivzsfoCfrSf6PX/AOTHf1az/wAUJMUcVKSA6kDQsq2F+QvemR8KpiLl4nc/QUYjYDFszksd9yTf05elaY6OC2SMstTOTy2GxmOUdzP4Wt4ZBYajdc/dbr79eTrNBKt9dXHodbS62Ni9nbz6kGLhkwzKs/wHRZ1HyfS19/TSsCh7RZj+BucnU8T49f3Au03d5UVSHYE/rFPhKkA5fMEjy9a36SqcY5fD7GDXWVykorld/wBDvf2a43vdmYVuITuz5xMY/nlv61NqxNmev3Sy0sueoA9QBTp0HKgqSQigkLiFABAoA5R25P8A81/IV1NP7iMdvvMStWpCTBq5RhEm6mFCTB/GP74UAHzbz6VAGripIZtFUAEwnSoZITwqpYjYXw2IB3ZUPrmP9BSrPeQyvhlS7sX3VOCw22UoJF9fOr9incaYRAGNgB6CoZKCANfWgkA2cbSSAbr7ql8FUHw8fMVDLIJf/CPmfktxSu5PYxijoaZEpIWyammoWb4oZYmK6aVC5JfBphUAjWwtoKlkIFxnw1KIZV8bqfWlT5GxN+0M7foojzHILELfQHdSdRTXGLmluOqusk+ht49BRiF/VJ5t/tpcl5UC5O4fYmx//m25TSAdNEP1JrBf7xqq4L9SS56gk9QQf//Z">
            <a:extLst>
              <a:ext uri="{FF2B5EF4-FFF2-40B4-BE49-F238E27FC236}">
                <a16:creationId xmlns:a16="http://schemas.microsoft.com/office/drawing/2014/main" id="{CA4363F6-A55E-4AB8-A1A5-FFC2FFA5A44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130438" y="2103391"/>
            <a:ext cx="1995001" cy="1386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224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00FAD08B-70E0-224A-A3CE-59FEBB2DC163}"/>
              </a:ext>
            </a:extLst>
          </p:cNvPr>
          <p:cNvPicPr>
            <a:picLocks noGrp="1" noChangeAspect="1"/>
          </p:cNvPicPr>
          <p:nvPr>
            <p:ph type="pic" sz="quarter" idx="21"/>
          </p:nvPr>
        </p:nvPicPr>
        <p:blipFill>
          <a:blip r:embed="rId2"/>
          <a:srcRect l="434" r="434"/>
          <a:stretch>
            <a:fillRect/>
          </a:stretch>
        </p:blipFill>
        <p:spPr>
          <a:xfrm>
            <a:off x="9331713" y="1287852"/>
            <a:ext cx="2297875" cy="4096512"/>
          </a:xfrm>
        </p:spPr>
      </p:pic>
      <p:pic>
        <p:nvPicPr>
          <p:cNvPr id="8" name="Picture Placeholder 7">
            <a:extLst>
              <a:ext uri="{FF2B5EF4-FFF2-40B4-BE49-F238E27FC236}">
                <a16:creationId xmlns:a16="http://schemas.microsoft.com/office/drawing/2014/main" id="{7A629940-53F3-4C45-AF28-6F5250B7B1A7}"/>
              </a:ext>
            </a:extLst>
          </p:cNvPr>
          <p:cNvPicPr>
            <a:picLocks noGrp="1" noChangeAspect="1"/>
          </p:cNvPicPr>
          <p:nvPr>
            <p:ph type="pic" sz="quarter" idx="19"/>
          </p:nvPr>
        </p:nvPicPr>
        <p:blipFill>
          <a:blip r:embed="rId3"/>
          <a:srcRect l="559" r="559"/>
          <a:stretch>
            <a:fillRect/>
          </a:stretch>
        </p:blipFill>
        <p:spPr>
          <a:xfrm>
            <a:off x="6591999" y="1287852"/>
            <a:ext cx="2297875" cy="4096512"/>
          </a:xfrm>
        </p:spPr>
      </p:pic>
      <p:pic>
        <p:nvPicPr>
          <p:cNvPr id="16" name="Picture Placeholder 7">
            <a:extLst>
              <a:ext uri="{FF2B5EF4-FFF2-40B4-BE49-F238E27FC236}">
                <a16:creationId xmlns:a16="http://schemas.microsoft.com/office/drawing/2014/main" id="{C49FC88D-0219-473F-A35C-4BB093A9C510}"/>
              </a:ext>
            </a:extLst>
          </p:cNvPr>
          <p:cNvPicPr>
            <a:picLocks noChangeAspect="1"/>
          </p:cNvPicPr>
          <p:nvPr/>
        </p:nvPicPr>
        <p:blipFill>
          <a:blip r:embed="rId4"/>
          <a:srcRect l="434" r="434"/>
          <a:stretch>
            <a:fillRect/>
          </a:stretch>
        </p:blipFill>
        <p:spPr>
          <a:xfrm>
            <a:off x="3878918" y="1287852"/>
            <a:ext cx="2297875" cy="4096512"/>
          </a:xfrm>
          <a:prstGeom prst="roundRect">
            <a:avLst>
              <a:gd name="adj" fmla="val 847"/>
            </a:avLst>
          </a:prstGeom>
        </p:spPr>
      </p:pic>
      <p:sp>
        <p:nvSpPr>
          <p:cNvPr id="9" name="Subtitle 2">
            <a:extLst>
              <a:ext uri="{FF2B5EF4-FFF2-40B4-BE49-F238E27FC236}">
                <a16:creationId xmlns:a16="http://schemas.microsoft.com/office/drawing/2014/main" id="{FBE1A433-8BE3-3A45-A38A-66882A7F3F04}"/>
              </a:ext>
            </a:extLst>
          </p:cNvPr>
          <p:cNvSpPr>
            <a:spLocks noGrp="1"/>
          </p:cNvSpPr>
          <p:nvPr>
            <p:ph type="subTitle" idx="1"/>
          </p:nvPr>
        </p:nvSpPr>
        <p:spPr>
          <a:xfrm>
            <a:off x="527399" y="685968"/>
            <a:ext cx="2643504" cy="1692771"/>
          </a:xfrm>
        </p:spPr>
        <p:txBody>
          <a:bodyPr/>
          <a:lstStyle/>
          <a:p>
            <a:r>
              <a:rPr lang="en-US" dirty="0">
                <a:solidFill>
                  <a:schemeClr val="tx1"/>
                </a:solidFill>
              </a:rPr>
              <a:t>Patient’s Engagement Tool</a:t>
            </a:r>
          </a:p>
        </p:txBody>
      </p:sp>
      <p:sp>
        <p:nvSpPr>
          <p:cNvPr id="10" name="Title 3">
            <a:extLst>
              <a:ext uri="{FF2B5EF4-FFF2-40B4-BE49-F238E27FC236}">
                <a16:creationId xmlns:a16="http://schemas.microsoft.com/office/drawing/2014/main" id="{047B24DF-38AC-584C-AB98-834C26318BA4}"/>
              </a:ext>
            </a:extLst>
          </p:cNvPr>
          <p:cNvSpPr>
            <a:spLocks noGrp="1"/>
          </p:cNvSpPr>
          <p:nvPr>
            <p:ph type="ctrTitle"/>
          </p:nvPr>
        </p:nvSpPr>
        <p:spPr>
          <a:xfrm>
            <a:off x="527399" y="2499737"/>
            <a:ext cx="2494475" cy="3416320"/>
          </a:xfrm>
        </p:spPr>
        <p:txBody>
          <a:bodyPr/>
          <a:lstStyle/>
          <a:p>
            <a:pPr lvl="0">
              <a:lnSpc>
                <a:spcPct val="100000"/>
              </a:lnSpc>
              <a:spcBef>
                <a:spcPts val="0"/>
              </a:spcBef>
              <a:defRPr/>
            </a:pPr>
            <a:r>
              <a:rPr lang="en-US" dirty="0">
                <a:ea typeface="Open Sans" panose="020B0606030504020204" pitchFamily="34" charset="0"/>
                <a:cs typeface="Open Sans" panose="020B0606030504020204" pitchFamily="34" charset="0"/>
              </a:rPr>
              <a:t>iOS and Android apps allow patients to log their readings, understand their patterns, view their medication plans and instructions, and receive messages, reminders, and other important info from their healthcare provider.</a:t>
            </a:r>
          </a:p>
        </p:txBody>
      </p:sp>
    </p:spTree>
    <p:extLst>
      <p:ext uri="{BB962C8B-B14F-4D97-AF65-F5344CB8AC3E}">
        <p14:creationId xmlns:p14="http://schemas.microsoft.com/office/powerpoint/2010/main" val="2405227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descr="A screenshot of a social media post&#10;&#10;Description automatically generated">
            <a:extLst>
              <a:ext uri="{FF2B5EF4-FFF2-40B4-BE49-F238E27FC236}">
                <a16:creationId xmlns:a16="http://schemas.microsoft.com/office/drawing/2014/main" id="{03FDF6F7-9512-FD49-811C-BD3C2E28C5BA}"/>
              </a:ext>
            </a:extLst>
          </p:cNvPr>
          <p:cNvPicPr>
            <a:picLocks noGrp="1" noChangeAspect="1"/>
          </p:cNvPicPr>
          <p:nvPr>
            <p:ph type="pic" sz="quarter" idx="18"/>
          </p:nvPr>
        </p:nvPicPr>
        <p:blipFill>
          <a:blip r:embed="rId2"/>
          <a:srcRect l="58" r="58"/>
          <a:stretch>
            <a:fillRect/>
          </a:stretch>
        </p:blipFill>
        <p:spPr/>
      </p:pic>
      <p:sp>
        <p:nvSpPr>
          <p:cNvPr id="2" name="Rectangle 1">
            <a:extLst>
              <a:ext uri="{FF2B5EF4-FFF2-40B4-BE49-F238E27FC236}">
                <a16:creationId xmlns:a16="http://schemas.microsoft.com/office/drawing/2014/main" id="{E1CFE95C-B11B-404C-BB75-729BBC93CA40}"/>
              </a:ext>
            </a:extLst>
          </p:cNvPr>
          <p:cNvSpPr/>
          <p:nvPr/>
        </p:nvSpPr>
        <p:spPr>
          <a:xfrm>
            <a:off x="6382396" y="6251039"/>
            <a:ext cx="5809604" cy="523220"/>
          </a:xfrm>
          <a:prstGeom prst="rect">
            <a:avLst/>
          </a:prstGeom>
        </p:spPr>
        <p:txBody>
          <a:bodyPr wrap="none">
            <a:spAutoFit/>
          </a:bodyPr>
          <a:lstStyle/>
          <a:p>
            <a:r>
              <a:rPr lang="en-US" sz="2800" dirty="0">
                <a:latin typeface="Noir Pro Heavy" panose="00000A00000000000000" pitchFamily="2" charset="0"/>
              </a:rPr>
              <a:t>Physician’s Management Tool</a:t>
            </a:r>
          </a:p>
        </p:txBody>
      </p:sp>
    </p:spTree>
    <p:extLst>
      <p:ext uri="{BB962C8B-B14F-4D97-AF65-F5344CB8AC3E}">
        <p14:creationId xmlns:p14="http://schemas.microsoft.com/office/powerpoint/2010/main" val="2212982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AE098DD1-9D7F-624C-822D-D5FE0D93C15D}"/>
              </a:ext>
            </a:extLst>
          </p:cNvPr>
          <p:cNvPicPr>
            <a:picLocks noGrp="1" noChangeAspect="1"/>
          </p:cNvPicPr>
          <p:nvPr>
            <p:ph type="pic" sz="quarter" idx="18"/>
          </p:nvPr>
        </p:nvPicPr>
        <p:blipFill>
          <a:blip r:embed="rId2"/>
          <a:srcRect l="58" r="58"/>
          <a:stretch>
            <a:fillRect/>
          </a:stretch>
        </p:blipFill>
        <p:spPr/>
      </p:pic>
      <p:cxnSp>
        <p:nvCxnSpPr>
          <p:cNvPr id="12" name="Straight Arrow Connector 11">
            <a:extLst>
              <a:ext uri="{FF2B5EF4-FFF2-40B4-BE49-F238E27FC236}">
                <a16:creationId xmlns:a16="http://schemas.microsoft.com/office/drawing/2014/main" id="{B2334905-5242-1843-B351-5B9A78B45F05}"/>
              </a:ext>
            </a:extLst>
          </p:cNvPr>
          <p:cNvCxnSpPr>
            <a:cxnSpLocks/>
          </p:cNvCxnSpPr>
          <p:nvPr/>
        </p:nvCxnSpPr>
        <p:spPr>
          <a:xfrm>
            <a:off x="956931" y="1605515"/>
            <a:ext cx="903768" cy="0"/>
          </a:xfrm>
          <a:prstGeom prst="straightConnector1">
            <a:avLst/>
          </a:prstGeom>
          <a:ln w="127000">
            <a:solidFill>
              <a:srgbClr val="E74C3C"/>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EE84697-9590-4350-A616-C7182143E506}"/>
              </a:ext>
            </a:extLst>
          </p:cNvPr>
          <p:cNvSpPr/>
          <p:nvPr/>
        </p:nvSpPr>
        <p:spPr>
          <a:xfrm>
            <a:off x="6382396" y="6251039"/>
            <a:ext cx="5809604" cy="523220"/>
          </a:xfrm>
          <a:prstGeom prst="rect">
            <a:avLst/>
          </a:prstGeom>
        </p:spPr>
        <p:txBody>
          <a:bodyPr wrap="none">
            <a:spAutoFit/>
          </a:bodyPr>
          <a:lstStyle/>
          <a:p>
            <a:r>
              <a:rPr lang="en-US" sz="2800" dirty="0">
                <a:latin typeface="Noir Pro Heavy" panose="00000A00000000000000" pitchFamily="2" charset="0"/>
              </a:rPr>
              <a:t>Physician’s Management Tool</a:t>
            </a:r>
          </a:p>
        </p:txBody>
      </p:sp>
    </p:spTree>
    <p:extLst>
      <p:ext uri="{BB962C8B-B14F-4D97-AF65-F5344CB8AC3E}">
        <p14:creationId xmlns:p14="http://schemas.microsoft.com/office/powerpoint/2010/main" val="3803673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AE098DD1-9D7F-624C-822D-D5FE0D93C15D}"/>
              </a:ext>
            </a:extLst>
          </p:cNvPr>
          <p:cNvPicPr>
            <a:picLocks noGrp="1" noChangeAspect="1"/>
          </p:cNvPicPr>
          <p:nvPr>
            <p:ph type="pic" sz="quarter" idx="18"/>
          </p:nvPr>
        </p:nvPicPr>
        <p:blipFill>
          <a:blip r:embed="rId2"/>
          <a:srcRect l="58" r="58"/>
          <a:stretch>
            <a:fillRect/>
          </a:stretch>
        </p:blipFill>
        <p:spPr/>
      </p:pic>
      <p:cxnSp>
        <p:nvCxnSpPr>
          <p:cNvPr id="4" name="Straight Arrow Connector 3">
            <a:extLst>
              <a:ext uri="{FF2B5EF4-FFF2-40B4-BE49-F238E27FC236}">
                <a16:creationId xmlns:a16="http://schemas.microsoft.com/office/drawing/2014/main" id="{C4DF9DC5-8E49-454C-9A64-F35EA517A078}"/>
              </a:ext>
            </a:extLst>
          </p:cNvPr>
          <p:cNvCxnSpPr>
            <a:cxnSpLocks/>
          </p:cNvCxnSpPr>
          <p:nvPr/>
        </p:nvCxnSpPr>
        <p:spPr>
          <a:xfrm>
            <a:off x="956931" y="1998919"/>
            <a:ext cx="903768" cy="0"/>
          </a:xfrm>
          <a:prstGeom prst="straightConnector1">
            <a:avLst/>
          </a:prstGeom>
          <a:ln w="127000">
            <a:solidFill>
              <a:srgbClr val="E74C3C"/>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2F1606A9-63B5-4839-839A-C40DD61CF70D}"/>
              </a:ext>
            </a:extLst>
          </p:cNvPr>
          <p:cNvSpPr/>
          <p:nvPr/>
        </p:nvSpPr>
        <p:spPr>
          <a:xfrm>
            <a:off x="6382396" y="6251039"/>
            <a:ext cx="5809604" cy="523220"/>
          </a:xfrm>
          <a:prstGeom prst="rect">
            <a:avLst/>
          </a:prstGeom>
        </p:spPr>
        <p:txBody>
          <a:bodyPr wrap="none">
            <a:spAutoFit/>
          </a:bodyPr>
          <a:lstStyle/>
          <a:p>
            <a:r>
              <a:rPr lang="en-US" sz="2800" dirty="0">
                <a:latin typeface="Noir Pro Heavy" panose="00000A00000000000000" pitchFamily="2" charset="0"/>
              </a:rPr>
              <a:t>Physician’s Management Tool</a:t>
            </a:r>
          </a:p>
        </p:txBody>
      </p:sp>
    </p:spTree>
    <p:extLst>
      <p:ext uri="{BB962C8B-B14F-4D97-AF65-F5344CB8AC3E}">
        <p14:creationId xmlns:p14="http://schemas.microsoft.com/office/powerpoint/2010/main" val="3995358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5A1E0A8E-A173-DD4B-AFF3-19BE6C4DC708}"/>
              </a:ext>
            </a:extLst>
          </p:cNvPr>
          <p:cNvPicPr>
            <a:picLocks noGrp="1" noChangeAspect="1"/>
          </p:cNvPicPr>
          <p:nvPr>
            <p:ph type="pic" sz="quarter" idx="18"/>
          </p:nvPr>
        </p:nvPicPr>
        <p:blipFill>
          <a:blip r:embed="rId2"/>
          <a:srcRect l="58" r="58"/>
          <a:stretch>
            <a:fillRect/>
          </a:stretch>
        </p:blipFill>
        <p:spPr/>
      </p:pic>
      <p:sp>
        <p:nvSpPr>
          <p:cNvPr id="3" name="Rectangle 2">
            <a:extLst>
              <a:ext uri="{FF2B5EF4-FFF2-40B4-BE49-F238E27FC236}">
                <a16:creationId xmlns:a16="http://schemas.microsoft.com/office/drawing/2014/main" id="{3F1AE018-A030-40C0-A4FE-D4C0CF8646E1}"/>
              </a:ext>
            </a:extLst>
          </p:cNvPr>
          <p:cNvSpPr/>
          <p:nvPr/>
        </p:nvSpPr>
        <p:spPr>
          <a:xfrm>
            <a:off x="6382396" y="6251039"/>
            <a:ext cx="5809604" cy="523220"/>
          </a:xfrm>
          <a:prstGeom prst="rect">
            <a:avLst/>
          </a:prstGeom>
        </p:spPr>
        <p:txBody>
          <a:bodyPr wrap="none">
            <a:spAutoFit/>
          </a:bodyPr>
          <a:lstStyle/>
          <a:p>
            <a:r>
              <a:rPr lang="en-US" sz="2800" dirty="0">
                <a:latin typeface="Noir Pro Heavy" panose="00000A00000000000000" pitchFamily="2" charset="0"/>
              </a:rPr>
              <a:t>Physician’s Management Tool</a:t>
            </a:r>
          </a:p>
        </p:txBody>
      </p:sp>
    </p:spTree>
    <p:extLst>
      <p:ext uri="{BB962C8B-B14F-4D97-AF65-F5344CB8AC3E}">
        <p14:creationId xmlns:p14="http://schemas.microsoft.com/office/powerpoint/2010/main" val="1919396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C437-5F9C-0B41-A4E6-91041E102551}"/>
              </a:ext>
            </a:extLst>
          </p:cNvPr>
          <p:cNvSpPr>
            <a:spLocks noGrp="1"/>
          </p:cNvSpPr>
          <p:nvPr>
            <p:ph type="title"/>
          </p:nvPr>
        </p:nvSpPr>
        <p:spPr>
          <a:xfrm>
            <a:off x="482963" y="451430"/>
            <a:ext cx="11109960" cy="904773"/>
          </a:xfrm>
        </p:spPr>
        <p:txBody>
          <a:bodyPr/>
          <a:lstStyle/>
          <a:p>
            <a:r>
              <a:rPr lang="en-US" dirty="0">
                <a:solidFill>
                  <a:schemeClr val="bg1"/>
                </a:solidFill>
                <a:latin typeface="Noir Pro Heavy" pitchFamily="2" charset="0"/>
              </a:rPr>
              <a:t>What is Remote Patient Monitoring? </a:t>
            </a:r>
            <a:endParaRPr lang="en-US" dirty="0">
              <a:latin typeface="Noir Pro Heavy" pitchFamily="2" charset="0"/>
            </a:endParaRPr>
          </a:p>
        </p:txBody>
      </p:sp>
      <p:sp>
        <p:nvSpPr>
          <p:cNvPr id="16" name="Title 1">
            <a:extLst>
              <a:ext uri="{FF2B5EF4-FFF2-40B4-BE49-F238E27FC236}">
                <a16:creationId xmlns:a16="http://schemas.microsoft.com/office/drawing/2014/main" id="{1C06D3ED-DD46-A74C-8ACD-2EAFD0DE9532}"/>
              </a:ext>
            </a:extLst>
          </p:cNvPr>
          <p:cNvSpPr txBox="1">
            <a:spLocks/>
          </p:cNvSpPr>
          <p:nvPr/>
        </p:nvSpPr>
        <p:spPr>
          <a:xfrm>
            <a:off x="8417494" y="1795727"/>
            <a:ext cx="3106784" cy="843480"/>
          </a:xfrm>
          <a:prstGeom prst="rect">
            <a:avLst/>
          </a:prstGeom>
        </p:spPr>
        <p:txBody>
          <a:bodyPr vert="horz" wrap="square" lIns="91440" tIns="45720" rIns="91440" bIns="45720" rtlCol="0" anchor="t" anchorCtr="0">
            <a:normAutofit/>
          </a:bodyPr>
          <a:lstStyle>
            <a:lvl1pPr algn="l" defTabSz="914400" rtl="0" eaLnBrk="1" latinLnBrk="0" hangingPunct="1">
              <a:lnSpc>
                <a:spcPct val="90000"/>
              </a:lnSpc>
              <a:spcBef>
                <a:spcPct val="0"/>
              </a:spcBef>
              <a:buNone/>
              <a:defRPr sz="4400" b="1" i="0" kern="1200">
                <a:solidFill>
                  <a:srgbClr val="2A2A2A"/>
                </a:solidFill>
                <a:latin typeface="Noir Pro Heavy" pitchFamily="2" charset="0"/>
                <a:ea typeface="+mj-ea"/>
                <a:cs typeface="+mj-cs"/>
              </a:defRPr>
            </a:lvl1pPr>
          </a:lstStyle>
          <a:p>
            <a:pPr algn="ctr"/>
            <a:r>
              <a:rPr lang="en-US" sz="3000" dirty="0">
                <a:solidFill>
                  <a:schemeClr val="bg1"/>
                </a:solidFill>
              </a:rPr>
              <a:t>30m Diabetic</a:t>
            </a:r>
          </a:p>
        </p:txBody>
      </p:sp>
      <p:pic>
        <p:nvPicPr>
          <p:cNvPr id="6" name="Picture 5">
            <a:extLst>
              <a:ext uri="{FF2B5EF4-FFF2-40B4-BE49-F238E27FC236}">
                <a16:creationId xmlns:a16="http://schemas.microsoft.com/office/drawing/2014/main" id="{71036445-F907-0B44-86EF-2ABC4C08C22E}"/>
              </a:ext>
            </a:extLst>
          </p:cNvPr>
          <p:cNvPicPr>
            <a:picLocks noChangeAspect="1"/>
          </p:cNvPicPr>
          <p:nvPr/>
        </p:nvPicPr>
        <p:blipFill>
          <a:blip r:embed="rId2"/>
          <a:stretch>
            <a:fillRect/>
          </a:stretch>
        </p:blipFill>
        <p:spPr>
          <a:xfrm>
            <a:off x="791935" y="2141934"/>
            <a:ext cx="10579100" cy="1689100"/>
          </a:xfrm>
          <a:prstGeom prst="rect">
            <a:avLst/>
          </a:prstGeom>
        </p:spPr>
      </p:pic>
      <p:pic>
        <p:nvPicPr>
          <p:cNvPr id="7" name="Picture 6">
            <a:extLst>
              <a:ext uri="{FF2B5EF4-FFF2-40B4-BE49-F238E27FC236}">
                <a16:creationId xmlns:a16="http://schemas.microsoft.com/office/drawing/2014/main" id="{BC552EBB-078D-4FF7-B46D-C3D5A8E0AF6B}"/>
              </a:ext>
            </a:extLst>
          </p:cNvPr>
          <p:cNvPicPr>
            <a:picLocks noChangeAspect="1"/>
          </p:cNvPicPr>
          <p:nvPr/>
        </p:nvPicPr>
        <p:blipFill>
          <a:blip r:embed="rId3"/>
          <a:stretch>
            <a:fillRect/>
          </a:stretch>
        </p:blipFill>
        <p:spPr>
          <a:xfrm>
            <a:off x="6651260" y="5968564"/>
            <a:ext cx="5326807" cy="654285"/>
          </a:xfrm>
          <a:prstGeom prst="rect">
            <a:avLst/>
          </a:prstGeom>
        </p:spPr>
      </p:pic>
    </p:spTree>
    <p:extLst>
      <p:ext uri="{BB962C8B-B14F-4D97-AF65-F5344CB8AC3E}">
        <p14:creationId xmlns:p14="http://schemas.microsoft.com/office/powerpoint/2010/main" val="1172575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6A8C0CB-04F4-234A-B9C0-3DE6733E06C6}"/>
              </a:ext>
            </a:extLst>
          </p:cNvPr>
          <p:cNvPicPr>
            <a:picLocks noGrp="1" noChangeAspect="1"/>
          </p:cNvPicPr>
          <p:nvPr>
            <p:ph type="pic" sz="quarter" idx="18"/>
          </p:nvPr>
        </p:nvPicPr>
        <p:blipFill>
          <a:blip r:embed="rId2"/>
          <a:srcRect l="58" r="58"/>
          <a:stretch>
            <a:fillRect/>
          </a:stretch>
        </p:blipFill>
        <p:spPr/>
      </p:pic>
      <p:sp>
        <p:nvSpPr>
          <p:cNvPr id="3" name="Rectangle 2">
            <a:extLst>
              <a:ext uri="{FF2B5EF4-FFF2-40B4-BE49-F238E27FC236}">
                <a16:creationId xmlns:a16="http://schemas.microsoft.com/office/drawing/2014/main" id="{8E8058EF-2BF7-4CB9-8EDE-EB07159C9B70}"/>
              </a:ext>
            </a:extLst>
          </p:cNvPr>
          <p:cNvSpPr/>
          <p:nvPr/>
        </p:nvSpPr>
        <p:spPr>
          <a:xfrm>
            <a:off x="6382396" y="6251039"/>
            <a:ext cx="5809604" cy="523220"/>
          </a:xfrm>
          <a:prstGeom prst="rect">
            <a:avLst/>
          </a:prstGeom>
        </p:spPr>
        <p:txBody>
          <a:bodyPr wrap="none">
            <a:spAutoFit/>
          </a:bodyPr>
          <a:lstStyle/>
          <a:p>
            <a:r>
              <a:rPr lang="en-US" sz="2800" dirty="0">
                <a:latin typeface="Noir Pro Heavy" panose="00000A00000000000000" pitchFamily="2" charset="0"/>
              </a:rPr>
              <a:t>Physician’s Management Tool</a:t>
            </a:r>
          </a:p>
        </p:txBody>
      </p:sp>
    </p:spTree>
    <p:extLst>
      <p:ext uri="{BB962C8B-B14F-4D97-AF65-F5344CB8AC3E}">
        <p14:creationId xmlns:p14="http://schemas.microsoft.com/office/powerpoint/2010/main" val="1840292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D7548AD-EA1B-8049-AB6E-08BD445630FD}"/>
              </a:ext>
            </a:extLst>
          </p:cNvPr>
          <p:cNvPicPr>
            <a:picLocks noGrp="1" noChangeAspect="1"/>
          </p:cNvPicPr>
          <p:nvPr>
            <p:ph type="pic" sz="quarter" idx="18"/>
          </p:nvPr>
        </p:nvPicPr>
        <p:blipFill>
          <a:blip r:embed="rId2"/>
          <a:srcRect l="58" r="58"/>
          <a:stretch>
            <a:fillRect/>
          </a:stretch>
        </p:blipFill>
        <p:spPr/>
      </p:pic>
      <p:sp>
        <p:nvSpPr>
          <p:cNvPr id="3" name="Rectangle 2">
            <a:extLst>
              <a:ext uri="{FF2B5EF4-FFF2-40B4-BE49-F238E27FC236}">
                <a16:creationId xmlns:a16="http://schemas.microsoft.com/office/drawing/2014/main" id="{4693489C-F548-4678-9A53-646E851C516F}"/>
              </a:ext>
            </a:extLst>
          </p:cNvPr>
          <p:cNvSpPr/>
          <p:nvPr/>
        </p:nvSpPr>
        <p:spPr>
          <a:xfrm>
            <a:off x="6382396" y="6251039"/>
            <a:ext cx="5809604" cy="523220"/>
          </a:xfrm>
          <a:prstGeom prst="rect">
            <a:avLst/>
          </a:prstGeom>
        </p:spPr>
        <p:txBody>
          <a:bodyPr wrap="none">
            <a:spAutoFit/>
          </a:bodyPr>
          <a:lstStyle/>
          <a:p>
            <a:r>
              <a:rPr lang="en-US" sz="2800" dirty="0">
                <a:latin typeface="Noir Pro Heavy" panose="00000A00000000000000" pitchFamily="2" charset="0"/>
              </a:rPr>
              <a:t>Physician’s Management Tool</a:t>
            </a:r>
          </a:p>
        </p:txBody>
      </p:sp>
    </p:spTree>
    <p:extLst>
      <p:ext uri="{BB962C8B-B14F-4D97-AF65-F5344CB8AC3E}">
        <p14:creationId xmlns:p14="http://schemas.microsoft.com/office/powerpoint/2010/main" val="1733932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852630A-4208-F74F-8B27-DDA97D1C2A06}"/>
              </a:ext>
            </a:extLst>
          </p:cNvPr>
          <p:cNvPicPr>
            <a:picLocks noGrp="1" noChangeAspect="1"/>
          </p:cNvPicPr>
          <p:nvPr>
            <p:ph type="pic" sz="quarter" idx="18"/>
          </p:nvPr>
        </p:nvPicPr>
        <p:blipFill>
          <a:blip r:embed="rId2"/>
          <a:srcRect l="58" r="58"/>
          <a:stretch>
            <a:fillRect/>
          </a:stretch>
        </p:blipFill>
        <p:spPr/>
      </p:pic>
      <p:sp>
        <p:nvSpPr>
          <p:cNvPr id="3" name="Rectangle 2">
            <a:extLst>
              <a:ext uri="{FF2B5EF4-FFF2-40B4-BE49-F238E27FC236}">
                <a16:creationId xmlns:a16="http://schemas.microsoft.com/office/drawing/2014/main" id="{A4481B04-3CB3-4AAB-8137-FD297A541C50}"/>
              </a:ext>
            </a:extLst>
          </p:cNvPr>
          <p:cNvSpPr/>
          <p:nvPr/>
        </p:nvSpPr>
        <p:spPr>
          <a:xfrm>
            <a:off x="6382396" y="6251039"/>
            <a:ext cx="5809604" cy="523220"/>
          </a:xfrm>
          <a:prstGeom prst="rect">
            <a:avLst/>
          </a:prstGeom>
        </p:spPr>
        <p:txBody>
          <a:bodyPr wrap="none">
            <a:spAutoFit/>
          </a:bodyPr>
          <a:lstStyle/>
          <a:p>
            <a:r>
              <a:rPr lang="en-US" sz="2800" dirty="0">
                <a:latin typeface="Noir Pro Heavy" panose="00000A00000000000000" pitchFamily="2" charset="0"/>
              </a:rPr>
              <a:t>Physician’s Management Tool</a:t>
            </a:r>
          </a:p>
        </p:txBody>
      </p:sp>
    </p:spTree>
    <p:extLst>
      <p:ext uri="{BB962C8B-B14F-4D97-AF65-F5344CB8AC3E}">
        <p14:creationId xmlns:p14="http://schemas.microsoft.com/office/powerpoint/2010/main" val="20896554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39CE9B0-72CC-2748-873B-9B184865F222}"/>
              </a:ext>
            </a:extLst>
          </p:cNvPr>
          <p:cNvPicPr>
            <a:picLocks noGrp="1" noChangeAspect="1"/>
          </p:cNvPicPr>
          <p:nvPr>
            <p:ph type="pic" sz="quarter" idx="18"/>
          </p:nvPr>
        </p:nvPicPr>
        <p:blipFill>
          <a:blip r:embed="rId2"/>
          <a:srcRect l="58" r="58"/>
          <a:stretch>
            <a:fillRect/>
          </a:stretch>
        </p:blipFill>
        <p:spPr/>
      </p:pic>
      <p:sp>
        <p:nvSpPr>
          <p:cNvPr id="3" name="Rectangle 2">
            <a:extLst>
              <a:ext uri="{FF2B5EF4-FFF2-40B4-BE49-F238E27FC236}">
                <a16:creationId xmlns:a16="http://schemas.microsoft.com/office/drawing/2014/main" id="{1F170F8F-C6AE-446D-92DC-AF2B85C52CD1}"/>
              </a:ext>
            </a:extLst>
          </p:cNvPr>
          <p:cNvSpPr/>
          <p:nvPr/>
        </p:nvSpPr>
        <p:spPr>
          <a:xfrm>
            <a:off x="6382396" y="6251039"/>
            <a:ext cx="5809604" cy="523220"/>
          </a:xfrm>
          <a:prstGeom prst="rect">
            <a:avLst/>
          </a:prstGeom>
        </p:spPr>
        <p:txBody>
          <a:bodyPr wrap="none">
            <a:spAutoFit/>
          </a:bodyPr>
          <a:lstStyle/>
          <a:p>
            <a:r>
              <a:rPr lang="en-US" sz="2800" dirty="0">
                <a:latin typeface="Noir Pro Heavy" panose="00000A00000000000000" pitchFamily="2" charset="0"/>
              </a:rPr>
              <a:t>Physician’s Management Tool</a:t>
            </a:r>
          </a:p>
        </p:txBody>
      </p:sp>
      <p:cxnSp>
        <p:nvCxnSpPr>
          <p:cNvPr id="4" name="Straight Arrow Connector 3">
            <a:extLst>
              <a:ext uri="{FF2B5EF4-FFF2-40B4-BE49-F238E27FC236}">
                <a16:creationId xmlns:a16="http://schemas.microsoft.com/office/drawing/2014/main" id="{01AE9F1B-34A6-7440-BEDE-7EE8DE079CEA}"/>
              </a:ext>
            </a:extLst>
          </p:cNvPr>
          <p:cNvCxnSpPr>
            <a:cxnSpLocks/>
          </p:cNvCxnSpPr>
          <p:nvPr/>
        </p:nvCxnSpPr>
        <p:spPr>
          <a:xfrm flipH="1">
            <a:off x="10439473" y="4370522"/>
            <a:ext cx="502329" cy="604071"/>
          </a:xfrm>
          <a:prstGeom prst="straightConnector1">
            <a:avLst/>
          </a:prstGeom>
          <a:ln w="127000">
            <a:solidFill>
              <a:srgbClr val="E74C3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6142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66A53EF-4447-7646-84CF-57CC671C1D6B}"/>
              </a:ext>
            </a:extLst>
          </p:cNvPr>
          <p:cNvPicPr>
            <a:picLocks noChangeAspect="1"/>
          </p:cNvPicPr>
          <p:nvPr/>
        </p:nvPicPr>
        <p:blipFill>
          <a:blip r:embed="rId2"/>
          <a:stretch>
            <a:fillRect/>
          </a:stretch>
        </p:blipFill>
        <p:spPr>
          <a:xfrm>
            <a:off x="3755303" y="1234943"/>
            <a:ext cx="2481251" cy="4411113"/>
          </a:xfrm>
          <a:prstGeom prst="rect">
            <a:avLst/>
          </a:prstGeom>
        </p:spPr>
      </p:pic>
      <p:cxnSp>
        <p:nvCxnSpPr>
          <p:cNvPr id="23" name="Straight Arrow Connector 22">
            <a:extLst>
              <a:ext uri="{FF2B5EF4-FFF2-40B4-BE49-F238E27FC236}">
                <a16:creationId xmlns:a16="http://schemas.microsoft.com/office/drawing/2014/main" id="{EA2CA730-26BD-5D47-A71C-BEE740129E84}"/>
              </a:ext>
            </a:extLst>
          </p:cNvPr>
          <p:cNvCxnSpPr>
            <a:cxnSpLocks/>
          </p:cNvCxnSpPr>
          <p:nvPr/>
        </p:nvCxnSpPr>
        <p:spPr>
          <a:xfrm>
            <a:off x="3323772" y="3193143"/>
            <a:ext cx="830185" cy="445891"/>
          </a:xfrm>
          <a:prstGeom prst="straightConnector1">
            <a:avLst/>
          </a:prstGeom>
          <a:ln w="127000">
            <a:solidFill>
              <a:srgbClr val="E74C3C"/>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7E43D54D-9163-6544-8984-A479080ED261}"/>
              </a:ext>
            </a:extLst>
          </p:cNvPr>
          <p:cNvSpPr/>
          <p:nvPr/>
        </p:nvSpPr>
        <p:spPr>
          <a:xfrm>
            <a:off x="6382396" y="6251039"/>
            <a:ext cx="4937570" cy="523220"/>
          </a:xfrm>
          <a:prstGeom prst="rect">
            <a:avLst/>
          </a:prstGeom>
        </p:spPr>
        <p:txBody>
          <a:bodyPr wrap="none">
            <a:spAutoFit/>
          </a:bodyPr>
          <a:lstStyle/>
          <a:p>
            <a:r>
              <a:rPr lang="en-US" sz="2800" dirty="0">
                <a:latin typeface="Noir Pro Heavy" panose="00000A00000000000000" pitchFamily="2" charset="0"/>
              </a:rPr>
              <a:t>Patient Engagement Tool</a:t>
            </a:r>
          </a:p>
        </p:txBody>
      </p:sp>
    </p:spTree>
    <p:extLst>
      <p:ext uri="{BB962C8B-B14F-4D97-AF65-F5344CB8AC3E}">
        <p14:creationId xmlns:p14="http://schemas.microsoft.com/office/powerpoint/2010/main" val="3884609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66A53EF-4447-7646-84CF-57CC671C1D6B}"/>
              </a:ext>
            </a:extLst>
          </p:cNvPr>
          <p:cNvPicPr>
            <a:picLocks noChangeAspect="1"/>
          </p:cNvPicPr>
          <p:nvPr/>
        </p:nvPicPr>
        <p:blipFill>
          <a:blip r:embed="rId2"/>
          <a:stretch>
            <a:fillRect/>
          </a:stretch>
        </p:blipFill>
        <p:spPr>
          <a:xfrm>
            <a:off x="3755303" y="1234943"/>
            <a:ext cx="2481251" cy="4411113"/>
          </a:xfrm>
          <a:prstGeom prst="rect">
            <a:avLst/>
          </a:prstGeom>
        </p:spPr>
      </p:pic>
      <p:pic>
        <p:nvPicPr>
          <p:cNvPr id="18" name="Picture 17">
            <a:extLst>
              <a:ext uri="{FF2B5EF4-FFF2-40B4-BE49-F238E27FC236}">
                <a16:creationId xmlns:a16="http://schemas.microsoft.com/office/drawing/2014/main" id="{69A3BE86-FACD-814C-9B94-AE080094D1C3}"/>
              </a:ext>
            </a:extLst>
          </p:cNvPr>
          <p:cNvPicPr>
            <a:picLocks noChangeAspect="1"/>
          </p:cNvPicPr>
          <p:nvPr/>
        </p:nvPicPr>
        <p:blipFill>
          <a:blip r:embed="rId3"/>
          <a:stretch>
            <a:fillRect/>
          </a:stretch>
        </p:blipFill>
        <p:spPr>
          <a:xfrm>
            <a:off x="6498751" y="1211945"/>
            <a:ext cx="2494188" cy="4434112"/>
          </a:xfrm>
          <a:prstGeom prst="rect">
            <a:avLst/>
          </a:prstGeom>
        </p:spPr>
      </p:pic>
      <p:sp>
        <p:nvSpPr>
          <p:cNvPr id="20" name="Rectangle 19">
            <a:extLst>
              <a:ext uri="{FF2B5EF4-FFF2-40B4-BE49-F238E27FC236}">
                <a16:creationId xmlns:a16="http://schemas.microsoft.com/office/drawing/2014/main" id="{4A706E49-4697-3C4D-93E3-537A01A9315F}"/>
              </a:ext>
            </a:extLst>
          </p:cNvPr>
          <p:cNvSpPr/>
          <p:nvPr/>
        </p:nvSpPr>
        <p:spPr>
          <a:xfrm>
            <a:off x="9117495" y="530087"/>
            <a:ext cx="2809462" cy="6016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EA2CA730-26BD-5D47-A71C-BEE740129E84}"/>
              </a:ext>
            </a:extLst>
          </p:cNvPr>
          <p:cNvCxnSpPr>
            <a:cxnSpLocks/>
          </p:cNvCxnSpPr>
          <p:nvPr/>
        </p:nvCxnSpPr>
        <p:spPr>
          <a:xfrm>
            <a:off x="3323772" y="3193143"/>
            <a:ext cx="830185" cy="445891"/>
          </a:xfrm>
          <a:prstGeom prst="straightConnector1">
            <a:avLst/>
          </a:prstGeom>
          <a:ln w="127000">
            <a:solidFill>
              <a:srgbClr val="E74C3C"/>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DF0CF92-6F12-594B-AA33-A795BC59B9FB}"/>
              </a:ext>
            </a:extLst>
          </p:cNvPr>
          <p:cNvSpPr/>
          <p:nvPr/>
        </p:nvSpPr>
        <p:spPr>
          <a:xfrm>
            <a:off x="6382396" y="6251039"/>
            <a:ext cx="4937570" cy="523220"/>
          </a:xfrm>
          <a:prstGeom prst="rect">
            <a:avLst/>
          </a:prstGeom>
        </p:spPr>
        <p:txBody>
          <a:bodyPr wrap="none">
            <a:spAutoFit/>
          </a:bodyPr>
          <a:lstStyle/>
          <a:p>
            <a:r>
              <a:rPr lang="en-US" sz="2800" dirty="0">
                <a:latin typeface="Noir Pro Heavy" panose="00000A00000000000000" pitchFamily="2" charset="0"/>
              </a:rPr>
              <a:t>Patient Engagement Tool</a:t>
            </a:r>
          </a:p>
        </p:txBody>
      </p:sp>
    </p:spTree>
    <p:extLst>
      <p:ext uri="{BB962C8B-B14F-4D97-AF65-F5344CB8AC3E}">
        <p14:creationId xmlns:p14="http://schemas.microsoft.com/office/powerpoint/2010/main" val="1376422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FBE1A433-8BE3-3A45-A38A-66882A7F3F04}"/>
              </a:ext>
            </a:extLst>
          </p:cNvPr>
          <p:cNvSpPr>
            <a:spLocks noGrp="1"/>
          </p:cNvSpPr>
          <p:nvPr>
            <p:ph type="subTitle" idx="1"/>
          </p:nvPr>
        </p:nvSpPr>
        <p:spPr>
          <a:xfrm>
            <a:off x="527399" y="685968"/>
            <a:ext cx="2643504" cy="1282402"/>
          </a:xfrm>
        </p:spPr>
        <p:txBody>
          <a:bodyPr/>
          <a:lstStyle/>
          <a:p>
            <a:r>
              <a:rPr lang="en-US" dirty="0">
                <a:solidFill>
                  <a:schemeClr val="tx1"/>
                </a:solidFill>
              </a:rPr>
              <a:t>Integrated Monitors</a:t>
            </a:r>
          </a:p>
        </p:txBody>
      </p:sp>
      <p:sp>
        <p:nvSpPr>
          <p:cNvPr id="10" name="Title 3">
            <a:extLst>
              <a:ext uri="{FF2B5EF4-FFF2-40B4-BE49-F238E27FC236}">
                <a16:creationId xmlns:a16="http://schemas.microsoft.com/office/drawing/2014/main" id="{047B24DF-38AC-584C-AB98-834C26318BA4}"/>
              </a:ext>
            </a:extLst>
          </p:cNvPr>
          <p:cNvSpPr>
            <a:spLocks noGrp="1"/>
          </p:cNvSpPr>
          <p:nvPr>
            <p:ph type="ctrTitle"/>
          </p:nvPr>
        </p:nvSpPr>
        <p:spPr>
          <a:xfrm>
            <a:off x="527399" y="2454017"/>
            <a:ext cx="2494475" cy="3693319"/>
          </a:xfrm>
        </p:spPr>
        <p:txBody>
          <a:bodyPr/>
          <a:lstStyle/>
          <a:p>
            <a:pPr lvl="0">
              <a:lnSpc>
                <a:spcPct val="100000"/>
              </a:lnSpc>
              <a:spcBef>
                <a:spcPts val="0"/>
              </a:spcBef>
              <a:defRPr/>
            </a:pPr>
            <a:r>
              <a:rPr lang="en-US" dirty="0">
                <a:ea typeface="Open Sans" panose="020B0606030504020204" pitchFamily="34" charset="0"/>
                <a:cs typeface="Open Sans" panose="020B0606030504020204" pitchFamily="34" charset="0"/>
              </a:rPr>
              <a:t>Integrated glucose monitoring devices allow seamless transmission of real-time data to providers for easy access, alerting,  review, and clinical decision making.</a:t>
            </a:r>
            <a:br>
              <a:rPr lang="en-US" dirty="0">
                <a:ea typeface="Open Sans" panose="020B0606030504020204" pitchFamily="34" charset="0"/>
                <a:cs typeface="Open Sans" panose="020B0606030504020204" pitchFamily="34" charset="0"/>
              </a:rPr>
            </a:br>
            <a:br>
              <a:rPr lang="en-US" dirty="0">
                <a:ea typeface="Open Sans" panose="020B0606030504020204" pitchFamily="34" charset="0"/>
                <a:cs typeface="Open Sans" panose="020B0606030504020204" pitchFamily="34" charset="0"/>
              </a:rPr>
            </a:br>
            <a:r>
              <a:rPr lang="en-US" i="1" dirty="0">
                <a:ea typeface="Open Sans" panose="020B0606030504020204" pitchFamily="34" charset="0"/>
                <a:cs typeface="Open Sans" panose="020B0606030504020204" pitchFamily="34" charset="0"/>
              </a:rPr>
              <a:t>Integration priorities based on customer demand.</a:t>
            </a:r>
          </a:p>
        </p:txBody>
      </p:sp>
      <p:sp>
        <p:nvSpPr>
          <p:cNvPr id="6" name="Rectangle 5">
            <a:extLst>
              <a:ext uri="{FF2B5EF4-FFF2-40B4-BE49-F238E27FC236}">
                <a16:creationId xmlns:a16="http://schemas.microsoft.com/office/drawing/2014/main" id="{C7A7BE7A-EDB3-42A4-88E2-7AD28EBFDD7D}"/>
              </a:ext>
            </a:extLst>
          </p:cNvPr>
          <p:cNvSpPr/>
          <p:nvPr/>
        </p:nvSpPr>
        <p:spPr>
          <a:xfrm>
            <a:off x="3093720" y="0"/>
            <a:ext cx="909828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Subtitle 2">
            <a:extLst>
              <a:ext uri="{FF2B5EF4-FFF2-40B4-BE49-F238E27FC236}">
                <a16:creationId xmlns:a16="http://schemas.microsoft.com/office/drawing/2014/main" id="{80E07E05-8468-4F34-AEC7-473A4120B392}"/>
              </a:ext>
            </a:extLst>
          </p:cNvPr>
          <p:cNvSpPr txBox="1">
            <a:spLocks/>
          </p:cNvSpPr>
          <p:nvPr/>
        </p:nvSpPr>
        <p:spPr>
          <a:xfrm>
            <a:off x="4415472" y="564048"/>
            <a:ext cx="2643504" cy="835100"/>
          </a:xfrm>
          <a:prstGeom prst="rect">
            <a:avLst/>
          </a:prstGeom>
        </p:spPr>
        <p:txBody>
          <a:bodyPr wrap="square" lIns="0" tIns="0" bIns="457200" anchor="t" anchorCtr="0">
            <a:spAutoFit/>
          </a:bodyPr>
          <a:lstStyle>
            <a:lvl1pPr marL="0" indent="0" algn="l" defTabSz="914400" rtl="0" eaLnBrk="1" latinLnBrk="0" hangingPunct="1">
              <a:lnSpc>
                <a:spcPts val="3200"/>
              </a:lnSpc>
              <a:spcBef>
                <a:spcPts val="1000"/>
              </a:spcBef>
              <a:buFont typeface="Arial" panose="020B0604020202020204" pitchFamily="34" charset="0"/>
              <a:buNone/>
              <a:defRPr sz="2800" b="1" i="0" kern="1200">
                <a:solidFill>
                  <a:srgbClr val="2A2A2A"/>
                </a:solidFill>
                <a:latin typeface="Noir Pro Heavy" pitchFamily="2" charset="0"/>
                <a:ea typeface="+mn-ea"/>
                <a:cs typeface="+mn-cs"/>
              </a:defRPr>
            </a:lvl1pPr>
            <a:lvl2pPr marL="457063" indent="0" algn="ctr" defTabSz="914400" rtl="0" eaLnBrk="1" latinLnBrk="0" hangingPunct="1">
              <a:lnSpc>
                <a:spcPct val="90000"/>
              </a:lnSpc>
              <a:spcBef>
                <a:spcPts val="500"/>
              </a:spcBef>
              <a:buFont typeface="Arial" panose="020B0604020202020204" pitchFamily="34" charset="0"/>
              <a:buNone/>
              <a:defRPr sz="1999" kern="1200">
                <a:solidFill>
                  <a:srgbClr val="2A2A2A"/>
                </a:solidFill>
                <a:latin typeface="Noir Pro" pitchFamily="2" charset="0"/>
                <a:ea typeface="+mn-ea"/>
                <a:cs typeface="+mn-cs"/>
              </a:defRPr>
            </a:lvl2pPr>
            <a:lvl3pPr marL="914126" indent="0" algn="ctr" defTabSz="914400" rtl="0" eaLnBrk="1" latinLnBrk="0" hangingPunct="1">
              <a:lnSpc>
                <a:spcPct val="90000"/>
              </a:lnSpc>
              <a:spcBef>
                <a:spcPts val="500"/>
              </a:spcBef>
              <a:buFont typeface="Arial" panose="020B0604020202020204" pitchFamily="34" charset="0"/>
              <a:buNone/>
              <a:defRPr sz="1799" kern="1200">
                <a:solidFill>
                  <a:srgbClr val="2A2A2A"/>
                </a:solidFill>
                <a:latin typeface="Noir Pro" pitchFamily="2" charset="0"/>
                <a:ea typeface="+mn-ea"/>
                <a:cs typeface="+mn-cs"/>
              </a:defRPr>
            </a:lvl3pPr>
            <a:lvl4pPr marL="1371189" indent="0" algn="ctr" defTabSz="914400" rtl="0" eaLnBrk="1" latinLnBrk="0" hangingPunct="1">
              <a:lnSpc>
                <a:spcPct val="90000"/>
              </a:lnSpc>
              <a:spcBef>
                <a:spcPts val="500"/>
              </a:spcBef>
              <a:buFont typeface="Arial" panose="020B0604020202020204" pitchFamily="34" charset="0"/>
              <a:buNone/>
              <a:defRPr sz="1600" kern="1200">
                <a:solidFill>
                  <a:srgbClr val="2A2A2A"/>
                </a:solidFill>
                <a:latin typeface="Noir Pro" pitchFamily="2" charset="0"/>
                <a:ea typeface="+mn-ea"/>
                <a:cs typeface="+mn-cs"/>
              </a:defRPr>
            </a:lvl4pPr>
            <a:lvl5pPr marL="1828251" indent="0" algn="ctr" defTabSz="914400" rtl="0" eaLnBrk="1" latinLnBrk="0" hangingPunct="1">
              <a:lnSpc>
                <a:spcPct val="90000"/>
              </a:lnSpc>
              <a:spcBef>
                <a:spcPts val="500"/>
              </a:spcBef>
              <a:buFont typeface="Arial" panose="020B0604020202020204" pitchFamily="34" charset="0"/>
              <a:buNone/>
              <a:defRPr sz="1600" kern="1200">
                <a:solidFill>
                  <a:srgbClr val="2A2A2A"/>
                </a:solidFill>
                <a:latin typeface="Noir Pro" pitchFamily="2" charset="0"/>
                <a:ea typeface="+mn-ea"/>
                <a:cs typeface="+mn-cs"/>
              </a:defRPr>
            </a:lvl5pPr>
            <a:lvl6pPr marL="2285314"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2377"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19944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6503"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ts val="32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FF0000"/>
                </a:solidFill>
                <a:effectLst/>
                <a:uLnTx/>
                <a:uFillTx/>
                <a:latin typeface="Noir Pro Heavy" pitchFamily="2" charset="0"/>
                <a:ea typeface="+mn-ea"/>
                <a:cs typeface="+mn-cs"/>
              </a:rPr>
              <a:t>Completed</a:t>
            </a:r>
          </a:p>
        </p:txBody>
      </p:sp>
      <p:sp>
        <p:nvSpPr>
          <p:cNvPr id="14" name="Subtitle 2">
            <a:extLst>
              <a:ext uri="{FF2B5EF4-FFF2-40B4-BE49-F238E27FC236}">
                <a16:creationId xmlns:a16="http://schemas.microsoft.com/office/drawing/2014/main" id="{60C5CB78-053D-4A78-A903-13253DE5961A}"/>
              </a:ext>
            </a:extLst>
          </p:cNvPr>
          <p:cNvSpPr txBox="1">
            <a:spLocks/>
          </p:cNvSpPr>
          <p:nvPr/>
        </p:nvSpPr>
        <p:spPr>
          <a:xfrm>
            <a:off x="4415472" y="3219990"/>
            <a:ext cx="4126548" cy="835100"/>
          </a:xfrm>
          <a:prstGeom prst="rect">
            <a:avLst/>
          </a:prstGeom>
        </p:spPr>
        <p:txBody>
          <a:bodyPr wrap="square" lIns="0" tIns="0" bIns="457200" anchor="t" anchorCtr="0">
            <a:spAutoFit/>
          </a:bodyPr>
          <a:lstStyle>
            <a:lvl1pPr marL="0" indent="0" algn="l" defTabSz="914400" rtl="0" eaLnBrk="1" latinLnBrk="0" hangingPunct="1">
              <a:lnSpc>
                <a:spcPts val="3200"/>
              </a:lnSpc>
              <a:spcBef>
                <a:spcPts val="1000"/>
              </a:spcBef>
              <a:buFont typeface="Arial" panose="020B0604020202020204" pitchFamily="34" charset="0"/>
              <a:buNone/>
              <a:defRPr sz="2800" b="1" i="0" kern="1200">
                <a:solidFill>
                  <a:srgbClr val="2A2A2A"/>
                </a:solidFill>
                <a:latin typeface="Noir Pro Heavy" pitchFamily="2" charset="0"/>
                <a:ea typeface="+mn-ea"/>
                <a:cs typeface="+mn-cs"/>
              </a:defRPr>
            </a:lvl1pPr>
            <a:lvl2pPr marL="457063" indent="0" algn="ctr" defTabSz="914400" rtl="0" eaLnBrk="1" latinLnBrk="0" hangingPunct="1">
              <a:lnSpc>
                <a:spcPct val="90000"/>
              </a:lnSpc>
              <a:spcBef>
                <a:spcPts val="500"/>
              </a:spcBef>
              <a:buFont typeface="Arial" panose="020B0604020202020204" pitchFamily="34" charset="0"/>
              <a:buNone/>
              <a:defRPr sz="1999" kern="1200">
                <a:solidFill>
                  <a:srgbClr val="2A2A2A"/>
                </a:solidFill>
                <a:latin typeface="Noir Pro" pitchFamily="2" charset="0"/>
                <a:ea typeface="+mn-ea"/>
                <a:cs typeface="+mn-cs"/>
              </a:defRPr>
            </a:lvl2pPr>
            <a:lvl3pPr marL="914126" indent="0" algn="ctr" defTabSz="914400" rtl="0" eaLnBrk="1" latinLnBrk="0" hangingPunct="1">
              <a:lnSpc>
                <a:spcPct val="90000"/>
              </a:lnSpc>
              <a:spcBef>
                <a:spcPts val="500"/>
              </a:spcBef>
              <a:buFont typeface="Arial" panose="020B0604020202020204" pitchFamily="34" charset="0"/>
              <a:buNone/>
              <a:defRPr sz="1799" kern="1200">
                <a:solidFill>
                  <a:srgbClr val="2A2A2A"/>
                </a:solidFill>
                <a:latin typeface="Noir Pro" pitchFamily="2" charset="0"/>
                <a:ea typeface="+mn-ea"/>
                <a:cs typeface="+mn-cs"/>
              </a:defRPr>
            </a:lvl3pPr>
            <a:lvl4pPr marL="1371189" indent="0" algn="ctr" defTabSz="914400" rtl="0" eaLnBrk="1" latinLnBrk="0" hangingPunct="1">
              <a:lnSpc>
                <a:spcPct val="90000"/>
              </a:lnSpc>
              <a:spcBef>
                <a:spcPts val="500"/>
              </a:spcBef>
              <a:buFont typeface="Arial" panose="020B0604020202020204" pitchFamily="34" charset="0"/>
              <a:buNone/>
              <a:defRPr sz="1600" kern="1200">
                <a:solidFill>
                  <a:srgbClr val="2A2A2A"/>
                </a:solidFill>
                <a:latin typeface="Noir Pro" pitchFamily="2" charset="0"/>
                <a:ea typeface="+mn-ea"/>
                <a:cs typeface="+mn-cs"/>
              </a:defRPr>
            </a:lvl4pPr>
            <a:lvl5pPr marL="1828251" indent="0" algn="ctr" defTabSz="914400" rtl="0" eaLnBrk="1" latinLnBrk="0" hangingPunct="1">
              <a:lnSpc>
                <a:spcPct val="90000"/>
              </a:lnSpc>
              <a:spcBef>
                <a:spcPts val="500"/>
              </a:spcBef>
              <a:buFont typeface="Arial" panose="020B0604020202020204" pitchFamily="34" charset="0"/>
              <a:buNone/>
              <a:defRPr sz="1600" kern="1200">
                <a:solidFill>
                  <a:srgbClr val="2A2A2A"/>
                </a:solidFill>
                <a:latin typeface="Noir Pro" pitchFamily="2" charset="0"/>
                <a:ea typeface="+mn-ea"/>
                <a:cs typeface="+mn-cs"/>
              </a:defRPr>
            </a:lvl5pPr>
            <a:lvl6pPr marL="2285314"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2377"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19944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6503"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ts val="32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4472C4"/>
                </a:solidFill>
                <a:effectLst/>
                <a:uLnTx/>
                <a:uFillTx/>
                <a:latin typeface="Noir Pro Heavy" pitchFamily="2" charset="0"/>
                <a:ea typeface="+mn-ea"/>
                <a:cs typeface="+mn-cs"/>
              </a:rPr>
              <a:t>In the Pipeline</a:t>
            </a:r>
          </a:p>
        </p:txBody>
      </p:sp>
      <p:pic>
        <p:nvPicPr>
          <p:cNvPr id="11" name="Picture 10" descr="A close up of a phone&#10;&#10;Description automatically generated">
            <a:extLst>
              <a:ext uri="{FF2B5EF4-FFF2-40B4-BE49-F238E27FC236}">
                <a16:creationId xmlns:a16="http://schemas.microsoft.com/office/drawing/2014/main" id="{F681C9B6-F091-4300-8067-3DD66FE055A5}"/>
              </a:ext>
            </a:extLst>
          </p:cNvPr>
          <p:cNvPicPr>
            <a:picLocks noChangeAspect="1"/>
          </p:cNvPicPr>
          <p:nvPr/>
        </p:nvPicPr>
        <p:blipFill>
          <a:blip r:embed="rId2"/>
          <a:stretch>
            <a:fillRect/>
          </a:stretch>
        </p:blipFill>
        <p:spPr>
          <a:xfrm>
            <a:off x="4415472" y="971430"/>
            <a:ext cx="1657470" cy="1657470"/>
          </a:xfrm>
          <a:prstGeom prst="rect">
            <a:avLst/>
          </a:prstGeom>
        </p:spPr>
      </p:pic>
      <p:sp>
        <p:nvSpPr>
          <p:cNvPr id="17" name="Title 3">
            <a:extLst>
              <a:ext uri="{FF2B5EF4-FFF2-40B4-BE49-F238E27FC236}">
                <a16:creationId xmlns:a16="http://schemas.microsoft.com/office/drawing/2014/main" id="{24F87159-898A-48F3-B098-E167A2CC7AE1}"/>
              </a:ext>
            </a:extLst>
          </p:cNvPr>
          <p:cNvSpPr txBox="1">
            <a:spLocks/>
          </p:cNvSpPr>
          <p:nvPr/>
        </p:nvSpPr>
        <p:spPr>
          <a:xfrm>
            <a:off x="3996969" y="2377817"/>
            <a:ext cx="2494475" cy="523220"/>
          </a:xfrm>
          <a:prstGeom prst="rect">
            <a:avLst/>
          </a:prstGeom>
        </p:spPr>
        <p:txBody>
          <a:bodyPr wrap="square" lIns="0" anchor="t" anchorCtr="0">
            <a:spAutoFit/>
          </a:bodyPr>
          <a:lstStyle>
            <a:lvl1pPr algn="l" defTabSz="914400" rtl="0" eaLnBrk="1" latinLnBrk="0" hangingPunct="1">
              <a:lnSpc>
                <a:spcPct val="90000"/>
              </a:lnSpc>
              <a:spcBef>
                <a:spcPct val="0"/>
              </a:spcBef>
              <a:buNone/>
              <a:defRPr sz="1800" b="0" i="0" kern="1200">
                <a:solidFill>
                  <a:srgbClr val="2A2A2A"/>
                </a:solidFill>
                <a:latin typeface="Noir Pro" pitchFamily="2"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2A2A2A"/>
                </a:solidFill>
                <a:effectLst/>
                <a:uLnTx/>
                <a:uFillTx/>
                <a:latin typeface="Noir Pro Bold" panose="00000800000000000000" pitchFamily="2" charset="0"/>
                <a:ea typeface="Open Sans" panose="020B0606030504020204" pitchFamily="34" charset="0"/>
                <a:cs typeface="Open Sans" panose="020B0606030504020204" pitchFamily="34" charset="0"/>
              </a:rPr>
              <a:t>iGlucose</a:t>
            </a:r>
            <a:endParaRPr kumimoji="0" lang="en-US" sz="1400" b="0" i="0" u="none" strike="noStrike" kern="1200" cap="none" spc="0" normalizeH="0" baseline="0" noProof="0" dirty="0">
              <a:ln>
                <a:noFill/>
              </a:ln>
              <a:solidFill>
                <a:srgbClr val="2A2A2A"/>
              </a:solidFill>
              <a:effectLst/>
              <a:uLnTx/>
              <a:uFillTx/>
              <a:latin typeface="Noir Pro Bold" panose="00000800000000000000" pitchFamily="2"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2A2A2A"/>
                </a:solidFill>
                <a:effectLst/>
                <a:uLnTx/>
                <a:uFillTx/>
                <a:latin typeface="Noir Pro" pitchFamily="2" charset="0"/>
                <a:ea typeface="Open Sans" panose="020B0606030504020204" pitchFamily="34" charset="0"/>
                <a:cs typeface="Open Sans" panose="020B0606030504020204" pitchFamily="34" charset="0"/>
              </a:rPr>
              <a:t>(recommended)</a:t>
            </a:r>
          </a:p>
        </p:txBody>
      </p:sp>
      <p:pic>
        <p:nvPicPr>
          <p:cNvPr id="1026" name="Picture 2" descr="Image result for accuchek guide">
            <a:extLst>
              <a:ext uri="{FF2B5EF4-FFF2-40B4-BE49-F238E27FC236}">
                <a16:creationId xmlns:a16="http://schemas.microsoft.com/office/drawing/2014/main" id="{300987D1-6F47-4596-8C07-D5327B702D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6039" y="1086849"/>
            <a:ext cx="1069974" cy="1426632"/>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3">
            <a:extLst>
              <a:ext uri="{FF2B5EF4-FFF2-40B4-BE49-F238E27FC236}">
                <a16:creationId xmlns:a16="http://schemas.microsoft.com/office/drawing/2014/main" id="{DB246A00-4A88-41D0-9A1F-97067DFEF854}"/>
              </a:ext>
            </a:extLst>
          </p:cNvPr>
          <p:cNvSpPr txBox="1">
            <a:spLocks/>
          </p:cNvSpPr>
          <p:nvPr/>
        </p:nvSpPr>
        <p:spPr>
          <a:xfrm>
            <a:off x="6563290" y="2377817"/>
            <a:ext cx="1440905" cy="523220"/>
          </a:xfrm>
          <a:prstGeom prst="rect">
            <a:avLst/>
          </a:prstGeom>
        </p:spPr>
        <p:txBody>
          <a:bodyPr wrap="square" lIns="0" anchor="t" anchorCtr="0">
            <a:spAutoFit/>
          </a:bodyPr>
          <a:lstStyle>
            <a:lvl1pPr algn="l" defTabSz="914400" rtl="0" eaLnBrk="1" latinLnBrk="0" hangingPunct="1">
              <a:lnSpc>
                <a:spcPct val="90000"/>
              </a:lnSpc>
              <a:spcBef>
                <a:spcPct val="0"/>
              </a:spcBef>
              <a:buNone/>
              <a:defRPr sz="1800" b="0" i="0" kern="1200">
                <a:solidFill>
                  <a:srgbClr val="2A2A2A"/>
                </a:solidFill>
                <a:latin typeface="Noir Pro" pitchFamily="2"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A2A2A"/>
                </a:solidFill>
                <a:effectLst/>
                <a:uLnTx/>
                <a:uFillTx/>
                <a:latin typeface="Noir Pro Bold" panose="00000800000000000000" pitchFamily="2" charset="0"/>
                <a:ea typeface="Open Sans" panose="020B0606030504020204" pitchFamily="34" charset="0"/>
                <a:cs typeface="Open Sans" panose="020B0606030504020204" pitchFamily="34" charset="0"/>
              </a:rPr>
              <a:t>Accu-Chek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A2A2A"/>
                </a:solidFill>
                <a:effectLst/>
                <a:uLnTx/>
                <a:uFillTx/>
                <a:latin typeface="Noir Pro Bold" panose="00000800000000000000" pitchFamily="2" charset="0"/>
                <a:ea typeface="Open Sans" panose="020B0606030504020204" pitchFamily="34" charset="0"/>
                <a:cs typeface="Open Sans" panose="020B0606030504020204" pitchFamily="34" charset="0"/>
              </a:rPr>
              <a:t>Guide</a:t>
            </a:r>
          </a:p>
        </p:txBody>
      </p:sp>
      <p:sp>
        <p:nvSpPr>
          <p:cNvPr id="19" name="Title 3">
            <a:extLst>
              <a:ext uri="{FF2B5EF4-FFF2-40B4-BE49-F238E27FC236}">
                <a16:creationId xmlns:a16="http://schemas.microsoft.com/office/drawing/2014/main" id="{8FA5A441-846A-4F67-8484-9599C458BEB8}"/>
              </a:ext>
            </a:extLst>
          </p:cNvPr>
          <p:cNvSpPr txBox="1">
            <a:spLocks/>
          </p:cNvSpPr>
          <p:nvPr/>
        </p:nvSpPr>
        <p:spPr>
          <a:xfrm>
            <a:off x="4415472" y="3842028"/>
            <a:ext cx="3654108" cy="2308324"/>
          </a:xfrm>
          <a:prstGeom prst="rect">
            <a:avLst/>
          </a:prstGeom>
        </p:spPr>
        <p:txBody>
          <a:bodyPr wrap="square" lIns="0" anchor="t" anchorCtr="0">
            <a:spAutoFit/>
          </a:bodyPr>
          <a:lstStyle>
            <a:lvl1pPr algn="l" defTabSz="914400" rtl="0" eaLnBrk="1" latinLnBrk="0" hangingPunct="1">
              <a:lnSpc>
                <a:spcPct val="90000"/>
              </a:lnSpc>
              <a:spcBef>
                <a:spcPct val="0"/>
              </a:spcBef>
              <a:buNone/>
              <a:defRPr sz="1800" b="0" i="0" kern="1200">
                <a:solidFill>
                  <a:srgbClr val="2A2A2A"/>
                </a:solidFill>
                <a:latin typeface="Noir Pro" pitchFamily="2"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A2A2A"/>
                </a:solidFill>
                <a:effectLst/>
                <a:uLnTx/>
                <a:uFillTx/>
                <a:latin typeface="Noir Pro Bold" panose="00000800000000000000" pitchFamily="2" charset="0"/>
                <a:ea typeface="Open Sans" panose="020B0606030504020204" pitchFamily="34" charset="0"/>
                <a:cs typeface="Open Sans" panose="020B0606030504020204" pitchFamily="34" charset="0"/>
              </a:rPr>
              <a:t>Fingerstick Glucose Meters: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A2A2A"/>
                </a:solidFill>
                <a:effectLst/>
                <a:uLnTx/>
                <a:uFillTx/>
                <a:latin typeface="Noir Pro" pitchFamily="2" charset="0"/>
                <a:ea typeface="Open Sans" panose="020B0606030504020204" pitchFamily="34" charset="0"/>
                <a:cs typeface="Open Sans" panose="020B0606030504020204" pitchFamily="34" charset="0"/>
              </a:rPr>
              <a:t>Accu-Chek Aviva Plus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A2A2A"/>
                </a:solidFill>
                <a:effectLst/>
                <a:uLnTx/>
                <a:uFillTx/>
                <a:latin typeface="Noir Pro" pitchFamily="2" charset="0"/>
                <a:ea typeface="Open Sans" panose="020B0606030504020204" pitchFamily="34" charset="0"/>
                <a:cs typeface="Open Sans" panose="020B0606030504020204" pitchFamily="34" charset="0"/>
              </a:rPr>
              <a:t>OneTouch </a:t>
            </a:r>
            <a:r>
              <a:rPr kumimoji="0" lang="en-US" sz="1800" b="0" i="0" u="none" strike="noStrike" kern="1200" cap="none" spc="0" normalizeH="0" baseline="0" noProof="0" dirty="0" err="1">
                <a:ln>
                  <a:noFill/>
                </a:ln>
                <a:solidFill>
                  <a:srgbClr val="2A2A2A"/>
                </a:solidFill>
                <a:effectLst/>
                <a:uLnTx/>
                <a:uFillTx/>
                <a:latin typeface="Noir Pro" pitchFamily="2" charset="0"/>
                <a:ea typeface="Open Sans" panose="020B0606030504020204" pitchFamily="34" charset="0"/>
                <a:cs typeface="Open Sans" panose="020B0606030504020204" pitchFamily="34" charset="0"/>
              </a:rPr>
              <a:t>Verio</a:t>
            </a:r>
            <a:r>
              <a:rPr kumimoji="0" lang="en-US" sz="1800" b="0" i="0" u="none" strike="noStrike" kern="1200" cap="none" spc="0" normalizeH="0" baseline="0" noProof="0" dirty="0">
                <a:ln>
                  <a:noFill/>
                </a:ln>
                <a:solidFill>
                  <a:srgbClr val="2A2A2A"/>
                </a:solidFill>
                <a:effectLst/>
                <a:uLnTx/>
                <a:uFillTx/>
                <a:latin typeface="Noir Pro" pitchFamily="2" charset="0"/>
                <a:ea typeface="Open Sans" panose="020B0606030504020204" pitchFamily="34" charset="0"/>
                <a:cs typeface="Open Sans" panose="020B0606030504020204" pitchFamily="34" charset="0"/>
              </a:rPr>
              <a:t> Flex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2A2A2A"/>
                </a:solidFill>
                <a:effectLst/>
                <a:uLnTx/>
                <a:uFillTx/>
                <a:latin typeface="Noir Pro" pitchFamily="2" charset="0"/>
                <a:ea typeface="Open Sans" panose="020B0606030504020204" pitchFamily="34" charset="0"/>
                <a:cs typeface="Open Sans" panose="020B0606030504020204" pitchFamily="34" charset="0"/>
              </a:rPr>
              <a:t>AgaMatrix</a:t>
            </a:r>
            <a:r>
              <a:rPr kumimoji="0" lang="en-US" sz="1800" b="0" i="0" u="none" strike="noStrike" kern="1200" cap="none" spc="0" normalizeH="0" baseline="0" noProof="0" dirty="0">
                <a:ln>
                  <a:noFill/>
                </a:ln>
                <a:solidFill>
                  <a:srgbClr val="2A2A2A"/>
                </a:solidFill>
                <a:effectLst/>
                <a:uLnTx/>
                <a:uFillTx/>
                <a:latin typeface="Noir Pro" pitchFamily="2" charset="0"/>
                <a:ea typeface="Open Sans" panose="020B0606030504020204" pitchFamily="34" charset="0"/>
                <a:cs typeface="Open Sans" panose="020B0606030504020204" pitchFamily="34" charset="0"/>
              </a:rPr>
              <a:t> Jazz Wireless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A2A2A"/>
                </a:solidFill>
                <a:effectLst/>
                <a:uLnTx/>
                <a:uFillTx/>
                <a:latin typeface="Noir Pro" pitchFamily="2" charset="0"/>
                <a:ea typeface="Open Sans" panose="020B0606030504020204" pitchFamily="34" charset="0"/>
                <a:cs typeface="Open Sans" panose="020B0606030504020204" pitchFamily="34" charset="0"/>
              </a:rPr>
              <a:t>Contour Next 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2A2A2A"/>
                </a:solidFill>
                <a:effectLst/>
                <a:uLnTx/>
                <a:uFillTx/>
                <a:latin typeface="Noir Pro" pitchFamily="2" charset="0"/>
                <a:ea typeface="Open Sans" panose="020B0606030504020204" pitchFamily="34" charset="0"/>
                <a:cs typeface="Open Sans" panose="020B0606030504020204" pitchFamily="34" charset="0"/>
              </a:rPr>
              <a:t>Forna</a:t>
            </a:r>
            <a:r>
              <a:rPr kumimoji="0" lang="en-US" sz="1800" b="0" i="0" u="none" strike="noStrike" kern="1200" cap="none" spc="0" normalizeH="0" baseline="0" noProof="0" dirty="0">
                <a:ln>
                  <a:noFill/>
                </a:ln>
                <a:solidFill>
                  <a:srgbClr val="2A2A2A"/>
                </a:solidFill>
                <a:effectLst/>
                <a:uLnTx/>
                <a:uFillTx/>
                <a:latin typeface="Noir Pro" pitchFamily="2" charset="0"/>
                <a:ea typeface="Open Sans" panose="020B0606030504020204" pitchFamily="34" charset="0"/>
                <a:cs typeface="Open Sans" panose="020B0606030504020204" pitchFamily="34" charset="0"/>
              </a:rPr>
              <a:t> TN’G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2A2A2A"/>
                </a:solidFill>
                <a:effectLst/>
                <a:uLnTx/>
                <a:uFillTx/>
                <a:latin typeface="Noir Pro" pitchFamily="2" charset="0"/>
                <a:ea typeface="Open Sans" panose="020B0606030504020204" pitchFamily="34" charset="0"/>
                <a:cs typeface="Open Sans" panose="020B0606030504020204" pitchFamily="34" charset="0"/>
              </a:rPr>
              <a:t>iHealth</a:t>
            </a:r>
            <a:r>
              <a:rPr kumimoji="0" lang="en-US" sz="1800" b="0" i="0" u="none" strike="noStrike" kern="1200" cap="none" spc="0" normalizeH="0" baseline="0" noProof="0" dirty="0">
                <a:ln>
                  <a:noFill/>
                </a:ln>
                <a:solidFill>
                  <a:srgbClr val="2A2A2A"/>
                </a:solidFill>
                <a:effectLst/>
                <a:uLnTx/>
                <a:uFillTx/>
                <a:latin typeface="Noir Pro" pitchFamily="2" charset="0"/>
                <a:ea typeface="Open Sans" panose="020B0606030504020204" pitchFamily="34" charset="0"/>
                <a:cs typeface="Open Sans" panose="020B0606030504020204" pitchFamily="34" charset="0"/>
              </a:rPr>
              <a:t> Smart Meter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A2A2A"/>
                </a:solidFill>
                <a:effectLst/>
                <a:uLnTx/>
                <a:uFillTx/>
                <a:latin typeface="Noir Pro" pitchFamily="2" charset="0"/>
                <a:ea typeface="Open Sans" panose="020B0606030504020204" pitchFamily="34" charset="0"/>
                <a:cs typeface="Open Sans" panose="020B0606030504020204" pitchFamily="34" charset="0"/>
              </a:rPr>
              <a:t>Keto-Mojo</a:t>
            </a:r>
          </a:p>
        </p:txBody>
      </p:sp>
      <p:sp>
        <p:nvSpPr>
          <p:cNvPr id="20" name="Title 3">
            <a:extLst>
              <a:ext uri="{FF2B5EF4-FFF2-40B4-BE49-F238E27FC236}">
                <a16:creationId xmlns:a16="http://schemas.microsoft.com/office/drawing/2014/main" id="{18A46AD7-0DFC-4066-AEB8-84FF3A41EEF5}"/>
              </a:ext>
            </a:extLst>
          </p:cNvPr>
          <p:cNvSpPr txBox="1">
            <a:spLocks/>
          </p:cNvSpPr>
          <p:nvPr/>
        </p:nvSpPr>
        <p:spPr>
          <a:xfrm>
            <a:off x="8298937" y="3846131"/>
            <a:ext cx="3473963" cy="1200329"/>
          </a:xfrm>
          <a:prstGeom prst="rect">
            <a:avLst/>
          </a:prstGeom>
        </p:spPr>
        <p:txBody>
          <a:bodyPr wrap="square" lIns="0" anchor="t" anchorCtr="0">
            <a:spAutoFit/>
          </a:bodyPr>
          <a:lstStyle>
            <a:lvl1pPr algn="l" defTabSz="914400" rtl="0" eaLnBrk="1" latinLnBrk="0" hangingPunct="1">
              <a:lnSpc>
                <a:spcPct val="90000"/>
              </a:lnSpc>
              <a:spcBef>
                <a:spcPct val="0"/>
              </a:spcBef>
              <a:buNone/>
              <a:defRPr sz="1800" b="0" i="0" kern="1200">
                <a:solidFill>
                  <a:srgbClr val="2A2A2A"/>
                </a:solidFill>
                <a:latin typeface="Noir Pro" pitchFamily="2" charset="0"/>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A2A2A"/>
                </a:solidFill>
                <a:effectLst/>
                <a:uLnTx/>
                <a:uFillTx/>
                <a:latin typeface="Noir Pro Bold" panose="00000800000000000000" pitchFamily="2" charset="0"/>
                <a:ea typeface="Open Sans" panose="020B0606030504020204" pitchFamily="34" charset="0"/>
                <a:cs typeface="Open Sans" panose="020B0606030504020204" pitchFamily="34" charset="0"/>
              </a:rPr>
              <a:t>Continuous Glucose Meters: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A2A2A"/>
                </a:solidFill>
                <a:effectLst/>
                <a:uLnTx/>
                <a:uFillTx/>
                <a:latin typeface="Noir Pro" pitchFamily="2" charset="0"/>
                <a:ea typeface="Open Sans" panose="020B0606030504020204" pitchFamily="34" charset="0"/>
                <a:cs typeface="Open Sans" panose="020B0606030504020204" pitchFamily="34" charset="0"/>
              </a:rPr>
              <a:t>Abbott Libre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A2A2A"/>
                </a:solidFill>
                <a:effectLst/>
                <a:uLnTx/>
                <a:uFillTx/>
                <a:latin typeface="Noir Pro" pitchFamily="2" charset="0"/>
                <a:ea typeface="Open Sans" panose="020B0606030504020204" pitchFamily="34" charset="0"/>
                <a:cs typeface="Open Sans" panose="020B0606030504020204" pitchFamily="34" charset="0"/>
              </a:rPr>
              <a:t>Dexcom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2A2A2A"/>
                </a:solidFill>
                <a:effectLst/>
                <a:uLnTx/>
                <a:uFillTx/>
                <a:latin typeface="Noir Pro" pitchFamily="2" charset="0"/>
                <a:ea typeface="Open Sans" panose="020B0606030504020204" pitchFamily="34" charset="0"/>
                <a:cs typeface="Open Sans" panose="020B0606030504020204" pitchFamily="34" charset="0"/>
              </a:rPr>
              <a:t>Eversense</a:t>
            </a:r>
            <a:endParaRPr kumimoji="0" lang="en-US" sz="1800" b="0" i="0" u="none" strike="noStrike" kern="1200" cap="none" spc="0" normalizeH="0" baseline="0" noProof="0" dirty="0">
              <a:ln>
                <a:noFill/>
              </a:ln>
              <a:solidFill>
                <a:srgbClr val="2A2A2A"/>
              </a:solidFill>
              <a:effectLst/>
              <a:uLnTx/>
              <a:uFillTx/>
              <a:latin typeface="Noir Pro" pitchFamily="2"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326A3C96-17F3-A746-B707-FE02A0ED3F39}"/>
              </a:ext>
            </a:extLst>
          </p:cNvPr>
          <p:cNvPicPr>
            <a:picLocks noChangeAspect="1"/>
          </p:cNvPicPr>
          <p:nvPr/>
        </p:nvPicPr>
        <p:blipFill rotWithShape="1">
          <a:blip r:embed="rId4"/>
          <a:srcRect l="8131" t="29189" r="58886" b="7739"/>
          <a:stretch/>
        </p:blipFill>
        <p:spPr>
          <a:xfrm>
            <a:off x="8412143" y="1191874"/>
            <a:ext cx="636195" cy="1216582"/>
          </a:xfrm>
          <a:prstGeom prst="rect">
            <a:avLst/>
          </a:prstGeom>
        </p:spPr>
      </p:pic>
      <p:sp>
        <p:nvSpPr>
          <p:cNvPr id="15" name="Title 3">
            <a:extLst>
              <a:ext uri="{FF2B5EF4-FFF2-40B4-BE49-F238E27FC236}">
                <a16:creationId xmlns:a16="http://schemas.microsoft.com/office/drawing/2014/main" id="{75143472-F58D-E447-A867-2D9D43792605}"/>
              </a:ext>
            </a:extLst>
          </p:cNvPr>
          <p:cNvSpPr txBox="1">
            <a:spLocks/>
          </p:cNvSpPr>
          <p:nvPr/>
        </p:nvSpPr>
        <p:spPr>
          <a:xfrm>
            <a:off x="8100755" y="2383404"/>
            <a:ext cx="1440905" cy="523220"/>
          </a:xfrm>
          <a:prstGeom prst="rect">
            <a:avLst/>
          </a:prstGeom>
        </p:spPr>
        <p:txBody>
          <a:bodyPr wrap="square" lIns="0" anchor="t" anchorCtr="0">
            <a:spAutoFit/>
          </a:bodyPr>
          <a:lstStyle>
            <a:lvl1pPr algn="l" defTabSz="914400" rtl="0" eaLnBrk="1" latinLnBrk="0" hangingPunct="1">
              <a:lnSpc>
                <a:spcPct val="90000"/>
              </a:lnSpc>
              <a:spcBef>
                <a:spcPct val="0"/>
              </a:spcBef>
              <a:buNone/>
              <a:defRPr sz="1800" b="0" i="0" kern="1200">
                <a:solidFill>
                  <a:srgbClr val="2A2A2A"/>
                </a:solidFill>
                <a:latin typeface="Noir Pro" pitchFamily="2"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2A2A2A"/>
                </a:solidFill>
                <a:effectLst/>
                <a:uLnTx/>
                <a:uFillTx/>
                <a:latin typeface="Noir Pro Bold" panose="00000800000000000000" pitchFamily="2" charset="0"/>
                <a:ea typeface="Open Sans" panose="020B0606030504020204" pitchFamily="34" charset="0"/>
                <a:cs typeface="Open Sans" panose="020B0606030504020204" pitchFamily="34" charset="0"/>
              </a:rPr>
              <a:t>ReliOn</a:t>
            </a:r>
            <a:endParaRPr kumimoji="0" lang="en-US" sz="1400" b="0" i="0" u="none" strike="noStrike" kern="1200" cap="none" spc="0" normalizeH="0" baseline="0" noProof="0" dirty="0">
              <a:ln>
                <a:noFill/>
              </a:ln>
              <a:solidFill>
                <a:srgbClr val="2A2A2A"/>
              </a:solidFill>
              <a:effectLst/>
              <a:uLnTx/>
              <a:uFillTx/>
              <a:latin typeface="Noir Pro Bold" panose="00000800000000000000" pitchFamily="2"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A2A2A"/>
                </a:solidFill>
                <a:effectLst/>
                <a:uLnTx/>
                <a:uFillTx/>
                <a:latin typeface="Noir Pro Bold" panose="00000800000000000000" pitchFamily="2" charset="0"/>
                <a:ea typeface="Open Sans" panose="020B0606030504020204" pitchFamily="34" charset="0"/>
                <a:cs typeface="Open Sans" panose="020B0606030504020204" pitchFamily="34" charset="0"/>
              </a:rPr>
              <a:t>BLU</a:t>
            </a:r>
          </a:p>
        </p:txBody>
      </p:sp>
    </p:spTree>
    <p:extLst>
      <p:ext uri="{BB962C8B-B14F-4D97-AF65-F5344CB8AC3E}">
        <p14:creationId xmlns:p14="http://schemas.microsoft.com/office/powerpoint/2010/main" val="8663549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B7B0479-96D3-4235-B134-A1A4162C70C4}"/>
              </a:ext>
            </a:extLst>
          </p:cNvPr>
          <p:cNvSpPr/>
          <p:nvPr/>
        </p:nvSpPr>
        <p:spPr>
          <a:xfrm>
            <a:off x="3821517" y="3741184"/>
            <a:ext cx="2687481" cy="1448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1E4A7347-5478-D841-8781-19A5BB0C2899}"/>
              </a:ext>
            </a:extLst>
          </p:cNvPr>
          <p:cNvSpPr>
            <a:spLocks noGrp="1"/>
          </p:cNvSpPr>
          <p:nvPr>
            <p:ph type="ctrTitle"/>
          </p:nvPr>
        </p:nvSpPr>
        <p:spPr>
          <a:xfrm>
            <a:off x="528987" y="2029279"/>
            <a:ext cx="2813678" cy="3831818"/>
          </a:xfrm>
        </p:spPr>
        <p:txBody>
          <a:bodyPr/>
          <a:lstStyle/>
          <a:p>
            <a:r>
              <a:rPr lang="en-US" dirty="0"/>
              <a:t>Physicians are often too busy to adopt new technologies, best practices, and payment models to improve care as needed for their patients. </a:t>
            </a:r>
            <a:br>
              <a:rPr lang="en-US" dirty="0"/>
            </a:br>
            <a:br>
              <a:rPr lang="en-US" dirty="0"/>
            </a:br>
            <a:r>
              <a:rPr lang="en-US" dirty="0"/>
              <a:t>We help recruit, train, and staff diabetes experts in physician offices to implement new diabetes approaches with positive financial ROI.</a:t>
            </a:r>
          </a:p>
        </p:txBody>
      </p:sp>
      <p:sp>
        <p:nvSpPr>
          <p:cNvPr id="5" name="Subtitle 4">
            <a:extLst>
              <a:ext uri="{FF2B5EF4-FFF2-40B4-BE49-F238E27FC236}">
                <a16:creationId xmlns:a16="http://schemas.microsoft.com/office/drawing/2014/main" id="{4CBAA342-1E71-BB48-8AC2-EAA866AE9E0B}"/>
              </a:ext>
            </a:extLst>
          </p:cNvPr>
          <p:cNvSpPr>
            <a:spLocks noGrp="1"/>
          </p:cNvSpPr>
          <p:nvPr>
            <p:ph type="subTitle" idx="1"/>
          </p:nvPr>
        </p:nvSpPr>
        <p:spPr>
          <a:xfrm>
            <a:off x="528987" y="581479"/>
            <a:ext cx="2813678" cy="1374735"/>
          </a:xfrm>
        </p:spPr>
        <p:txBody>
          <a:bodyPr/>
          <a:lstStyle/>
          <a:p>
            <a:r>
              <a:rPr lang="en-US" dirty="0"/>
              <a:t>Clinical Staffing</a:t>
            </a:r>
          </a:p>
        </p:txBody>
      </p:sp>
      <p:sp>
        <p:nvSpPr>
          <p:cNvPr id="10" name="Subtitle 2">
            <a:extLst>
              <a:ext uri="{FF2B5EF4-FFF2-40B4-BE49-F238E27FC236}">
                <a16:creationId xmlns:a16="http://schemas.microsoft.com/office/drawing/2014/main" id="{E74EBCA9-7A24-4480-8F46-37D44BC0AB94}"/>
              </a:ext>
            </a:extLst>
          </p:cNvPr>
          <p:cNvSpPr txBox="1">
            <a:spLocks/>
          </p:cNvSpPr>
          <p:nvPr/>
        </p:nvSpPr>
        <p:spPr>
          <a:xfrm>
            <a:off x="6693852" y="564048"/>
            <a:ext cx="5368608" cy="6678751"/>
          </a:xfrm>
          <a:prstGeom prst="rect">
            <a:avLst/>
          </a:prstGeom>
        </p:spPr>
        <p:txBody>
          <a:bodyPr wrap="square" lIns="0" tIns="0" bIns="457200" anchor="t" anchorCtr="0">
            <a:spAutoFit/>
          </a:bodyPr>
          <a:lstStyle>
            <a:lvl1pPr marL="0" indent="0" algn="l" defTabSz="914400" rtl="0" eaLnBrk="1" latinLnBrk="0" hangingPunct="1">
              <a:lnSpc>
                <a:spcPts val="3200"/>
              </a:lnSpc>
              <a:spcBef>
                <a:spcPts val="1000"/>
              </a:spcBef>
              <a:buFont typeface="Arial" panose="020B0604020202020204" pitchFamily="34" charset="0"/>
              <a:buNone/>
              <a:defRPr sz="2800" b="1" i="0" kern="1200">
                <a:solidFill>
                  <a:srgbClr val="2A2A2A"/>
                </a:solidFill>
                <a:latin typeface="Noir Pro Heavy" pitchFamily="2" charset="0"/>
                <a:ea typeface="+mn-ea"/>
                <a:cs typeface="+mn-cs"/>
              </a:defRPr>
            </a:lvl1pPr>
            <a:lvl2pPr marL="457063" indent="0" algn="ctr" defTabSz="914400" rtl="0" eaLnBrk="1" latinLnBrk="0" hangingPunct="1">
              <a:lnSpc>
                <a:spcPct val="90000"/>
              </a:lnSpc>
              <a:spcBef>
                <a:spcPts val="500"/>
              </a:spcBef>
              <a:buFont typeface="Arial" panose="020B0604020202020204" pitchFamily="34" charset="0"/>
              <a:buNone/>
              <a:defRPr sz="1999" kern="1200">
                <a:solidFill>
                  <a:srgbClr val="2A2A2A"/>
                </a:solidFill>
                <a:latin typeface="Noir Pro" pitchFamily="2" charset="0"/>
                <a:ea typeface="+mn-ea"/>
                <a:cs typeface="+mn-cs"/>
              </a:defRPr>
            </a:lvl2pPr>
            <a:lvl3pPr marL="914126" indent="0" algn="ctr" defTabSz="914400" rtl="0" eaLnBrk="1" latinLnBrk="0" hangingPunct="1">
              <a:lnSpc>
                <a:spcPct val="90000"/>
              </a:lnSpc>
              <a:spcBef>
                <a:spcPts val="500"/>
              </a:spcBef>
              <a:buFont typeface="Arial" panose="020B0604020202020204" pitchFamily="34" charset="0"/>
              <a:buNone/>
              <a:defRPr sz="1799" kern="1200">
                <a:solidFill>
                  <a:srgbClr val="2A2A2A"/>
                </a:solidFill>
                <a:latin typeface="Noir Pro" pitchFamily="2" charset="0"/>
                <a:ea typeface="+mn-ea"/>
                <a:cs typeface="+mn-cs"/>
              </a:defRPr>
            </a:lvl3pPr>
            <a:lvl4pPr marL="1371189" indent="0" algn="ctr" defTabSz="914400" rtl="0" eaLnBrk="1" latinLnBrk="0" hangingPunct="1">
              <a:lnSpc>
                <a:spcPct val="90000"/>
              </a:lnSpc>
              <a:spcBef>
                <a:spcPts val="500"/>
              </a:spcBef>
              <a:buFont typeface="Arial" panose="020B0604020202020204" pitchFamily="34" charset="0"/>
              <a:buNone/>
              <a:defRPr sz="1600" kern="1200">
                <a:solidFill>
                  <a:srgbClr val="2A2A2A"/>
                </a:solidFill>
                <a:latin typeface="Noir Pro" pitchFamily="2" charset="0"/>
                <a:ea typeface="+mn-ea"/>
                <a:cs typeface="+mn-cs"/>
              </a:defRPr>
            </a:lvl4pPr>
            <a:lvl5pPr marL="1828251" indent="0" algn="ctr" defTabSz="914400" rtl="0" eaLnBrk="1" latinLnBrk="0" hangingPunct="1">
              <a:lnSpc>
                <a:spcPct val="90000"/>
              </a:lnSpc>
              <a:spcBef>
                <a:spcPts val="500"/>
              </a:spcBef>
              <a:buFont typeface="Arial" panose="020B0604020202020204" pitchFamily="34" charset="0"/>
              <a:buNone/>
              <a:defRPr sz="1600" kern="1200">
                <a:solidFill>
                  <a:srgbClr val="2A2A2A"/>
                </a:solidFill>
                <a:latin typeface="Noir Pro" pitchFamily="2" charset="0"/>
                <a:ea typeface="+mn-ea"/>
                <a:cs typeface="+mn-cs"/>
              </a:defRPr>
            </a:lvl5pPr>
            <a:lvl6pPr marL="2285314"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2377"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19944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6503"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uLnTx/>
                <a:uFillTx/>
                <a:latin typeface="Noir Pro Heavy" pitchFamily="2" charset="0"/>
                <a:ea typeface="+mn-ea"/>
                <a:cs typeface="+mn-cs"/>
              </a:rPr>
              <a:t>Remote Patient Monitoring Services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uLnTx/>
                <a:uFillTx/>
                <a:latin typeface="Noir Pro" panose="00000500000000000000" pitchFamily="2" charset="0"/>
                <a:ea typeface="+mn-ea"/>
                <a:cs typeface="+mn-cs"/>
              </a:rPr>
              <a:t>Diabetes monitoring &amp; management with Diasyst platform via CPT 99453, 99454, 99457.</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rgbClr val="FFFFFF"/>
              </a:solidFill>
              <a:effectLst/>
              <a:uLnTx/>
              <a:uFillTx/>
              <a:latin typeface="Noir Pro"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rgbClr val="FFFFFF"/>
              </a:solidFill>
              <a:effectLst/>
              <a:uLnTx/>
              <a:uFillTx/>
              <a:latin typeface="Noir Pro"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rgbClr val="FFFFFF"/>
              </a:solidFill>
              <a:effectLst/>
              <a:uLnTx/>
              <a:uFillTx/>
              <a:latin typeface="Noir Pro"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uLnTx/>
                <a:uFillTx/>
                <a:latin typeface="Noir Pro Heavy" pitchFamily="2" charset="0"/>
                <a:ea typeface="+mn-ea"/>
                <a:cs typeface="+mn-cs"/>
              </a:rPr>
              <a:t>CGM Services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uLnTx/>
                <a:uFillTx/>
                <a:latin typeface="Noir Pro" panose="00000500000000000000" pitchFamily="2" charset="0"/>
                <a:ea typeface="+mn-ea"/>
                <a:cs typeface="+mn-cs"/>
              </a:rPr>
              <a:t>Continuous glucose monitor setup and data review via CPT 95250, 95251.</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rgbClr val="FFFFFF"/>
              </a:solidFill>
              <a:effectLst/>
              <a:uLnTx/>
              <a:uFillTx/>
              <a:latin typeface="Noir Pro"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rgbClr val="FFFFFF"/>
              </a:solidFill>
              <a:effectLst/>
              <a:uLnTx/>
              <a:uFillTx/>
              <a:latin typeface="Noir Pro"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rgbClr val="FFFFFF"/>
              </a:solidFill>
              <a:effectLst/>
              <a:uLnTx/>
              <a:uFillTx/>
              <a:latin typeface="Noir Pro"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uLnTx/>
                <a:uFillTx/>
                <a:latin typeface="Noir Pro Heavy" pitchFamily="2" charset="0"/>
                <a:ea typeface="+mn-ea"/>
                <a:cs typeface="+mn-cs"/>
              </a:rPr>
              <a:t>Private Device Services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uLnTx/>
                <a:uFillTx/>
                <a:latin typeface="Noir Pro" panose="00000500000000000000" pitchFamily="2" charset="0"/>
                <a:ea typeface="+mn-ea"/>
                <a:cs typeface="+mn-cs"/>
              </a:rPr>
              <a:t>Setup, training, upgrade, and additional support for insulin pumps and other delivery devices.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rgbClr val="FFFFFF"/>
              </a:solidFill>
              <a:effectLst/>
              <a:uLnTx/>
              <a:uFillTx/>
              <a:latin typeface="Noir Pro"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rgbClr val="FFFFFF"/>
              </a:solidFill>
              <a:effectLst/>
              <a:uLnTx/>
              <a:uFillTx/>
              <a:latin typeface="Noir Pro"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rgbClr val="FFFFFF"/>
              </a:solidFill>
              <a:effectLst/>
              <a:uLnTx/>
              <a:uFillTx/>
              <a:latin typeface="Noir Pro"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uLnTx/>
                <a:uFillTx/>
                <a:latin typeface="Noir Pro Heavy" pitchFamily="2" charset="0"/>
                <a:ea typeface="+mn-ea"/>
                <a:cs typeface="+mn-cs"/>
              </a:rPr>
              <a:t>Diabetes Self-Management Training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FFFFFF"/>
                </a:solidFill>
                <a:effectLst/>
                <a:uLnTx/>
                <a:uFillTx/>
                <a:latin typeface="Noir Pro" panose="00000500000000000000" pitchFamily="2" charset="0"/>
                <a:ea typeface="+mn-ea"/>
                <a:cs typeface="+mn-cs"/>
              </a:rPr>
              <a:t>Individual and group sessions via G0108, G0109. *Accreditation by ADA or AADE required.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rgbClr val="FFFFFF"/>
              </a:solidFill>
              <a:effectLst/>
              <a:uLnTx/>
              <a:uFillTx/>
              <a:latin typeface="Noir Pro" panose="00000500000000000000" pitchFamily="2" charset="0"/>
              <a:ea typeface="+mn-ea"/>
              <a:cs typeface="+mn-cs"/>
            </a:endParaRPr>
          </a:p>
        </p:txBody>
      </p:sp>
      <p:grpSp>
        <p:nvGrpSpPr>
          <p:cNvPr id="11" name="Group 10">
            <a:extLst>
              <a:ext uri="{FF2B5EF4-FFF2-40B4-BE49-F238E27FC236}">
                <a16:creationId xmlns:a16="http://schemas.microsoft.com/office/drawing/2014/main" id="{FB7675DD-009C-48A3-BE99-14AED041C018}"/>
              </a:ext>
            </a:extLst>
          </p:cNvPr>
          <p:cNvGrpSpPr/>
          <p:nvPr/>
        </p:nvGrpSpPr>
        <p:grpSpPr>
          <a:xfrm>
            <a:off x="4149619" y="535759"/>
            <a:ext cx="2034901" cy="1140641"/>
            <a:chOff x="-1601705" y="1480931"/>
            <a:chExt cx="8324336" cy="4666113"/>
          </a:xfrm>
        </p:grpSpPr>
        <p:pic>
          <p:nvPicPr>
            <p:cNvPr id="12" name="Picture 11">
              <a:extLst>
                <a:ext uri="{FF2B5EF4-FFF2-40B4-BE49-F238E27FC236}">
                  <a16:creationId xmlns:a16="http://schemas.microsoft.com/office/drawing/2014/main" id="{B3A37B88-C297-40C6-89F3-3C6C4F1DFF31}"/>
                </a:ext>
              </a:extLst>
            </p:cNvPr>
            <p:cNvPicPr>
              <a:picLocks noChangeAspect="1"/>
            </p:cNvPicPr>
            <p:nvPr/>
          </p:nvPicPr>
          <p:blipFill>
            <a:blip r:embed="rId2"/>
            <a:stretch>
              <a:fillRect/>
            </a:stretch>
          </p:blipFill>
          <p:spPr>
            <a:xfrm>
              <a:off x="-1601705" y="1480931"/>
              <a:ext cx="8206272" cy="4522118"/>
            </a:xfrm>
            <a:prstGeom prst="rect">
              <a:avLst/>
            </a:prstGeom>
          </p:spPr>
        </p:pic>
        <p:pic>
          <p:nvPicPr>
            <p:cNvPr id="13" name="Picture 12">
              <a:extLst>
                <a:ext uri="{FF2B5EF4-FFF2-40B4-BE49-F238E27FC236}">
                  <a16:creationId xmlns:a16="http://schemas.microsoft.com/office/drawing/2014/main" id="{A8CC3EBF-BE76-44F7-9933-7C07C3316139}"/>
                </a:ext>
              </a:extLst>
            </p:cNvPr>
            <p:cNvPicPr>
              <a:picLocks noChangeAspect="1"/>
            </p:cNvPicPr>
            <p:nvPr/>
          </p:nvPicPr>
          <p:blipFill>
            <a:blip r:embed="rId3"/>
            <a:stretch>
              <a:fillRect/>
            </a:stretch>
          </p:blipFill>
          <p:spPr>
            <a:xfrm>
              <a:off x="3845890" y="2489444"/>
              <a:ext cx="1802226" cy="3657600"/>
            </a:xfrm>
            <a:prstGeom prst="rect">
              <a:avLst/>
            </a:prstGeom>
            <a:effectLst>
              <a:outerShdw blurRad="228600" dist="63500" dir="10800000" algn="r" rotWithShape="0">
                <a:prstClr val="black">
                  <a:alpha val="20000"/>
                </a:prstClr>
              </a:outerShdw>
            </a:effectLst>
          </p:spPr>
        </p:pic>
        <p:pic>
          <p:nvPicPr>
            <p:cNvPr id="14" name="Picture 13">
              <a:extLst>
                <a:ext uri="{FF2B5EF4-FFF2-40B4-BE49-F238E27FC236}">
                  <a16:creationId xmlns:a16="http://schemas.microsoft.com/office/drawing/2014/main" id="{F7C7F54B-6124-4CDD-A138-B26ABBCAA5AD}"/>
                </a:ext>
              </a:extLst>
            </p:cNvPr>
            <p:cNvPicPr>
              <a:picLocks noChangeAspect="1"/>
            </p:cNvPicPr>
            <p:nvPr/>
          </p:nvPicPr>
          <p:blipFill>
            <a:blip r:embed="rId4"/>
            <a:stretch>
              <a:fillRect/>
            </a:stretch>
          </p:blipFill>
          <p:spPr>
            <a:xfrm>
              <a:off x="4403150" y="2489444"/>
              <a:ext cx="1802226" cy="3657600"/>
            </a:xfrm>
            <a:prstGeom prst="rect">
              <a:avLst/>
            </a:prstGeom>
            <a:effectLst>
              <a:outerShdw blurRad="228600" dist="63500" dir="10800000" algn="r" rotWithShape="0">
                <a:prstClr val="black">
                  <a:alpha val="20000"/>
                </a:prstClr>
              </a:outerShdw>
            </a:effectLst>
          </p:spPr>
        </p:pic>
        <p:pic>
          <p:nvPicPr>
            <p:cNvPr id="15" name="Picture 14">
              <a:extLst>
                <a:ext uri="{FF2B5EF4-FFF2-40B4-BE49-F238E27FC236}">
                  <a16:creationId xmlns:a16="http://schemas.microsoft.com/office/drawing/2014/main" id="{B6ABEC99-A7CA-42F1-B4CA-0F5BD0B40183}"/>
                </a:ext>
              </a:extLst>
            </p:cNvPr>
            <p:cNvPicPr>
              <a:picLocks noChangeAspect="1"/>
            </p:cNvPicPr>
            <p:nvPr/>
          </p:nvPicPr>
          <p:blipFill>
            <a:blip r:embed="rId5"/>
            <a:stretch>
              <a:fillRect/>
            </a:stretch>
          </p:blipFill>
          <p:spPr>
            <a:xfrm>
              <a:off x="4920405" y="2489444"/>
              <a:ext cx="1802226" cy="3657600"/>
            </a:xfrm>
            <a:prstGeom prst="rect">
              <a:avLst/>
            </a:prstGeom>
            <a:effectLst>
              <a:outerShdw blurRad="228600" dist="63500" dir="10800000" algn="r" rotWithShape="0">
                <a:prstClr val="black">
                  <a:alpha val="20000"/>
                </a:prstClr>
              </a:outerShdw>
            </a:effectLst>
          </p:spPr>
        </p:pic>
      </p:grpSp>
      <p:pic>
        <p:nvPicPr>
          <p:cNvPr id="17" name="Picture 16" descr="A group of people sitting at a table&#10;&#10;Description automatically generated">
            <a:extLst>
              <a:ext uri="{FF2B5EF4-FFF2-40B4-BE49-F238E27FC236}">
                <a16:creationId xmlns:a16="http://schemas.microsoft.com/office/drawing/2014/main" id="{CEFC5DF6-32E5-4320-8906-049DD17A96C3}"/>
              </a:ext>
            </a:extLst>
          </p:cNvPr>
          <p:cNvPicPr>
            <a:picLocks noChangeAspect="1"/>
          </p:cNvPicPr>
          <p:nvPr/>
        </p:nvPicPr>
        <p:blipFill>
          <a:blip r:embed="rId6"/>
          <a:stretch>
            <a:fillRect/>
          </a:stretch>
        </p:blipFill>
        <p:spPr>
          <a:xfrm>
            <a:off x="4117964" y="5443150"/>
            <a:ext cx="2025051" cy="1119403"/>
          </a:xfrm>
          <a:prstGeom prst="rect">
            <a:avLst/>
          </a:prstGeom>
        </p:spPr>
      </p:pic>
      <p:pic>
        <p:nvPicPr>
          <p:cNvPr id="18" name="Picture 17">
            <a:extLst>
              <a:ext uri="{FF2B5EF4-FFF2-40B4-BE49-F238E27FC236}">
                <a16:creationId xmlns:a16="http://schemas.microsoft.com/office/drawing/2014/main" id="{F64BFCA1-BBD6-42B4-929D-67895C82300D}"/>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905337" y="3734574"/>
            <a:ext cx="1579742" cy="853915"/>
          </a:xfrm>
          <a:prstGeom prst="rect">
            <a:avLst/>
          </a:prstGeom>
        </p:spPr>
      </p:pic>
      <p:pic>
        <p:nvPicPr>
          <p:cNvPr id="19" name="Picture 18">
            <a:extLst>
              <a:ext uri="{FF2B5EF4-FFF2-40B4-BE49-F238E27FC236}">
                <a16:creationId xmlns:a16="http://schemas.microsoft.com/office/drawing/2014/main" id="{10E84FEA-3931-46C1-9F82-9759D6B2F28E}"/>
              </a:ext>
            </a:extLst>
          </p:cNvPr>
          <p:cNvPicPr>
            <a:picLocks noChangeAspect="1"/>
          </p:cNvPicPr>
          <p:nvPr/>
        </p:nvPicPr>
        <p:blipFill>
          <a:blip r:embed="rId8"/>
          <a:stretch>
            <a:fillRect/>
          </a:stretch>
        </p:blipFill>
        <p:spPr>
          <a:xfrm>
            <a:off x="5590791" y="3942040"/>
            <a:ext cx="774973" cy="1063908"/>
          </a:xfrm>
          <a:prstGeom prst="rect">
            <a:avLst/>
          </a:prstGeom>
        </p:spPr>
      </p:pic>
      <p:pic>
        <p:nvPicPr>
          <p:cNvPr id="20" name="Picture 19">
            <a:extLst>
              <a:ext uri="{FF2B5EF4-FFF2-40B4-BE49-F238E27FC236}">
                <a16:creationId xmlns:a16="http://schemas.microsoft.com/office/drawing/2014/main" id="{642BACC3-BCDC-4BCA-BE4B-7F547A607F3C}"/>
              </a:ext>
            </a:extLst>
          </p:cNvPr>
          <p:cNvPicPr>
            <a:picLocks noChangeAspect="1"/>
          </p:cNvPicPr>
          <p:nvPr/>
        </p:nvPicPr>
        <p:blipFill>
          <a:blip r:embed="rId9"/>
          <a:stretch>
            <a:fillRect/>
          </a:stretch>
        </p:blipFill>
        <p:spPr>
          <a:xfrm>
            <a:off x="4429507" y="4515376"/>
            <a:ext cx="960063" cy="421080"/>
          </a:xfrm>
          <a:prstGeom prst="rect">
            <a:avLst/>
          </a:prstGeom>
        </p:spPr>
      </p:pic>
      <p:sp>
        <p:nvSpPr>
          <p:cNvPr id="24" name="Rectangle 23">
            <a:extLst>
              <a:ext uri="{FF2B5EF4-FFF2-40B4-BE49-F238E27FC236}">
                <a16:creationId xmlns:a16="http://schemas.microsoft.com/office/drawing/2014/main" id="{191EE974-B67A-456B-B48E-BB6548BD8E1B}"/>
              </a:ext>
            </a:extLst>
          </p:cNvPr>
          <p:cNvSpPr/>
          <p:nvPr/>
        </p:nvSpPr>
        <p:spPr>
          <a:xfrm>
            <a:off x="3821517" y="2029279"/>
            <a:ext cx="2687481" cy="1448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C97D1A03-841A-4703-97AD-0011D9AAC647}"/>
              </a:ext>
            </a:extLst>
          </p:cNvPr>
          <p:cNvPicPr>
            <a:picLocks noChangeAspect="1"/>
          </p:cNvPicPr>
          <p:nvPr/>
        </p:nvPicPr>
        <p:blipFill>
          <a:blip r:embed="rId10"/>
          <a:stretch>
            <a:fillRect/>
          </a:stretch>
        </p:blipFill>
        <p:spPr>
          <a:xfrm>
            <a:off x="3956027" y="2277699"/>
            <a:ext cx="1933303" cy="338328"/>
          </a:xfrm>
          <a:prstGeom prst="rect">
            <a:avLst/>
          </a:prstGeom>
        </p:spPr>
      </p:pic>
      <p:pic>
        <p:nvPicPr>
          <p:cNvPr id="26" name="Picture 25" descr="A picture containing clipart&#10;&#10;Description automatically generated">
            <a:extLst>
              <a:ext uri="{FF2B5EF4-FFF2-40B4-BE49-F238E27FC236}">
                <a16:creationId xmlns:a16="http://schemas.microsoft.com/office/drawing/2014/main" id="{500D4F31-DBC6-4BF2-AC37-F590350626A7}"/>
              </a:ext>
            </a:extLst>
          </p:cNvPr>
          <p:cNvPicPr>
            <a:picLocks noChangeAspect="1"/>
          </p:cNvPicPr>
          <p:nvPr/>
        </p:nvPicPr>
        <p:blipFill>
          <a:blip r:embed="rId11"/>
          <a:stretch>
            <a:fillRect/>
          </a:stretch>
        </p:blipFill>
        <p:spPr>
          <a:xfrm>
            <a:off x="4698937" y="2813252"/>
            <a:ext cx="1697117" cy="478587"/>
          </a:xfrm>
          <a:prstGeom prst="rect">
            <a:avLst/>
          </a:prstGeom>
        </p:spPr>
      </p:pic>
    </p:spTree>
    <p:extLst>
      <p:ext uri="{BB962C8B-B14F-4D97-AF65-F5344CB8AC3E}">
        <p14:creationId xmlns:p14="http://schemas.microsoft.com/office/powerpoint/2010/main" val="415159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411" y="1425340"/>
            <a:ext cx="10278723" cy="3973072"/>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412" y="1425340"/>
            <a:ext cx="10278722" cy="3973072"/>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6411" y="1425340"/>
            <a:ext cx="10278723" cy="3973072"/>
          </a:xfrm>
          <a:prstGeom prst="rect">
            <a:avLst/>
          </a:prstGeom>
        </p:spPr>
      </p:pic>
      <p:sp>
        <p:nvSpPr>
          <p:cNvPr id="6" name="TextBox 5"/>
          <p:cNvSpPr txBox="1"/>
          <p:nvPr/>
        </p:nvSpPr>
        <p:spPr>
          <a:xfrm>
            <a:off x="5753708" y="5731507"/>
            <a:ext cx="684598" cy="291002"/>
          </a:xfrm>
          <a:prstGeom prst="rect">
            <a:avLst/>
          </a:prstGeom>
          <a:noFill/>
        </p:spPr>
        <p:txBody>
          <a:bodyPr wrap="none" lIns="59588" tIns="29794" rIns="59588" bIns="29794" rtlCol="0">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545454"/>
                </a:solidFill>
                <a:effectLst/>
                <a:uLnTx/>
                <a:uFillTx/>
                <a:latin typeface="Noir Pro Heavy" panose="00000A00000000000000" pitchFamily="2" charset="0"/>
                <a:ea typeface="Open Sans" charset="0"/>
                <a:cs typeface="Open Sans" charset="0"/>
                <a:sym typeface="Helvetica Light"/>
              </a:rPr>
              <a:t>Week</a:t>
            </a:r>
          </a:p>
        </p:txBody>
      </p:sp>
      <p:sp>
        <p:nvSpPr>
          <p:cNvPr id="7" name="TextBox 6"/>
          <p:cNvSpPr txBox="1"/>
          <p:nvPr/>
        </p:nvSpPr>
        <p:spPr>
          <a:xfrm rot="16200000">
            <a:off x="-102232" y="3249381"/>
            <a:ext cx="1479686" cy="291002"/>
          </a:xfrm>
          <a:prstGeom prst="rect">
            <a:avLst/>
          </a:prstGeom>
          <a:noFill/>
        </p:spPr>
        <p:txBody>
          <a:bodyPr wrap="none" lIns="59588" tIns="29794" rIns="59588" bIns="29794" rtlCol="0">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545454"/>
                </a:solidFill>
                <a:effectLst/>
                <a:uLnTx/>
                <a:uFillTx/>
                <a:latin typeface="Noir Pro Heavy" panose="00000A00000000000000" pitchFamily="2" charset="0"/>
                <a:ea typeface="Open Sans" charset="0"/>
                <a:cs typeface="Open Sans" charset="0"/>
                <a:sym typeface="Helvetica Light"/>
              </a:rPr>
              <a:t>Glucose Level</a:t>
            </a:r>
          </a:p>
        </p:txBody>
      </p:sp>
      <p:sp>
        <p:nvSpPr>
          <p:cNvPr id="9" name="TextBox 8"/>
          <p:cNvSpPr txBox="1"/>
          <p:nvPr/>
        </p:nvSpPr>
        <p:spPr>
          <a:xfrm rot="5400000">
            <a:off x="10405797" y="3249381"/>
            <a:ext cx="2340499" cy="291002"/>
          </a:xfrm>
          <a:prstGeom prst="rect">
            <a:avLst/>
          </a:prstGeom>
          <a:noFill/>
        </p:spPr>
        <p:txBody>
          <a:bodyPr wrap="none" lIns="59588" tIns="29794" rIns="59588" bIns="29794" rtlCol="0">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rgbClr val="545454"/>
                </a:solidFill>
                <a:effectLst/>
                <a:uLnTx/>
                <a:uFillTx/>
                <a:latin typeface="Noir Pro Heavy" panose="00000A00000000000000" pitchFamily="2" charset="0"/>
                <a:ea typeface="Open Sans" charset="0"/>
                <a:cs typeface="Open Sans" charset="0"/>
                <a:sym typeface="Helvetica Light"/>
              </a:rPr>
              <a:t>Med Doses (mg, units)</a:t>
            </a:r>
          </a:p>
        </p:txBody>
      </p:sp>
      <p:sp>
        <p:nvSpPr>
          <p:cNvPr id="22" name="TextBox 21"/>
          <p:cNvSpPr txBox="1"/>
          <p:nvPr/>
        </p:nvSpPr>
        <p:spPr>
          <a:xfrm>
            <a:off x="2077794" y="3822938"/>
            <a:ext cx="910621" cy="291002"/>
          </a:xfrm>
          <a:prstGeom prst="rect">
            <a:avLst/>
          </a:prstGeom>
          <a:noFill/>
        </p:spPr>
        <p:txBody>
          <a:bodyPr wrap="none" lIns="59588" tIns="29794" rIns="59588" bIns="29794" rtlCol="0">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169EBD"/>
                </a:solidFill>
                <a:effectLst/>
                <a:uLnTx/>
                <a:uFillTx/>
                <a:latin typeface="Noir Pro Heavy" panose="00000A00000000000000" pitchFamily="2" charset="0"/>
                <a:ea typeface="Open Sans" charset="0"/>
                <a:cs typeface="Open Sans" charset="0"/>
                <a:sym typeface="Helvetica Light"/>
              </a:rPr>
              <a:t>Glucose</a:t>
            </a:r>
          </a:p>
        </p:txBody>
      </p:sp>
      <p:sp>
        <p:nvSpPr>
          <p:cNvPr id="23" name="TextBox 22"/>
          <p:cNvSpPr txBox="1"/>
          <p:nvPr/>
        </p:nvSpPr>
        <p:spPr>
          <a:xfrm>
            <a:off x="3516627" y="1615162"/>
            <a:ext cx="1014816" cy="291002"/>
          </a:xfrm>
          <a:prstGeom prst="rect">
            <a:avLst/>
          </a:prstGeom>
          <a:noFill/>
        </p:spPr>
        <p:txBody>
          <a:bodyPr wrap="none" lIns="59588" tIns="29794" rIns="59588" bIns="29794" rtlCol="0">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374148"/>
                </a:solidFill>
                <a:effectLst/>
                <a:uLnTx/>
                <a:uFillTx/>
                <a:latin typeface="Noir Pro Heavy" panose="00000A00000000000000" pitchFamily="2" charset="0"/>
                <a:ea typeface="Open Sans" charset="0"/>
                <a:cs typeface="Open Sans" charset="0"/>
                <a:sym typeface="Helvetica Light"/>
              </a:rPr>
              <a:t>Glipizide</a:t>
            </a:r>
          </a:p>
        </p:txBody>
      </p:sp>
      <p:sp>
        <p:nvSpPr>
          <p:cNvPr id="24" name="TextBox 23"/>
          <p:cNvSpPr txBox="1"/>
          <p:nvPr/>
        </p:nvSpPr>
        <p:spPr>
          <a:xfrm>
            <a:off x="3567425" y="4821964"/>
            <a:ext cx="1896468" cy="291002"/>
          </a:xfrm>
          <a:prstGeom prst="rect">
            <a:avLst/>
          </a:prstGeom>
          <a:noFill/>
        </p:spPr>
        <p:txBody>
          <a:bodyPr wrap="none" lIns="59588" tIns="29794" rIns="59588" bIns="29794" rtlCol="0">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DF342E"/>
                </a:solidFill>
                <a:effectLst/>
                <a:uLnTx/>
                <a:uFillTx/>
                <a:latin typeface="Noir Pro Heavy" panose="00000A00000000000000" pitchFamily="2" charset="0"/>
                <a:ea typeface="Open Sans" charset="0"/>
                <a:cs typeface="Open Sans" charset="0"/>
                <a:sym typeface="Helvetica Light"/>
              </a:rPr>
              <a:t>Insulin (</a:t>
            </a:r>
            <a:r>
              <a:rPr kumimoji="0" lang="en-US" sz="1500" b="0" i="0" u="none" strike="noStrike" kern="0" cap="none" spc="0" normalizeH="0" baseline="0" noProof="0" dirty="0" err="1">
                <a:ln>
                  <a:noFill/>
                </a:ln>
                <a:solidFill>
                  <a:srgbClr val="DF342E"/>
                </a:solidFill>
                <a:effectLst/>
                <a:uLnTx/>
                <a:uFillTx/>
                <a:latin typeface="Noir Pro Heavy" panose="00000A00000000000000" pitchFamily="2" charset="0"/>
                <a:ea typeface="Open Sans" charset="0"/>
                <a:cs typeface="Open Sans" charset="0"/>
                <a:sym typeface="Helvetica Light"/>
              </a:rPr>
              <a:t>Glargine</a:t>
            </a:r>
            <a:r>
              <a:rPr kumimoji="0" lang="en-US" sz="1500" b="0" i="0" u="none" strike="noStrike" kern="0" cap="none" spc="0" normalizeH="0" baseline="0" noProof="0" dirty="0">
                <a:ln>
                  <a:noFill/>
                </a:ln>
                <a:solidFill>
                  <a:srgbClr val="DF342E"/>
                </a:solidFill>
                <a:effectLst/>
                <a:uLnTx/>
                <a:uFillTx/>
                <a:latin typeface="Noir Pro Heavy" panose="00000A00000000000000" pitchFamily="2" charset="0"/>
                <a:ea typeface="Open Sans" charset="0"/>
                <a:cs typeface="Open Sans" charset="0"/>
                <a:sym typeface="Helvetica Light"/>
              </a:rPr>
              <a:t>)</a:t>
            </a:r>
          </a:p>
        </p:txBody>
      </p:sp>
      <p:sp>
        <p:nvSpPr>
          <p:cNvPr id="20" name="Shape 260"/>
          <p:cNvSpPr/>
          <p:nvPr/>
        </p:nvSpPr>
        <p:spPr>
          <a:xfrm>
            <a:off x="918688" y="638396"/>
            <a:ext cx="10991372" cy="392159"/>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gn="l">
              <a:lnSpc>
                <a:spcPct val="70000"/>
              </a:lnSpc>
              <a:defRPr sz="16000">
                <a:solidFill>
                  <a:srgbClr val="333333"/>
                </a:solidFill>
                <a:latin typeface="+mn-lt"/>
                <a:ea typeface="+mn-ea"/>
                <a:cs typeface="+mn-cs"/>
                <a:sym typeface="Open Sans Extrabold"/>
              </a:defRPr>
            </a:lvl1pPr>
          </a:lstStyle>
          <a:p>
            <a:pPr lvl="0" algn="ctr" defTabSz="412750" hangingPunct="0">
              <a:defRPr/>
            </a:pPr>
            <a:r>
              <a:rPr lang="en-US" sz="3000" kern="0" dirty="0">
                <a:solidFill>
                  <a:srgbClr val="414141"/>
                </a:solidFill>
                <a:latin typeface="Noir Pro Heavy" panose="00000A00000000000000" pitchFamily="2" charset="0"/>
                <a:ea typeface="Open Sans" charset="0"/>
                <a:cs typeface="Open Sans" charset="0"/>
              </a:rPr>
              <a:t>Analysis of a veteran managed with </a:t>
            </a:r>
            <a:r>
              <a:rPr lang="en-US" sz="3000" kern="0" dirty="0" err="1">
                <a:solidFill>
                  <a:srgbClr val="414141"/>
                </a:solidFill>
                <a:latin typeface="Noir Pro Heavy" panose="00000A00000000000000" pitchFamily="2" charset="0"/>
                <a:ea typeface="Open Sans" charset="0"/>
                <a:cs typeface="Open Sans" charset="0"/>
              </a:rPr>
              <a:t>Diasyst</a:t>
            </a:r>
            <a:endParaRPr lang="en-US" sz="3000" kern="0" dirty="0">
              <a:solidFill>
                <a:srgbClr val="414141"/>
              </a:solidFill>
              <a:latin typeface="Noir Pro Heavy" panose="00000A00000000000000" pitchFamily="2" charset="0"/>
              <a:ea typeface="Open Sans" charset="0"/>
              <a:cs typeface="Open Sans" charset="0"/>
            </a:endParaRPr>
          </a:p>
        </p:txBody>
      </p:sp>
      <p:sp>
        <p:nvSpPr>
          <p:cNvPr id="14" name="TextBox 13"/>
          <p:cNvSpPr txBox="1"/>
          <p:nvPr/>
        </p:nvSpPr>
        <p:spPr>
          <a:xfrm>
            <a:off x="1607554" y="4487106"/>
            <a:ext cx="1143056" cy="244836"/>
          </a:xfrm>
          <a:prstGeom prst="rect">
            <a:avLst/>
          </a:prstGeom>
          <a:noFill/>
        </p:spPr>
        <p:txBody>
          <a:bodyPr wrap="none" lIns="59588" tIns="29794" rIns="59588" bIns="29794" rtlCol="0">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B7830E"/>
                </a:solidFill>
                <a:effectLst/>
                <a:uLnTx/>
                <a:uFillTx/>
                <a:latin typeface="Open Sans Extrabold"/>
                <a:ea typeface="Open Sans" charset="0"/>
                <a:cs typeface="Open Sans" charset="0"/>
                <a:sym typeface="Helvetica Light"/>
              </a:rPr>
              <a:t>GOAL RANGE</a:t>
            </a:r>
            <a:endParaRPr kumimoji="0" lang="en-US" sz="1200" b="0" i="0" u="none" strike="noStrike" kern="0" cap="none" spc="0" normalizeH="0" baseline="0" noProof="0" dirty="0">
              <a:ln>
                <a:noFill/>
              </a:ln>
              <a:solidFill>
                <a:srgbClr val="B7830E"/>
              </a:solidFill>
              <a:effectLst/>
              <a:uLnTx/>
              <a:uFillTx/>
              <a:latin typeface="Open Sans Extrabold"/>
              <a:ea typeface="Open Sans" charset="0"/>
              <a:cs typeface="Open Sans" charset="0"/>
              <a:sym typeface="Helvetica Light"/>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5203" y="3767296"/>
            <a:ext cx="247000" cy="345799"/>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28260" y="1637322"/>
            <a:ext cx="191905" cy="246364"/>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05400" y="4774205"/>
            <a:ext cx="329603" cy="333266"/>
          </a:xfrm>
          <a:prstGeom prst="rect">
            <a:avLst/>
          </a:prstGeom>
        </p:spPr>
      </p:pic>
      <p:grpSp>
        <p:nvGrpSpPr>
          <p:cNvPr id="18" name="Group 17"/>
          <p:cNvGrpSpPr/>
          <p:nvPr/>
        </p:nvGrpSpPr>
        <p:grpSpPr>
          <a:xfrm>
            <a:off x="4982749" y="1661638"/>
            <a:ext cx="5436986" cy="1468293"/>
            <a:chOff x="12672329" y="3116857"/>
            <a:chExt cx="5045600" cy="2493882"/>
          </a:xfrm>
        </p:grpSpPr>
        <p:pic>
          <p:nvPicPr>
            <p:cNvPr id="19" name="Picture 18" descr="hypo-bkgd.png"/>
            <p:cNvPicPr>
              <a:picLocks noChangeAspect="1"/>
            </p:cNvPicPr>
            <p:nvPr/>
          </p:nvPicPr>
          <p:blipFill>
            <a:blip r:embed="rId9">
              <a:alphaModFix/>
              <a:duotone>
                <a:prstClr val="black"/>
                <a:srgbClr val="8E44AD">
                  <a:tint val="45000"/>
                  <a:satMod val="400000"/>
                </a:srgbClr>
              </a:duotone>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12672329" y="3116857"/>
              <a:ext cx="5045600" cy="2479766"/>
            </a:xfrm>
            <a:prstGeom prst="rect">
              <a:avLst/>
            </a:prstGeom>
          </p:spPr>
        </p:pic>
        <p:sp>
          <p:nvSpPr>
            <p:cNvPr id="21" name="Content Placeholder 2"/>
            <p:cNvSpPr txBox="1">
              <a:spLocks/>
            </p:cNvSpPr>
            <p:nvPr/>
          </p:nvSpPr>
          <p:spPr>
            <a:xfrm>
              <a:off x="12814221" y="3517389"/>
              <a:ext cx="4804710" cy="2093350"/>
            </a:xfrm>
            <a:prstGeom prst="rect">
              <a:avLst/>
            </a:prstGeom>
          </p:spPr>
          <p:txBody>
            <a:bodyPr vert="horz" lIns="160985" tIns="80493" rIns="160985" bIns="80493" rtlCol="0" anchor="ctr">
              <a:noAutofit/>
            </a:bodyPr>
            <a:lstStyle>
              <a:lvl1pPr marL="617112" indent="-617112" algn="l" defTabSz="822816" rtl="0" eaLnBrk="1" latinLnBrk="0" hangingPunct="1">
                <a:spcBef>
                  <a:spcPct val="20000"/>
                </a:spcBef>
                <a:buFont typeface="Arial"/>
                <a:buChar char="•"/>
                <a:defRPr sz="5800" kern="1200">
                  <a:solidFill>
                    <a:srgbClr val="545454"/>
                  </a:solidFill>
                  <a:latin typeface="Helvetica"/>
                  <a:ea typeface="+mn-ea"/>
                  <a:cs typeface="Helvetica"/>
                </a:defRPr>
              </a:lvl1pPr>
              <a:lvl2pPr marL="1337076" indent="-514259" algn="l" defTabSz="822816" rtl="0" eaLnBrk="1" latinLnBrk="0" hangingPunct="1">
                <a:spcBef>
                  <a:spcPct val="20000"/>
                </a:spcBef>
                <a:buFont typeface="Arial"/>
                <a:buChar char="–"/>
                <a:defRPr sz="5000" kern="1200">
                  <a:solidFill>
                    <a:srgbClr val="545454"/>
                  </a:solidFill>
                  <a:latin typeface="Helvetica"/>
                  <a:ea typeface="+mn-ea"/>
                  <a:cs typeface="Helvetica"/>
                </a:defRPr>
              </a:lvl2pPr>
              <a:lvl3pPr marL="2057038" indent="-411407" algn="l" defTabSz="822816" rtl="0" eaLnBrk="1" latinLnBrk="0" hangingPunct="1">
                <a:spcBef>
                  <a:spcPct val="20000"/>
                </a:spcBef>
                <a:buFont typeface="Arial"/>
                <a:buChar char="•"/>
                <a:defRPr sz="4200" kern="1200">
                  <a:solidFill>
                    <a:srgbClr val="545454"/>
                  </a:solidFill>
                  <a:latin typeface="Helvetica"/>
                  <a:ea typeface="+mn-ea"/>
                  <a:cs typeface="Helvetica"/>
                </a:defRPr>
              </a:lvl3pPr>
              <a:lvl4pPr marL="2879854" indent="-411407" algn="l" defTabSz="822816" rtl="0" eaLnBrk="1" latinLnBrk="0" hangingPunct="1">
                <a:spcBef>
                  <a:spcPct val="20000"/>
                </a:spcBef>
                <a:buFont typeface="Arial"/>
                <a:buChar char="–"/>
                <a:defRPr sz="3600" kern="1200">
                  <a:solidFill>
                    <a:srgbClr val="545454"/>
                  </a:solidFill>
                  <a:latin typeface="Helvetica"/>
                  <a:ea typeface="+mn-ea"/>
                  <a:cs typeface="Helvetica"/>
                </a:defRPr>
              </a:lvl4pPr>
              <a:lvl5pPr marL="3702668" indent="-411407" algn="l" defTabSz="822816" rtl="0" eaLnBrk="1" latinLnBrk="0" hangingPunct="1">
                <a:spcBef>
                  <a:spcPct val="20000"/>
                </a:spcBef>
                <a:buFont typeface="Arial"/>
                <a:buChar char="»"/>
                <a:defRPr sz="3600" kern="1200">
                  <a:solidFill>
                    <a:srgbClr val="545454"/>
                  </a:solidFill>
                  <a:latin typeface="Helvetica"/>
                  <a:ea typeface="+mn-ea"/>
                  <a:cs typeface="Helvetica"/>
                </a:defRPr>
              </a:lvl5pPr>
              <a:lvl6pPr marL="4525485" indent="-411407" algn="l" defTabSz="822816" rtl="0" eaLnBrk="1" latinLnBrk="0" hangingPunct="1">
                <a:spcBef>
                  <a:spcPct val="20000"/>
                </a:spcBef>
                <a:buFont typeface="Arial"/>
                <a:buChar char="•"/>
                <a:defRPr sz="3600" kern="1200">
                  <a:solidFill>
                    <a:schemeClr val="tx1"/>
                  </a:solidFill>
                  <a:latin typeface="+mn-lt"/>
                  <a:ea typeface="+mn-ea"/>
                  <a:cs typeface="+mn-cs"/>
                </a:defRPr>
              </a:lvl6pPr>
              <a:lvl7pPr marL="5348299" indent="-411407" algn="l" defTabSz="822816" rtl="0" eaLnBrk="1" latinLnBrk="0" hangingPunct="1">
                <a:spcBef>
                  <a:spcPct val="20000"/>
                </a:spcBef>
                <a:buFont typeface="Arial"/>
                <a:buChar char="•"/>
                <a:defRPr sz="3600" kern="1200">
                  <a:solidFill>
                    <a:schemeClr val="tx1"/>
                  </a:solidFill>
                  <a:latin typeface="+mn-lt"/>
                  <a:ea typeface="+mn-ea"/>
                  <a:cs typeface="+mn-cs"/>
                </a:defRPr>
              </a:lvl7pPr>
              <a:lvl8pPr marL="6171115" indent="-411407" algn="l" defTabSz="822816" rtl="0" eaLnBrk="1" latinLnBrk="0" hangingPunct="1">
                <a:spcBef>
                  <a:spcPct val="20000"/>
                </a:spcBef>
                <a:buFont typeface="Arial"/>
                <a:buChar char="•"/>
                <a:defRPr sz="3600" kern="1200">
                  <a:solidFill>
                    <a:schemeClr val="tx1"/>
                  </a:solidFill>
                  <a:latin typeface="+mn-lt"/>
                  <a:ea typeface="+mn-ea"/>
                  <a:cs typeface="+mn-cs"/>
                </a:defRPr>
              </a:lvl8pPr>
              <a:lvl9pPr marL="6993929" indent="-411407" algn="l" defTabSz="822816" rtl="0" eaLnBrk="1" latinLnBrk="0" hangingPunct="1">
                <a:spcBef>
                  <a:spcPct val="20000"/>
                </a:spcBef>
                <a:buFont typeface="Arial"/>
                <a:buChar char="•"/>
                <a:defRPr sz="3600" kern="1200">
                  <a:solidFill>
                    <a:schemeClr val="tx1"/>
                  </a:solidFill>
                  <a:latin typeface="+mn-lt"/>
                  <a:ea typeface="+mn-ea"/>
                  <a:cs typeface="+mn-cs"/>
                </a:defRPr>
              </a:lvl9pPr>
            </a:lstStyle>
            <a:p>
              <a:pPr marL="0" marR="0" lvl="0" indent="0" algn="ctr" defTabSz="411408"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30000" noProof="0" dirty="0">
                  <a:ln>
                    <a:noFill/>
                  </a:ln>
                  <a:solidFill>
                    <a:srgbClr val="FFFFFF"/>
                  </a:solidFill>
                  <a:effectLst/>
                  <a:uLnTx/>
                  <a:uFillTx/>
                  <a:latin typeface="Noir Pro Heavy" panose="00000A00000000000000" pitchFamily="2" charset="0"/>
                  <a:ea typeface="Open Sans" charset="0"/>
                  <a:cs typeface="Open Sans" charset="0"/>
                  <a:sym typeface="Helvetica Light"/>
                </a:rPr>
                <a:t>Glucose high </a:t>
              </a:r>
              <a:r>
                <a:rPr kumimoji="0" lang="mr-IN" sz="3000" b="0" i="0" u="none" strike="noStrike" kern="1200" cap="none" spc="0" normalizeH="0" baseline="30000" noProof="0" dirty="0">
                  <a:ln>
                    <a:noFill/>
                  </a:ln>
                  <a:solidFill>
                    <a:srgbClr val="FFFFFF"/>
                  </a:solidFill>
                  <a:effectLst/>
                  <a:uLnTx/>
                  <a:uFillTx/>
                  <a:latin typeface="Noir Pro Heavy" panose="00000A00000000000000" pitchFamily="2" charset="0"/>
                  <a:ea typeface="Open Sans" charset="0"/>
                  <a:cs typeface="Open Sans" charset="0"/>
                  <a:sym typeface="Helvetica Light"/>
                </a:rPr>
                <a:t>–</a:t>
              </a:r>
              <a:r>
                <a:rPr kumimoji="0" lang="en-US" sz="3000" b="0" i="0" u="none" strike="noStrike" kern="1200" cap="none" spc="0" normalizeH="0" baseline="30000" noProof="0" dirty="0">
                  <a:ln>
                    <a:noFill/>
                  </a:ln>
                  <a:solidFill>
                    <a:srgbClr val="FFFFFF"/>
                  </a:solidFill>
                  <a:effectLst/>
                  <a:uLnTx/>
                  <a:uFillTx/>
                  <a:latin typeface="Noir Pro Heavy" panose="00000A00000000000000" pitchFamily="2" charset="0"/>
                  <a:ea typeface="Open Sans" charset="0"/>
                  <a:cs typeface="Open Sans" charset="0"/>
                  <a:sym typeface="Helvetica Light"/>
                </a:rPr>
                <a:t> Medication adjusted but glucose still above goal</a:t>
              </a:r>
            </a:p>
          </p:txBody>
        </p:sp>
      </p:grpSp>
      <p:cxnSp>
        <p:nvCxnSpPr>
          <p:cNvPr id="25" name="Straight Arrow Connector 24"/>
          <p:cNvCxnSpPr/>
          <p:nvPr/>
        </p:nvCxnSpPr>
        <p:spPr>
          <a:xfrm flipH="1" flipV="1">
            <a:off x="3065318" y="1906164"/>
            <a:ext cx="1872845" cy="614796"/>
          </a:xfrm>
          <a:prstGeom prst="straightConnector1">
            <a:avLst/>
          </a:prstGeom>
          <a:noFill/>
          <a:ln w="76200" cap="flat">
            <a:solidFill>
              <a:srgbClr val="9B59B6"/>
            </a:solidFill>
            <a:prstDash val="dash"/>
            <a:miter lim="400000"/>
            <a:tailEnd type="triangle"/>
          </a:ln>
          <a:effectLst/>
          <a:sp3d/>
        </p:spPr>
        <p:style>
          <a:lnRef idx="0">
            <a:scrgbClr r="0" g="0" b="0"/>
          </a:lnRef>
          <a:fillRef idx="0">
            <a:scrgbClr r="0" g="0" b="0"/>
          </a:fillRef>
          <a:effectRef idx="0">
            <a:scrgbClr r="0" g="0" b="0"/>
          </a:effectRef>
          <a:fontRef idx="none"/>
        </p:style>
      </p:cxnSp>
      <p:cxnSp>
        <p:nvCxnSpPr>
          <p:cNvPr id="26" name="Straight Arrow Connector 25"/>
          <p:cNvCxnSpPr/>
          <p:nvPr/>
        </p:nvCxnSpPr>
        <p:spPr>
          <a:xfrm flipH="1">
            <a:off x="3200400" y="2836297"/>
            <a:ext cx="1782136" cy="71314"/>
          </a:xfrm>
          <a:prstGeom prst="straightConnector1">
            <a:avLst/>
          </a:prstGeom>
          <a:noFill/>
          <a:ln w="76200" cap="flat">
            <a:solidFill>
              <a:srgbClr val="9B59B6"/>
            </a:solidFill>
            <a:prstDash val="dash"/>
            <a:miter lim="400000"/>
            <a:tailEnd type="triangle"/>
          </a:ln>
          <a:effectLst/>
          <a:sp3d/>
        </p:spPr>
        <p:style>
          <a:lnRef idx="0">
            <a:scrgbClr r="0" g="0" b="0"/>
          </a:lnRef>
          <a:fillRef idx="0">
            <a:scrgbClr r="0" g="0" b="0"/>
          </a:fillRef>
          <a:effectRef idx="0">
            <a:scrgbClr r="0" g="0" b="0"/>
          </a:effectRef>
          <a:fontRef idx="none"/>
        </p:style>
      </p:cxnSp>
      <p:grpSp>
        <p:nvGrpSpPr>
          <p:cNvPr id="28" name="Group 27"/>
          <p:cNvGrpSpPr/>
          <p:nvPr/>
        </p:nvGrpSpPr>
        <p:grpSpPr>
          <a:xfrm>
            <a:off x="4953860" y="1661638"/>
            <a:ext cx="5436986" cy="1468293"/>
            <a:chOff x="12672329" y="3116857"/>
            <a:chExt cx="5045600" cy="2493882"/>
          </a:xfrm>
        </p:grpSpPr>
        <p:pic>
          <p:nvPicPr>
            <p:cNvPr id="29" name="Picture 28" descr="hypo-bkgd.png"/>
            <p:cNvPicPr>
              <a:picLocks noChangeAspect="1"/>
            </p:cNvPicPr>
            <p:nvPr/>
          </p:nvPicPr>
          <p:blipFill>
            <a:blip r:embed="rId9">
              <a:alphaModFix/>
              <a:duotone>
                <a:prstClr val="black"/>
                <a:srgbClr val="8E44AD">
                  <a:tint val="45000"/>
                  <a:satMod val="400000"/>
                </a:srgbClr>
              </a:duotone>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12672329" y="3116857"/>
              <a:ext cx="5045600" cy="2479766"/>
            </a:xfrm>
            <a:prstGeom prst="rect">
              <a:avLst/>
            </a:prstGeom>
          </p:spPr>
        </p:pic>
        <p:sp>
          <p:nvSpPr>
            <p:cNvPr id="30" name="Content Placeholder 2"/>
            <p:cNvSpPr txBox="1">
              <a:spLocks/>
            </p:cNvSpPr>
            <p:nvPr/>
          </p:nvSpPr>
          <p:spPr>
            <a:xfrm>
              <a:off x="12814221" y="3517389"/>
              <a:ext cx="4804710" cy="2093350"/>
            </a:xfrm>
            <a:prstGeom prst="rect">
              <a:avLst/>
            </a:prstGeom>
          </p:spPr>
          <p:txBody>
            <a:bodyPr vert="horz" lIns="160985" tIns="80493" rIns="160985" bIns="80493" rtlCol="0" anchor="ctr">
              <a:noAutofit/>
            </a:bodyPr>
            <a:lstStyle>
              <a:lvl1pPr marL="617112" indent="-617112" algn="l" defTabSz="822816" rtl="0" eaLnBrk="1" latinLnBrk="0" hangingPunct="1">
                <a:spcBef>
                  <a:spcPct val="20000"/>
                </a:spcBef>
                <a:buFont typeface="Arial"/>
                <a:buChar char="•"/>
                <a:defRPr sz="5800" kern="1200">
                  <a:solidFill>
                    <a:srgbClr val="545454"/>
                  </a:solidFill>
                  <a:latin typeface="Helvetica"/>
                  <a:ea typeface="+mn-ea"/>
                  <a:cs typeface="Helvetica"/>
                </a:defRPr>
              </a:lvl1pPr>
              <a:lvl2pPr marL="1337076" indent="-514259" algn="l" defTabSz="822816" rtl="0" eaLnBrk="1" latinLnBrk="0" hangingPunct="1">
                <a:spcBef>
                  <a:spcPct val="20000"/>
                </a:spcBef>
                <a:buFont typeface="Arial"/>
                <a:buChar char="–"/>
                <a:defRPr sz="5000" kern="1200">
                  <a:solidFill>
                    <a:srgbClr val="545454"/>
                  </a:solidFill>
                  <a:latin typeface="Helvetica"/>
                  <a:ea typeface="+mn-ea"/>
                  <a:cs typeface="Helvetica"/>
                </a:defRPr>
              </a:lvl2pPr>
              <a:lvl3pPr marL="2057038" indent="-411407" algn="l" defTabSz="822816" rtl="0" eaLnBrk="1" latinLnBrk="0" hangingPunct="1">
                <a:spcBef>
                  <a:spcPct val="20000"/>
                </a:spcBef>
                <a:buFont typeface="Arial"/>
                <a:buChar char="•"/>
                <a:defRPr sz="4200" kern="1200">
                  <a:solidFill>
                    <a:srgbClr val="545454"/>
                  </a:solidFill>
                  <a:latin typeface="Helvetica"/>
                  <a:ea typeface="+mn-ea"/>
                  <a:cs typeface="Helvetica"/>
                </a:defRPr>
              </a:lvl3pPr>
              <a:lvl4pPr marL="2879854" indent="-411407" algn="l" defTabSz="822816" rtl="0" eaLnBrk="1" latinLnBrk="0" hangingPunct="1">
                <a:spcBef>
                  <a:spcPct val="20000"/>
                </a:spcBef>
                <a:buFont typeface="Arial"/>
                <a:buChar char="–"/>
                <a:defRPr sz="3600" kern="1200">
                  <a:solidFill>
                    <a:srgbClr val="545454"/>
                  </a:solidFill>
                  <a:latin typeface="Helvetica"/>
                  <a:ea typeface="+mn-ea"/>
                  <a:cs typeface="Helvetica"/>
                </a:defRPr>
              </a:lvl4pPr>
              <a:lvl5pPr marL="3702668" indent="-411407" algn="l" defTabSz="822816" rtl="0" eaLnBrk="1" latinLnBrk="0" hangingPunct="1">
                <a:spcBef>
                  <a:spcPct val="20000"/>
                </a:spcBef>
                <a:buFont typeface="Arial"/>
                <a:buChar char="»"/>
                <a:defRPr sz="3600" kern="1200">
                  <a:solidFill>
                    <a:srgbClr val="545454"/>
                  </a:solidFill>
                  <a:latin typeface="Helvetica"/>
                  <a:ea typeface="+mn-ea"/>
                  <a:cs typeface="Helvetica"/>
                </a:defRPr>
              </a:lvl5pPr>
              <a:lvl6pPr marL="4525485" indent="-411407" algn="l" defTabSz="822816" rtl="0" eaLnBrk="1" latinLnBrk="0" hangingPunct="1">
                <a:spcBef>
                  <a:spcPct val="20000"/>
                </a:spcBef>
                <a:buFont typeface="Arial"/>
                <a:buChar char="•"/>
                <a:defRPr sz="3600" kern="1200">
                  <a:solidFill>
                    <a:schemeClr val="tx1"/>
                  </a:solidFill>
                  <a:latin typeface="+mn-lt"/>
                  <a:ea typeface="+mn-ea"/>
                  <a:cs typeface="+mn-cs"/>
                </a:defRPr>
              </a:lvl6pPr>
              <a:lvl7pPr marL="5348299" indent="-411407" algn="l" defTabSz="822816" rtl="0" eaLnBrk="1" latinLnBrk="0" hangingPunct="1">
                <a:spcBef>
                  <a:spcPct val="20000"/>
                </a:spcBef>
                <a:buFont typeface="Arial"/>
                <a:buChar char="•"/>
                <a:defRPr sz="3600" kern="1200">
                  <a:solidFill>
                    <a:schemeClr val="tx1"/>
                  </a:solidFill>
                  <a:latin typeface="+mn-lt"/>
                  <a:ea typeface="+mn-ea"/>
                  <a:cs typeface="+mn-cs"/>
                </a:defRPr>
              </a:lvl7pPr>
              <a:lvl8pPr marL="6171115" indent="-411407" algn="l" defTabSz="822816" rtl="0" eaLnBrk="1" latinLnBrk="0" hangingPunct="1">
                <a:spcBef>
                  <a:spcPct val="20000"/>
                </a:spcBef>
                <a:buFont typeface="Arial"/>
                <a:buChar char="•"/>
                <a:defRPr sz="3600" kern="1200">
                  <a:solidFill>
                    <a:schemeClr val="tx1"/>
                  </a:solidFill>
                  <a:latin typeface="+mn-lt"/>
                  <a:ea typeface="+mn-ea"/>
                  <a:cs typeface="+mn-cs"/>
                </a:defRPr>
              </a:lvl8pPr>
              <a:lvl9pPr marL="6993929" indent="-411407" algn="l" defTabSz="822816" rtl="0" eaLnBrk="1" latinLnBrk="0" hangingPunct="1">
                <a:spcBef>
                  <a:spcPct val="20000"/>
                </a:spcBef>
                <a:buFont typeface="Arial"/>
                <a:buChar char="•"/>
                <a:defRPr sz="3600" kern="1200">
                  <a:solidFill>
                    <a:schemeClr val="tx1"/>
                  </a:solidFill>
                  <a:latin typeface="+mn-lt"/>
                  <a:ea typeface="+mn-ea"/>
                  <a:cs typeface="+mn-cs"/>
                </a:defRPr>
              </a:lvl9pPr>
            </a:lstStyle>
            <a:p>
              <a:pPr marL="0" marR="0" lvl="0" indent="0" algn="ctr" defTabSz="411408"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30000" noProof="0" dirty="0">
                  <a:ln>
                    <a:noFill/>
                  </a:ln>
                  <a:solidFill>
                    <a:srgbClr val="FFFFFF"/>
                  </a:solidFill>
                  <a:effectLst/>
                  <a:uLnTx/>
                  <a:uFillTx/>
                  <a:latin typeface="Noir Pro Heavy" panose="00000A00000000000000" pitchFamily="2" charset="0"/>
                  <a:ea typeface="Open Sans" charset="0"/>
                  <a:cs typeface="Open Sans" charset="0"/>
                  <a:sym typeface="Helvetica Light"/>
                </a:rPr>
                <a:t>New Medication added </a:t>
              </a:r>
              <a:r>
                <a:rPr kumimoji="0" lang="mr-IN" sz="3000" b="0" i="0" u="none" strike="noStrike" kern="1200" cap="none" spc="0" normalizeH="0" baseline="30000" noProof="0" dirty="0">
                  <a:ln>
                    <a:noFill/>
                  </a:ln>
                  <a:solidFill>
                    <a:srgbClr val="FFFFFF"/>
                  </a:solidFill>
                  <a:effectLst/>
                  <a:uLnTx/>
                  <a:uFillTx/>
                  <a:latin typeface="Noir Pro Heavy" panose="00000A00000000000000" pitchFamily="2" charset="0"/>
                  <a:ea typeface="Open Sans" charset="0"/>
                  <a:cs typeface="Open Sans" charset="0"/>
                  <a:sym typeface="Helvetica Light"/>
                </a:rPr>
                <a:t>–</a:t>
              </a:r>
              <a:r>
                <a:rPr kumimoji="0" lang="en-US" sz="3000" b="0" i="0" u="none" strike="noStrike" kern="1200" cap="none" spc="0" normalizeH="0" baseline="30000" noProof="0" dirty="0">
                  <a:ln>
                    <a:noFill/>
                  </a:ln>
                  <a:solidFill>
                    <a:srgbClr val="FFFFFF"/>
                  </a:solidFill>
                  <a:effectLst/>
                  <a:uLnTx/>
                  <a:uFillTx/>
                  <a:latin typeface="Noir Pro Heavy" panose="00000A00000000000000" pitchFamily="2" charset="0"/>
                  <a:ea typeface="Open Sans" charset="0"/>
                  <a:cs typeface="Open Sans" charset="0"/>
                  <a:sym typeface="Helvetica Light"/>
                </a:rPr>
                <a:t> Old Medication decreased to prevent hypoglycemia</a:t>
              </a:r>
            </a:p>
          </p:txBody>
        </p:sp>
      </p:grpSp>
      <p:cxnSp>
        <p:nvCxnSpPr>
          <p:cNvPr id="31" name="Straight Arrow Connector 30"/>
          <p:cNvCxnSpPr/>
          <p:nvPr/>
        </p:nvCxnSpPr>
        <p:spPr>
          <a:xfrm flipH="1">
            <a:off x="3934678" y="3001784"/>
            <a:ext cx="1047858" cy="890047"/>
          </a:xfrm>
          <a:prstGeom prst="straightConnector1">
            <a:avLst/>
          </a:prstGeom>
          <a:noFill/>
          <a:ln w="76200" cap="flat">
            <a:solidFill>
              <a:srgbClr val="9B59B6"/>
            </a:solidFill>
            <a:prstDash val="dash"/>
            <a:miter lim="400000"/>
            <a:tailEnd type="triangle"/>
          </a:ln>
          <a:effectLst/>
          <a:sp3d/>
        </p:spPr>
        <p:style>
          <a:lnRef idx="0">
            <a:scrgbClr r="0" g="0" b="0"/>
          </a:lnRef>
          <a:fillRef idx="0">
            <a:scrgbClr r="0" g="0" b="0"/>
          </a:fillRef>
          <a:effectRef idx="0">
            <a:scrgbClr r="0" g="0" b="0"/>
          </a:effectRef>
          <a:fontRef idx="none"/>
        </p:style>
      </p:cxnSp>
      <p:cxnSp>
        <p:nvCxnSpPr>
          <p:cNvPr id="32" name="Straight Arrow Connector 31"/>
          <p:cNvCxnSpPr/>
          <p:nvPr/>
        </p:nvCxnSpPr>
        <p:spPr>
          <a:xfrm flipH="1">
            <a:off x="3934464" y="3094274"/>
            <a:ext cx="2211309" cy="1041254"/>
          </a:xfrm>
          <a:prstGeom prst="straightConnector1">
            <a:avLst/>
          </a:prstGeom>
          <a:noFill/>
          <a:ln w="76200" cap="flat">
            <a:solidFill>
              <a:srgbClr val="9B59B6"/>
            </a:solidFill>
            <a:prstDash val="dash"/>
            <a:miter lim="400000"/>
            <a:tailEnd type="triangle"/>
          </a:ln>
          <a:effectLst/>
          <a:sp3d/>
        </p:spPr>
        <p:style>
          <a:lnRef idx="0">
            <a:scrgbClr r="0" g="0" b="0"/>
          </a:lnRef>
          <a:fillRef idx="0">
            <a:scrgbClr r="0" g="0" b="0"/>
          </a:fillRef>
          <a:effectRef idx="0">
            <a:scrgbClr r="0" g="0" b="0"/>
          </a:effectRef>
          <a:fontRef idx="none"/>
        </p:style>
      </p:cxnSp>
      <p:grpSp>
        <p:nvGrpSpPr>
          <p:cNvPr id="36" name="Group 35"/>
          <p:cNvGrpSpPr/>
          <p:nvPr/>
        </p:nvGrpSpPr>
        <p:grpSpPr>
          <a:xfrm>
            <a:off x="4749119" y="1221966"/>
            <a:ext cx="5436986" cy="1160525"/>
            <a:chOff x="12672329" y="3116858"/>
            <a:chExt cx="5045600" cy="2493881"/>
          </a:xfrm>
        </p:grpSpPr>
        <p:pic>
          <p:nvPicPr>
            <p:cNvPr id="37" name="Picture 36" descr="hypo-bkgd.png"/>
            <p:cNvPicPr>
              <a:picLocks noChangeAspect="1"/>
            </p:cNvPicPr>
            <p:nvPr/>
          </p:nvPicPr>
          <p:blipFill>
            <a:blip r:embed="rId9">
              <a:alphaModFix/>
              <a:duotone>
                <a:prstClr val="black"/>
                <a:srgbClr val="8E44AD">
                  <a:tint val="45000"/>
                  <a:satMod val="400000"/>
                </a:srgbClr>
              </a:duotone>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12672329" y="3116858"/>
              <a:ext cx="5045600" cy="2479766"/>
            </a:xfrm>
            <a:prstGeom prst="rect">
              <a:avLst/>
            </a:prstGeom>
          </p:spPr>
        </p:pic>
        <p:sp>
          <p:nvSpPr>
            <p:cNvPr id="38" name="Content Placeholder 2"/>
            <p:cNvSpPr txBox="1">
              <a:spLocks/>
            </p:cNvSpPr>
            <p:nvPr/>
          </p:nvSpPr>
          <p:spPr>
            <a:xfrm>
              <a:off x="12814221" y="3517389"/>
              <a:ext cx="4804710" cy="2093350"/>
            </a:xfrm>
            <a:prstGeom prst="rect">
              <a:avLst/>
            </a:prstGeom>
          </p:spPr>
          <p:txBody>
            <a:bodyPr vert="horz" lIns="160985" tIns="80493" rIns="160985" bIns="80493" rtlCol="0" anchor="ctr">
              <a:noAutofit/>
            </a:bodyPr>
            <a:lstStyle>
              <a:lvl1pPr marL="617112" indent="-617112" algn="l" defTabSz="822816" rtl="0" eaLnBrk="1" latinLnBrk="0" hangingPunct="1">
                <a:spcBef>
                  <a:spcPct val="20000"/>
                </a:spcBef>
                <a:buFont typeface="Arial"/>
                <a:buChar char="•"/>
                <a:defRPr sz="5800" kern="1200">
                  <a:solidFill>
                    <a:srgbClr val="545454"/>
                  </a:solidFill>
                  <a:latin typeface="Helvetica"/>
                  <a:ea typeface="+mn-ea"/>
                  <a:cs typeface="Helvetica"/>
                </a:defRPr>
              </a:lvl1pPr>
              <a:lvl2pPr marL="1337076" indent="-514259" algn="l" defTabSz="822816" rtl="0" eaLnBrk="1" latinLnBrk="0" hangingPunct="1">
                <a:spcBef>
                  <a:spcPct val="20000"/>
                </a:spcBef>
                <a:buFont typeface="Arial"/>
                <a:buChar char="–"/>
                <a:defRPr sz="5000" kern="1200">
                  <a:solidFill>
                    <a:srgbClr val="545454"/>
                  </a:solidFill>
                  <a:latin typeface="Helvetica"/>
                  <a:ea typeface="+mn-ea"/>
                  <a:cs typeface="Helvetica"/>
                </a:defRPr>
              </a:lvl2pPr>
              <a:lvl3pPr marL="2057038" indent="-411407" algn="l" defTabSz="822816" rtl="0" eaLnBrk="1" latinLnBrk="0" hangingPunct="1">
                <a:spcBef>
                  <a:spcPct val="20000"/>
                </a:spcBef>
                <a:buFont typeface="Arial"/>
                <a:buChar char="•"/>
                <a:defRPr sz="4200" kern="1200">
                  <a:solidFill>
                    <a:srgbClr val="545454"/>
                  </a:solidFill>
                  <a:latin typeface="Helvetica"/>
                  <a:ea typeface="+mn-ea"/>
                  <a:cs typeface="Helvetica"/>
                </a:defRPr>
              </a:lvl3pPr>
              <a:lvl4pPr marL="2879854" indent="-411407" algn="l" defTabSz="822816" rtl="0" eaLnBrk="1" latinLnBrk="0" hangingPunct="1">
                <a:spcBef>
                  <a:spcPct val="20000"/>
                </a:spcBef>
                <a:buFont typeface="Arial"/>
                <a:buChar char="–"/>
                <a:defRPr sz="3600" kern="1200">
                  <a:solidFill>
                    <a:srgbClr val="545454"/>
                  </a:solidFill>
                  <a:latin typeface="Helvetica"/>
                  <a:ea typeface="+mn-ea"/>
                  <a:cs typeface="Helvetica"/>
                </a:defRPr>
              </a:lvl4pPr>
              <a:lvl5pPr marL="3702668" indent="-411407" algn="l" defTabSz="822816" rtl="0" eaLnBrk="1" latinLnBrk="0" hangingPunct="1">
                <a:spcBef>
                  <a:spcPct val="20000"/>
                </a:spcBef>
                <a:buFont typeface="Arial"/>
                <a:buChar char="»"/>
                <a:defRPr sz="3600" kern="1200">
                  <a:solidFill>
                    <a:srgbClr val="545454"/>
                  </a:solidFill>
                  <a:latin typeface="Helvetica"/>
                  <a:ea typeface="+mn-ea"/>
                  <a:cs typeface="Helvetica"/>
                </a:defRPr>
              </a:lvl5pPr>
              <a:lvl6pPr marL="4525485" indent="-411407" algn="l" defTabSz="822816" rtl="0" eaLnBrk="1" latinLnBrk="0" hangingPunct="1">
                <a:spcBef>
                  <a:spcPct val="20000"/>
                </a:spcBef>
                <a:buFont typeface="Arial"/>
                <a:buChar char="•"/>
                <a:defRPr sz="3600" kern="1200">
                  <a:solidFill>
                    <a:schemeClr val="tx1"/>
                  </a:solidFill>
                  <a:latin typeface="+mn-lt"/>
                  <a:ea typeface="+mn-ea"/>
                  <a:cs typeface="+mn-cs"/>
                </a:defRPr>
              </a:lvl6pPr>
              <a:lvl7pPr marL="5348299" indent="-411407" algn="l" defTabSz="822816" rtl="0" eaLnBrk="1" latinLnBrk="0" hangingPunct="1">
                <a:spcBef>
                  <a:spcPct val="20000"/>
                </a:spcBef>
                <a:buFont typeface="Arial"/>
                <a:buChar char="•"/>
                <a:defRPr sz="3600" kern="1200">
                  <a:solidFill>
                    <a:schemeClr val="tx1"/>
                  </a:solidFill>
                  <a:latin typeface="+mn-lt"/>
                  <a:ea typeface="+mn-ea"/>
                  <a:cs typeface="+mn-cs"/>
                </a:defRPr>
              </a:lvl7pPr>
              <a:lvl8pPr marL="6171115" indent="-411407" algn="l" defTabSz="822816" rtl="0" eaLnBrk="1" latinLnBrk="0" hangingPunct="1">
                <a:spcBef>
                  <a:spcPct val="20000"/>
                </a:spcBef>
                <a:buFont typeface="Arial"/>
                <a:buChar char="•"/>
                <a:defRPr sz="3600" kern="1200">
                  <a:solidFill>
                    <a:schemeClr val="tx1"/>
                  </a:solidFill>
                  <a:latin typeface="+mn-lt"/>
                  <a:ea typeface="+mn-ea"/>
                  <a:cs typeface="+mn-cs"/>
                </a:defRPr>
              </a:lvl8pPr>
              <a:lvl9pPr marL="6993929" indent="-411407" algn="l" defTabSz="822816" rtl="0" eaLnBrk="1" latinLnBrk="0" hangingPunct="1">
                <a:spcBef>
                  <a:spcPct val="20000"/>
                </a:spcBef>
                <a:buFont typeface="Arial"/>
                <a:buChar char="•"/>
                <a:defRPr sz="3600" kern="1200">
                  <a:solidFill>
                    <a:schemeClr val="tx1"/>
                  </a:solidFill>
                  <a:latin typeface="+mn-lt"/>
                  <a:ea typeface="+mn-ea"/>
                  <a:cs typeface="+mn-cs"/>
                </a:defRPr>
              </a:lvl9pPr>
            </a:lstStyle>
            <a:p>
              <a:pPr marL="0" marR="0" lvl="0" indent="0" algn="ctr" defTabSz="411408"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30000" noProof="0" dirty="0">
                  <a:ln>
                    <a:noFill/>
                  </a:ln>
                  <a:solidFill>
                    <a:srgbClr val="FFFFFF"/>
                  </a:solidFill>
                  <a:effectLst/>
                  <a:uLnTx/>
                  <a:uFillTx/>
                  <a:latin typeface="Noir Pro Heavy" panose="00000A00000000000000" pitchFamily="2" charset="0"/>
                  <a:ea typeface="Open Sans" charset="0"/>
                  <a:cs typeface="Open Sans" charset="0"/>
                  <a:sym typeface="Helvetica Light"/>
                </a:rPr>
                <a:t>Medications adjusted </a:t>
              </a:r>
              <a:r>
                <a:rPr kumimoji="0" lang="mr-IN" sz="3000" b="0" i="0" u="none" strike="noStrike" kern="1200" cap="none" spc="0" normalizeH="0" baseline="30000" noProof="0" dirty="0">
                  <a:ln>
                    <a:noFill/>
                  </a:ln>
                  <a:solidFill>
                    <a:srgbClr val="FFFFFF"/>
                  </a:solidFill>
                  <a:effectLst/>
                  <a:uLnTx/>
                  <a:uFillTx/>
                  <a:latin typeface="Noir Pro Heavy" panose="00000A00000000000000" pitchFamily="2" charset="0"/>
                  <a:ea typeface="Open Sans" charset="0"/>
                  <a:cs typeface="Open Sans" charset="0"/>
                  <a:sym typeface="Helvetica Light"/>
                </a:rPr>
                <a:t>–</a:t>
              </a:r>
              <a:r>
                <a:rPr kumimoji="0" lang="en-US" sz="3000" b="0" i="0" u="none" strike="noStrike" kern="1200" cap="none" spc="0" normalizeH="0" baseline="30000" noProof="0" dirty="0">
                  <a:ln>
                    <a:noFill/>
                  </a:ln>
                  <a:solidFill>
                    <a:srgbClr val="FFFFFF"/>
                  </a:solidFill>
                  <a:effectLst/>
                  <a:uLnTx/>
                  <a:uFillTx/>
                  <a:latin typeface="Noir Pro Heavy" panose="00000A00000000000000" pitchFamily="2" charset="0"/>
                  <a:ea typeface="Open Sans" charset="0"/>
                  <a:cs typeface="Open Sans" charset="0"/>
                  <a:sym typeface="Helvetica Light"/>
                </a:rPr>
                <a:t> Glucoses remain at goal safely</a:t>
              </a:r>
            </a:p>
          </p:txBody>
        </p:sp>
      </p:grpSp>
      <p:sp>
        <p:nvSpPr>
          <p:cNvPr id="35" name="TextBox 34">
            <a:extLst>
              <a:ext uri="{FF2B5EF4-FFF2-40B4-BE49-F238E27FC236}">
                <a16:creationId xmlns:a16="http://schemas.microsoft.com/office/drawing/2014/main" id="{808D4F23-8993-457B-BC42-375F7BC1C01A}"/>
              </a:ext>
            </a:extLst>
          </p:cNvPr>
          <p:cNvSpPr txBox="1"/>
          <p:nvPr/>
        </p:nvSpPr>
        <p:spPr>
          <a:xfrm>
            <a:off x="2928066" y="6402290"/>
            <a:ext cx="6836136" cy="230832"/>
          </a:xfrm>
          <a:prstGeom prst="rect">
            <a:avLst/>
          </a:prstGeom>
          <a:noFill/>
        </p:spPr>
        <p:txBody>
          <a:bodyPr wrap="square" lIns="0" tIns="45720" rIns="0" bIns="4572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A2A2A"/>
                </a:solidFill>
                <a:effectLst/>
                <a:uLnTx/>
                <a:uFillTx/>
                <a:latin typeface="Noir Pro" pitchFamily="2" charset="0"/>
                <a:ea typeface="Open Sans" panose="020B0606030504020204" pitchFamily="34" charset="0"/>
                <a:cs typeface="Open Sans" panose="020B0606030504020204" pitchFamily="34" charset="0"/>
              </a:rPr>
              <a:t>|      </a:t>
            </a:r>
            <a:r>
              <a:rPr kumimoji="0" lang="en-US" sz="900" b="1" i="0" u="none" strike="noStrike" kern="1200" cap="none" spc="0" normalizeH="0" baseline="0" noProof="0" dirty="0">
                <a:ln>
                  <a:noFill/>
                </a:ln>
                <a:solidFill>
                  <a:srgbClr val="2A2A2A"/>
                </a:solidFill>
                <a:effectLst/>
                <a:uLnTx/>
                <a:uFillTx/>
                <a:latin typeface="Noir Pro Semi" pitchFamily="2" charset="0"/>
                <a:ea typeface="Open Sans" panose="020B0606030504020204" pitchFamily="34" charset="0"/>
                <a:cs typeface="Open Sans" panose="020B0606030504020204" pitchFamily="34" charset="0"/>
              </a:rPr>
              <a:t>Reference:  </a:t>
            </a:r>
            <a:r>
              <a:rPr kumimoji="0" lang="en-US" sz="900" b="0" i="0" u="none" strike="noStrike" kern="1200" cap="none" spc="0" normalizeH="0" baseline="0" noProof="0" dirty="0">
                <a:ln>
                  <a:noFill/>
                </a:ln>
                <a:solidFill>
                  <a:srgbClr val="2A2A2A"/>
                </a:solidFill>
                <a:effectLst/>
                <a:uLnTx/>
                <a:uFillTx/>
                <a:latin typeface="Noir Pro" pitchFamily="2" charset="0"/>
                <a:ea typeface="Open Sans" panose="020B0606030504020204" pitchFamily="34" charset="0"/>
                <a:cs typeface="Open Sans" panose="020B0606030504020204" pitchFamily="34" charset="0"/>
              </a:rPr>
              <a:t>Phillips, LS, J Diab Sci Tech 2015; 9(4): 857-64  </a:t>
            </a:r>
            <a:endParaRPr kumimoji="0" lang="en-US" sz="1200" b="0" i="0" u="none" strike="noStrike" kern="1200" cap="none" spc="0" normalizeH="0" baseline="0" noProof="0" dirty="0">
              <a:ln>
                <a:noFill/>
              </a:ln>
              <a:solidFill>
                <a:srgbClr val="2A2A2A"/>
              </a:solidFill>
              <a:effectLst/>
              <a:uLnTx/>
              <a:uFillTx/>
              <a:latin typeface="Noir Pro Heavy" pitchFamily="2" charset="0"/>
              <a:ea typeface="+mn-ea"/>
              <a:cs typeface="+mn-cs"/>
            </a:endParaRPr>
          </a:p>
        </p:txBody>
      </p:sp>
    </p:spTree>
    <p:extLst>
      <p:ext uri="{BB962C8B-B14F-4D97-AF65-F5344CB8AC3E}">
        <p14:creationId xmlns:p14="http://schemas.microsoft.com/office/powerpoint/2010/main" val="9749958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300"/>
                                            <p:tgtEl>
                                              <p:spTgt spid="2"/>
                                            </p:tgtEl>
                                          </p:cBhvr>
                                        </p:animEffect>
                                      </p:childTnLst>
                                    </p:cTn>
                                  </p:par>
                                </p:childTnLst>
                              </p:cTn>
                            </p:par>
                            <p:par>
                              <p:cTn id="11" fill="hold">
                                <p:stCondLst>
                                  <p:cond delay="300"/>
                                </p:stCondLst>
                                <p:childTnLst>
                                  <p:par>
                                    <p:cTn id="12" presetID="2" presetClass="entr" presetSubtype="8" fill="hold" grpId="0" nodeType="afterEffect" p14:presetBounceEnd="5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50000">
                                          <p:cBhvr additive="base">
                                            <p:cTn id="14" dur="3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5" dur="3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4" fill="hold" grpId="0" nodeType="withEffect" p14:presetBounceEnd="5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50000">
                                          <p:cBhvr additive="base">
                                            <p:cTn id="18" dur="3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9" dur="3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2" fill="hold" grpId="0" nodeType="withEffect" p14:presetBounceEnd="50000">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14:bounceEnd="50000">
                                          <p:cBhvr additive="base">
                                            <p:cTn id="22" dur="3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3" dur="3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6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00"/>
                                            <p:tgtEl>
                                              <p:spTgt spid="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300"/>
                                            <p:tgtEl>
                                              <p:spTgt spid="23"/>
                                            </p:tgtEl>
                                          </p:cBhvr>
                                        </p:animEffect>
                                      </p:childTnLst>
                                    </p:cTn>
                                  </p:par>
                                  <p:par>
                                    <p:cTn id="31" presetID="10"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200"/>
                                            <p:tgtEl>
                                              <p:spTgt spid="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300"/>
                                            <p:tgtEl>
                                              <p:spTgt spid="2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300"/>
                                            <p:tgtEl>
                                              <p:spTgt spid="14"/>
                                            </p:tgtEl>
                                          </p:cBhvr>
                                        </p:animEffect>
                                      </p:childTnLst>
                                    </p:cTn>
                                  </p:par>
                                </p:childTnLst>
                              </p:cTn>
                            </p:par>
                            <p:par>
                              <p:cTn id="40" fill="hold">
                                <p:stCondLst>
                                  <p:cond delay="900"/>
                                </p:stCondLst>
                                <p:childTnLst>
                                  <p:par>
                                    <p:cTn id="41" presetID="10" presetClass="entr" presetSubtype="0"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200"/>
                                            <p:tgtEl>
                                              <p:spTgt spid="18"/>
                                            </p:tgtEl>
                                          </p:cBhvr>
                                        </p:animEffect>
                                      </p:childTnLst>
                                    </p:cTn>
                                  </p:par>
                                  <p:par>
                                    <p:cTn id="44" presetID="10" presetClass="entr" presetSubtype="0"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200"/>
                                            <p:tgtEl>
                                              <p:spTgt spid="25"/>
                                            </p:tgtEl>
                                          </p:cBhvr>
                                        </p:animEffect>
                                      </p:childTnLst>
                                    </p:cTn>
                                  </p:par>
                                  <p:par>
                                    <p:cTn id="47" presetID="10"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2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childTnLst>
                                    </p:cTn>
                                  </p:par>
                                </p:childTnLst>
                              </p:cTn>
                            </p:par>
                            <p:par>
                              <p:cTn id="54" fill="hold">
                                <p:stCondLst>
                                  <p:cond delay="0"/>
                                </p:stCondLst>
                                <p:childTnLst>
                                  <p:par>
                                    <p:cTn id="55" presetID="10"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200"/>
                                            <p:tgtEl>
                                              <p:spTgt spid="5"/>
                                            </p:tgtEl>
                                          </p:cBhvr>
                                        </p:animEffect>
                                      </p:childTnLst>
                                    </p:cTn>
                                  </p:par>
                                  <p:par>
                                    <p:cTn id="58" presetID="10" presetClass="exit" presetSubtype="0" fill="hold" nodeType="withEffect">
                                      <p:stCondLst>
                                        <p:cond delay="0"/>
                                      </p:stCondLst>
                                      <p:childTnLst>
                                        <p:animEffect transition="out" filter="fade">
                                          <p:cBhvr>
                                            <p:cTn id="59" dur="100"/>
                                            <p:tgtEl>
                                              <p:spTgt spid="25"/>
                                            </p:tgtEl>
                                          </p:cBhvr>
                                        </p:animEffect>
                                        <p:set>
                                          <p:cBhvr>
                                            <p:cTn id="60" dur="1" fill="hold">
                                              <p:stCondLst>
                                                <p:cond delay="99"/>
                                              </p:stCondLst>
                                            </p:cTn>
                                            <p:tgtEl>
                                              <p:spTgt spid="25"/>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100"/>
                                            <p:tgtEl>
                                              <p:spTgt spid="26"/>
                                            </p:tgtEl>
                                          </p:cBhvr>
                                        </p:animEffect>
                                        <p:set>
                                          <p:cBhvr>
                                            <p:cTn id="63" dur="1" fill="hold">
                                              <p:stCondLst>
                                                <p:cond delay="99"/>
                                              </p:stCondLst>
                                            </p:cTn>
                                            <p:tgtEl>
                                              <p:spTgt spid="26"/>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100"/>
                                            <p:tgtEl>
                                              <p:spTgt spid="18"/>
                                            </p:tgtEl>
                                          </p:cBhvr>
                                        </p:animEffect>
                                        <p:set>
                                          <p:cBhvr>
                                            <p:cTn id="66" dur="1" fill="hold">
                                              <p:stCondLst>
                                                <p:cond delay="99"/>
                                              </p:stCondLst>
                                            </p:cTn>
                                            <p:tgtEl>
                                              <p:spTgt spid="18"/>
                                            </p:tgtEl>
                                            <p:attrNameLst>
                                              <p:attrName>style.visibility</p:attrName>
                                            </p:attrNameLst>
                                          </p:cBhvr>
                                          <p:to>
                                            <p:strVal val="hidden"/>
                                          </p:to>
                                        </p:set>
                                      </p:childTnLst>
                                    </p:cTn>
                                  </p:par>
                                  <p:par>
                                    <p:cTn id="67" presetID="10" presetClass="entr" presetSubtype="0"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300"/>
                                            <p:tgtEl>
                                              <p:spTgt spid="24"/>
                                            </p:tgtEl>
                                          </p:cBhvr>
                                        </p:animEffect>
                                      </p:childTnLst>
                                    </p:cTn>
                                  </p:par>
                                  <p:par>
                                    <p:cTn id="70" presetID="1" presetClass="exit" presetSubtype="0" fill="hold" nodeType="withEffect">
                                      <p:stCondLst>
                                        <p:cond delay="0"/>
                                      </p:stCondLst>
                                      <p:childTnLst>
                                        <p:set>
                                          <p:cBhvr>
                                            <p:cTn id="71" dur="1" fill="hold">
                                              <p:stCondLst>
                                                <p:cond delay="0"/>
                                              </p:stCondLst>
                                            </p:cTn>
                                            <p:tgtEl>
                                              <p:spTgt spid="2"/>
                                            </p:tgtEl>
                                            <p:attrNameLst>
                                              <p:attrName>style.visibility</p:attrName>
                                            </p:attrNameLst>
                                          </p:cBhvr>
                                          <p:to>
                                            <p:strVal val="hidden"/>
                                          </p:to>
                                        </p:set>
                                      </p:childTnLst>
                                    </p:cTn>
                                  </p:par>
                                </p:childTnLst>
                              </p:cTn>
                            </p:par>
                            <p:par>
                              <p:cTn id="72" fill="hold">
                                <p:stCondLst>
                                  <p:cond delay="300"/>
                                </p:stCondLst>
                                <p:childTnLst>
                                  <p:par>
                                    <p:cTn id="73" presetID="10" presetClass="entr" presetSubtype="0" fill="hold" nodeType="after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fade">
                                          <p:cBhvr>
                                            <p:cTn id="75" dur="200"/>
                                            <p:tgtEl>
                                              <p:spTgt spid="28"/>
                                            </p:tgtEl>
                                          </p:cBhvr>
                                        </p:animEffect>
                                      </p:childTnLst>
                                    </p:cTn>
                                  </p:par>
                                  <p:par>
                                    <p:cTn id="76" presetID="10" presetClass="entr" presetSubtype="0" fill="hold" nodeType="with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200"/>
                                            <p:tgtEl>
                                              <p:spTgt spid="31"/>
                                            </p:tgtEl>
                                          </p:cBhvr>
                                        </p:animEffect>
                                      </p:childTnLst>
                                    </p:cTn>
                                  </p:par>
                                  <p:par>
                                    <p:cTn id="79" presetID="10" presetClass="entr" presetSubtype="0" fill="hold" nodeType="with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200"/>
                                            <p:tgtEl>
                                              <p:spTgt spid="32"/>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16"/>
                                            </p:tgtEl>
                                            <p:attrNameLst>
                                              <p:attrName>style.visibility</p:attrName>
                                            </p:attrNameLst>
                                          </p:cBhvr>
                                          <p:to>
                                            <p:strVal val="visible"/>
                                          </p:to>
                                        </p:set>
                                      </p:childTnLst>
                                    </p:cTn>
                                  </p:par>
                                  <p:par>
                                    <p:cTn id="86" presetID="1" presetClass="exit" presetSubtype="0" fill="hold" nodeType="withEffect">
                                      <p:stCondLst>
                                        <p:cond delay="0"/>
                                      </p:stCondLst>
                                      <p:childTnLst>
                                        <p:set>
                                          <p:cBhvr>
                                            <p:cTn id="87" dur="1" fill="hold">
                                              <p:stCondLst>
                                                <p:cond delay="0"/>
                                              </p:stCondLst>
                                            </p:cTn>
                                            <p:tgtEl>
                                              <p:spTgt spid="15"/>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100"/>
                                            <p:tgtEl>
                                              <p:spTgt spid="31"/>
                                            </p:tgtEl>
                                          </p:cBhvr>
                                        </p:animEffect>
                                        <p:set>
                                          <p:cBhvr>
                                            <p:cTn id="90" dur="1" fill="hold">
                                              <p:stCondLst>
                                                <p:cond delay="99"/>
                                              </p:stCondLst>
                                            </p:cTn>
                                            <p:tgtEl>
                                              <p:spTgt spid="31"/>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100"/>
                                            <p:tgtEl>
                                              <p:spTgt spid="32"/>
                                            </p:tgtEl>
                                          </p:cBhvr>
                                        </p:animEffect>
                                        <p:set>
                                          <p:cBhvr>
                                            <p:cTn id="93" dur="1" fill="hold">
                                              <p:stCondLst>
                                                <p:cond delay="99"/>
                                              </p:stCondLst>
                                            </p:cTn>
                                            <p:tgtEl>
                                              <p:spTgt spid="32"/>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100"/>
                                            <p:tgtEl>
                                              <p:spTgt spid="28"/>
                                            </p:tgtEl>
                                          </p:cBhvr>
                                        </p:animEffect>
                                        <p:set>
                                          <p:cBhvr>
                                            <p:cTn id="96" dur="1" fill="hold">
                                              <p:stCondLst>
                                                <p:cond delay="99"/>
                                              </p:stCondLst>
                                            </p:cTn>
                                            <p:tgtEl>
                                              <p:spTgt spid="28"/>
                                            </p:tgtEl>
                                            <p:attrNameLst>
                                              <p:attrName>style.visibility</p:attrName>
                                            </p:attrNameLst>
                                          </p:cBhvr>
                                          <p:to>
                                            <p:strVal val="hidden"/>
                                          </p:to>
                                        </p:set>
                                      </p:childTnLst>
                                    </p:cTn>
                                  </p:par>
                                </p:childTnLst>
                              </p:cTn>
                            </p:par>
                            <p:par>
                              <p:cTn id="97" fill="hold">
                                <p:stCondLst>
                                  <p:cond delay="100"/>
                                </p:stCondLst>
                                <p:childTnLst>
                                  <p:par>
                                    <p:cTn id="98" presetID="10" presetClass="entr" presetSubtype="0" fill="hold" nodeType="after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fade">
                                          <p:cBhvr>
                                            <p:cTn id="100" dur="2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22" grpId="0"/>
          <p:bldP spid="23" grpId="0"/>
          <p:bldP spid="24" grpId="0"/>
          <p:bldP spid="20" grpId="0" animBg="1"/>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300"/>
                                            <p:tgtEl>
                                              <p:spTgt spid="2"/>
                                            </p:tgtEl>
                                          </p:cBhvr>
                                        </p:animEffect>
                                      </p:childTnLst>
                                    </p:cTn>
                                  </p:par>
                                </p:childTnLst>
                              </p:cTn>
                            </p:par>
                            <p:par>
                              <p:cTn id="11" fill="hold">
                                <p:stCondLst>
                                  <p:cond delay="300"/>
                                </p:stCondLst>
                                <p:childTnLst>
                                  <p:par>
                                    <p:cTn id="12" presetID="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300" fill="hold"/>
                                            <p:tgtEl>
                                              <p:spTgt spid="7"/>
                                            </p:tgtEl>
                                            <p:attrNameLst>
                                              <p:attrName>ppt_x</p:attrName>
                                            </p:attrNameLst>
                                          </p:cBhvr>
                                          <p:tavLst>
                                            <p:tav tm="0">
                                              <p:val>
                                                <p:strVal val="0-#ppt_w/2"/>
                                              </p:val>
                                            </p:tav>
                                            <p:tav tm="100000">
                                              <p:val>
                                                <p:strVal val="#ppt_x"/>
                                              </p:val>
                                            </p:tav>
                                          </p:tavLst>
                                        </p:anim>
                                        <p:anim calcmode="lin" valueType="num">
                                          <p:cBhvr additive="base">
                                            <p:cTn id="15" dur="3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300" fill="hold"/>
                                            <p:tgtEl>
                                              <p:spTgt spid="6"/>
                                            </p:tgtEl>
                                            <p:attrNameLst>
                                              <p:attrName>ppt_x</p:attrName>
                                            </p:attrNameLst>
                                          </p:cBhvr>
                                          <p:tavLst>
                                            <p:tav tm="0">
                                              <p:val>
                                                <p:strVal val="#ppt_x"/>
                                              </p:val>
                                            </p:tav>
                                            <p:tav tm="100000">
                                              <p:val>
                                                <p:strVal val="#ppt_x"/>
                                              </p:val>
                                            </p:tav>
                                          </p:tavLst>
                                        </p:anim>
                                        <p:anim calcmode="lin" valueType="num">
                                          <p:cBhvr additive="base">
                                            <p:cTn id="19" dur="3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300" fill="hold"/>
                                            <p:tgtEl>
                                              <p:spTgt spid="9"/>
                                            </p:tgtEl>
                                            <p:attrNameLst>
                                              <p:attrName>ppt_x</p:attrName>
                                            </p:attrNameLst>
                                          </p:cBhvr>
                                          <p:tavLst>
                                            <p:tav tm="0">
                                              <p:val>
                                                <p:strVal val="1+#ppt_w/2"/>
                                              </p:val>
                                            </p:tav>
                                            <p:tav tm="100000">
                                              <p:val>
                                                <p:strVal val="#ppt_x"/>
                                              </p:val>
                                            </p:tav>
                                          </p:tavLst>
                                        </p:anim>
                                        <p:anim calcmode="lin" valueType="num">
                                          <p:cBhvr additive="base">
                                            <p:cTn id="23" dur="3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6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00"/>
                                            <p:tgtEl>
                                              <p:spTgt spid="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300"/>
                                            <p:tgtEl>
                                              <p:spTgt spid="23"/>
                                            </p:tgtEl>
                                          </p:cBhvr>
                                        </p:animEffect>
                                      </p:childTnLst>
                                    </p:cTn>
                                  </p:par>
                                  <p:par>
                                    <p:cTn id="31" presetID="10"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200"/>
                                            <p:tgtEl>
                                              <p:spTgt spid="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300"/>
                                            <p:tgtEl>
                                              <p:spTgt spid="2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300"/>
                                            <p:tgtEl>
                                              <p:spTgt spid="14"/>
                                            </p:tgtEl>
                                          </p:cBhvr>
                                        </p:animEffect>
                                      </p:childTnLst>
                                    </p:cTn>
                                  </p:par>
                                </p:childTnLst>
                              </p:cTn>
                            </p:par>
                            <p:par>
                              <p:cTn id="40" fill="hold">
                                <p:stCondLst>
                                  <p:cond delay="900"/>
                                </p:stCondLst>
                                <p:childTnLst>
                                  <p:par>
                                    <p:cTn id="41" presetID="10" presetClass="entr" presetSubtype="0"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200"/>
                                            <p:tgtEl>
                                              <p:spTgt spid="18"/>
                                            </p:tgtEl>
                                          </p:cBhvr>
                                        </p:animEffect>
                                      </p:childTnLst>
                                    </p:cTn>
                                  </p:par>
                                  <p:par>
                                    <p:cTn id="44" presetID="10" presetClass="entr" presetSubtype="0"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200"/>
                                            <p:tgtEl>
                                              <p:spTgt spid="25"/>
                                            </p:tgtEl>
                                          </p:cBhvr>
                                        </p:animEffect>
                                      </p:childTnLst>
                                    </p:cTn>
                                  </p:par>
                                  <p:par>
                                    <p:cTn id="47" presetID="10"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2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childTnLst>
                                    </p:cTn>
                                  </p:par>
                                </p:childTnLst>
                              </p:cTn>
                            </p:par>
                            <p:par>
                              <p:cTn id="54" fill="hold">
                                <p:stCondLst>
                                  <p:cond delay="0"/>
                                </p:stCondLst>
                                <p:childTnLst>
                                  <p:par>
                                    <p:cTn id="55" presetID="10" presetClass="entr" presetSubtype="0" fill="hold"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200"/>
                                            <p:tgtEl>
                                              <p:spTgt spid="5"/>
                                            </p:tgtEl>
                                          </p:cBhvr>
                                        </p:animEffect>
                                      </p:childTnLst>
                                    </p:cTn>
                                  </p:par>
                                  <p:par>
                                    <p:cTn id="58" presetID="10" presetClass="exit" presetSubtype="0" fill="hold" nodeType="withEffect">
                                      <p:stCondLst>
                                        <p:cond delay="0"/>
                                      </p:stCondLst>
                                      <p:childTnLst>
                                        <p:animEffect transition="out" filter="fade">
                                          <p:cBhvr>
                                            <p:cTn id="59" dur="100"/>
                                            <p:tgtEl>
                                              <p:spTgt spid="25"/>
                                            </p:tgtEl>
                                          </p:cBhvr>
                                        </p:animEffect>
                                        <p:set>
                                          <p:cBhvr>
                                            <p:cTn id="60" dur="1" fill="hold">
                                              <p:stCondLst>
                                                <p:cond delay="99"/>
                                              </p:stCondLst>
                                            </p:cTn>
                                            <p:tgtEl>
                                              <p:spTgt spid="25"/>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100"/>
                                            <p:tgtEl>
                                              <p:spTgt spid="26"/>
                                            </p:tgtEl>
                                          </p:cBhvr>
                                        </p:animEffect>
                                        <p:set>
                                          <p:cBhvr>
                                            <p:cTn id="63" dur="1" fill="hold">
                                              <p:stCondLst>
                                                <p:cond delay="99"/>
                                              </p:stCondLst>
                                            </p:cTn>
                                            <p:tgtEl>
                                              <p:spTgt spid="26"/>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100"/>
                                            <p:tgtEl>
                                              <p:spTgt spid="18"/>
                                            </p:tgtEl>
                                          </p:cBhvr>
                                        </p:animEffect>
                                        <p:set>
                                          <p:cBhvr>
                                            <p:cTn id="66" dur="1" fill="hold">
                                              <p:stCondLst>
                                                <p:cond delay="99"/>
                                              </p:stCondLst>
                                            </p:cTn>
                                            <p:tgtEl>
                                              <p:spTgt spid="18"/>
                                            </p:tgtEl>
                                            <p:attrNameLst>
                                              <p:attrName>style.visibility</p:attrName>
                                            </p:attrNameLst>
                                          </p:cBhvr>
                                          <p:to>
                                            <p:strVal val="hidden"/>
                                          </p:to>
                                        </p:set>
                                      </p:childTnLst>
                                    </p:cTn>
                                  </p:par>
                                  <p:par>
                                    <p:cTn id="67" presetID="10" presetClass="entr" presetSubtype="0"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300"/>
                                            <p:tgtEl>
                                              <p:spTgt spid="24"/>
                                            </p:tgtEl>
                                          </p:cBhvr>
                                        </p:animEffect>
                                      </p:childTnLst>
                                    </p:cTn>
                                  </p:par>
                                  <p:par>
                                    <p:cTn id="70" presetID="1" presetClass="exit" presetSubtype="0" fill="hold" nodeType="withEffect">
                                      <p:stCondLst>
                                        <p:cond delay="0"/>
                                      </p:stCondLst>
                                      <p:childTnLst>
                                        <p:set>
                                          <p:cBhvr>
                                            <p:cTn id="71" dur="1" fill="hold">
                                              <p:stCondLst>
                                                <p:cond delay="0"/>
                                              </p:stCondLst>
                                            </p:cTn>
                                            <p:tgtEl>
                                              <p:spTgt spid="2"/>
                                            </p:tgtEl>
                                            <p:attrNameLst>
                                              <p:attrName>style.visibility</p:attrName>
                                            </p:attrNameLst>
                                          </p:cBhvr>
                                          <p:to>
                                            <p:strVal val="hidden"/>
                                          </p:to>
                                        </p:set>
                                      </p:childTnLst>
                                    </p:cTn>
                                  </p:par>
                                </p:childTnLst>
                              </p:cTn>
                            </p:par>
                            <p:par>
                              <p:cTn id="72" fill="hold">
                                <p:stCondLst>
                                  <p:cond delay="300"/>
                                </p:stCondLst>
                                <p:childTnLst>
                                  <p:par>
                                    <p:cTn id="73" presetID="10" presetClass="entr" presetSubtype="0" fill="hold" nodeType="after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fade">
                                          <p:cBhvr>
                                            <p:cTn id="75" dur="200"/>
                                            <p:tgtEl>
                                              <p:spTgt spid="28"/>
                                            </p:tgtEl>
                                          </p:cBhvr>
                                        </p:animEffect>
                                      </p:childTnLst>
                                    </p:cTn>
                                  </p:par>
                                  <p:par>
                                    <p:cTn id="76" presetID="10" presetClass="entr" presetSubtype="0" fill="hold" nodeType="with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200"/>
                                            <p:tgtEl>
                                              <p:spTgt spid="31"/>
                                            </p:tgtEl>
                                          </p:cBhvr>
                                        </p:animEffect>
                                      </p:childTnLst>
                                    </p:cTn>
                                  </p:par>
                                  <p:par>
                                    <p:cTn id="79" presetID="10" presetClass="entr" presetSubtype="0" fill="hold" nodeType="with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200"/>
                                            <p:tgtEl>
                                              <p:spTgt spid="32"/>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16"/>
                                            </p:tgtEl>
                                            <p:attrNameLst>
                                              <p:attrName>style.visibility</p:attrName>
                                            </p:attrNameLst>
                                          </p:cBhvr>
                                          <p:to>
                                            <p:strVal val="visible"/>
                                          </p:to>
                                        </p:set>
                                      </p:childTnLst>
                                    </p:cTn>
                                  </p:par>
                                  <p:par>
                                    <p:cTn id="86" presetID="1" presetClass="exit" presetSubtype="0" fill="hold" nodeType="withEffect">
                                      <p:stCondLst>
                                        <p:cond delay="0"/>
                                      </p:stCondLst>
                                      <p:childTnLst>
                                        <p:set>
                                          <p:cBhvr>
                                            <p:cTn id="87" dur="1" fill="hold">
                                              <p:stCondLst>
                                                <p:cond delay="0"/>
                                              </p:stCondLst>
                                            </p:cTn>
                                            <p:tgtEl>
                                              <p:spTgt spid="15"/>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100"/>
                                            <p:tgtEl>
                                              <p:spTgt spid="31"/>
                                            </p:tgtEl>
                                          </p:cBhvr>
                                        </p:animEffect>
                                        <p:set>
                                          <p:cBhvr>
                                            <p:cTn id="90" dur="1" fill="hold">
                                              <p:stCondLst>
                                                <p:cond delay="99"/>
                                              </p:stCondLst>
                                            </p:cTn>
                                            <p:tgtEl>
                                              <p:spTgt spid="31"/>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100"/>
                                            <p:tgtEl>
                                              <p:spTgt spid="32"/>
                                            </p:tgtEl>
                                          </p:cBhvr>
                                        </p:animEffect>
                                        <p:set>
                                          <p:cBhvr>
                                            <p:cTn id="93" dur="1" fill="hold">
                                              <p:stCondLst>
                                                <p:cond delay="99"/>
                                              </p:stCondLst>
                                            </p:cTn>
                                            <p:tgtEl>
                                              <p:spTgt spid="32"/>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100"/>
                                            <p:tgtEl>
                                              <p:spTgt spid="28"/>
                                            </p:tgtEl>
                                          </p:cBhvr>
                                        </p:animEffect>
                                        <p:set>
                                          <p:cBhvr>
                                            <p:cTn id="96" dur="1" fill="hold">
                                              <p:stCondLst>
                                                <p:cond delay="99"/>
                                              </p:stCondLst>
                                            </p:cTn>
                                            <p:tgtEl>
                                              <p:spTgt spid="28"/>
                                            </p:tgtEl>
                                            <p:attrNameLst>
                                              <p:attrName>style.visibility</p:attrName>
                                            </p:attrNameLst>
                                          </p:cBhvr>
                                          <p:to>
                                            <p:strVal val="hidden"/>
                                          </p:to>
                                        </p:set>
                                      </p:childTnLst>
                                    </p:cTn>
                                  </p:par>
                                </p:childTnLst>
                              </p:cTn>
                            </p:par>
                            <p:par>
                              <p:cTn id="97" fill="hold">
                                <p:stCondLst>
                                  <p:cond delay="100"/>
                                </p:stCondLst>
                                <p:childTnLst>
                                  <p:par>
                                    <p:cTn id="98" presetID="10" presetClass="entr" presetSubtype="0" fill="hold" nodeType="after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fade">
                                          <p:cBhvr>
                                            <p:cTn id="100" dur="2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22" grpId="0"/>
          <p:bldP spid="23" grpId="0"/>
          <p:bldP spid="24" grpId="0"/>
          <p:bldP spid="20" grpId="0" animBg="1"/>
          <p:bldP spid="14"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C437-5F9C-0B41-A4E6-91041E102551}"/>
              </a:ext>
            </a:extLst>
          </p:cNvPr>
          <p:cNvSpPr>
            <a:spLocks noGrp="1"/>
          </p:cNvSpPr>
          <p:nvPr>
            <p:ph type="title"/>
          </p:nvPr>
        </p:nvSpPr>
        <p:spPr/>
        <p:txBody>
          <a:bodyPr>
            <a:normAutofit/>
          </a:bodyPr>
          <a:lstStyle/>
          <a:p>
            <a:r>
              <a:rPr lang="en-US" dirty="0">
                <a:solidFill>
                  <a:srgbClr val="FF5A5A"/>
                </a:solidFill>
              </a:rPr>
              <a:t>Initial </a:t>
            </a:r>
            <a:br>
              <a:rPr lang="en-US" dirty="0">
                <a:solidFill>
                  <a:srgbClr val="FF5A5A"/>
                </a:solidFill>
              </a:rPr>
            </a:br>
            <a:r>
              <a:rPr lang="en-US" dirty="0">
                <a:solidFill>
                  <a:srgbClr val="FF5A5A"/>
                </a:solidFill>
              </a:rPr>
              <a:t>POC </a:t>
            </a:r>
            <a:br>
              <a:rPr lang="en-US" dirty="0">
                <a:solidFill>
                  <a:srgbClr val="FF5A5A"/>
                </a:solidFill>
              </a:rPr>
            </a:br>
            <a:r>
              <a:rPr lang="en-US" dirty="0"/>
              <a:t>Results</a:t>
            </a:r>
          </a:p>
        </p:txBody>
      </p:sp>
      <p:sp>
        <p:nvSpPr>
          <p:cNvPr id="15" name="TextBox 14">
            <a:extLst>
              <a:ext uri="{FF2B5EF4-FFF2-40B4-BE49-F238E27FC236}">
                <a16:creationId xmlns:a16="http://schemas.microsoft.com/office/drawing/2014/main" id="{0657037E-232B-A543-B258-595269BEB815}"/>
              </a:ext>
            </a:extLst>
          </p:cNvPr>
          <p:cNvSpPr txBox="1"/>
          <p:nvPr/>
        </p:nvSpPr>
        <p:spPr>
          <a:xfrm>
            <a:off x="2928066" y="6402290"/>
            <a:ext cx="6836136" cy="230832"/>
          </a:xfrm>
          <a:prstGeom prst="rect">
            <a:avLst/>
          </a:prstGeom>
          <a:noFill/>
        </p:spPr>
        <p:txBody>
          <a:bodyPr wrap="square" lIns="0" tIns="45720" rIns="0" bIns="4572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A2A2A"/>
                </a:solidFill>
                <a:effectLst/>
                <a:uLnTx/>
                <a:uFillTx/>
                <a:latin typeface="Noir Pro" pitchFamily="2" charset="0"/>
                <a:ea typeface="Open Sans" panose="020B0606030504020204" pitchFamily="34" charset="0"/>
                <a:cs typeface="Open Sans" panose="020B0606030504020204" pitchFamily="34" charset="0"/>
              </a:rPr>
              <a:t>|      </a:t>
            </a:r>
            <a:r>
              <a:rPr kumimoji="0" lang="en-US" sz="900" b="1" i="0" u="none" strike="noStrike" kern="1200" cap="none" spc="0" normalizeH="0" baseline="0" noProof="0" dirty="0">
                <a:ln>
                  <a:noFill/>
                </a:ln>
                <a:solidFill>
                  <a:srgbClr val="2A2A2A"/>
                </a:solidFill>
                <a:effectLst/>
                <a:uLnTx/>
                <a:uFillTx/>
                <a:latin typeface="Noir Pro Semi" pitchFamily="2" charset="0"/>
                <a:ea typeface="Open Sans" panose="020B0606030504020204" pitchFamily="34" charset="0"/>
                <a:cs typeface="Open Sans" panose="020B0606030504020204" pitchFamily="34" charset="0"/>
              </a:rPr>
              <a:t>Reference:  </a:t>
            </a:r>
            <a:r>
              <a:rPr kumimoji="0" lang="en-US" sz="900" b="0" i="0" u="none" strike="noStrike" kern="1200" cap="none" spc="0" normalizeH="0" baseline="0" noProof="0" dirty="0">
                <a:ln>
                  <a:noFill/>
                </a:ln>
                <a:solidFill>
                  <a:srgbClr val="2A2A2A"/>
                </a:solidFill>
                <a:effectLst/>
                <a:uLnTx/>
                <a:uFillTx/>
                <a:latin typeface="Noir Pro" pitchFamily="2" charset="0"/>
                <a:ea typeface="Open Sans" panose="020B0606030504020204" pitchFamily="34" charset="0"/>
                <a:cs typeface="Open Sans" panose="020B0606030504020204" pitchFamily="34" charset="0"/>
              </a:rPr>
              <a:t>Phillips, LS, J Diab Sci Tech 2015; 9(4): 857-64  </a:t>
            </a:r>
            <a:endParaRPr kumimoji="0" lang="en-US" sz="1200" b="0" i="0" u="none" strike="noStrike" kern="1200" cap="none" spc="0" normalizeH="0" baseline="0" noProof="0" dirty="0">
              <a:ln>
                <a:noFill/>
              </a:ln>
              <a:solidFill>
                <a:srgbClr val="2A2A2A"/>
              </a:solidFill>
              <a:effectLst/>
              <a:uLnTx/>
              <a:uFillTx/>
              <a:latin typeface="Noir Pro Heavy" pitchFamily="2" charset="0"/>
              <a:ea typeface="+mn-ea"/>
              <a:cs typeface="+mn-cs"/>
            </a:endParaRPr>
          </a:p>
        </p:txBody>
      </p:sp>
      <p:grpSp>
        <p:nvGrpSpPr>
          <p:cNvPr id="3" name="Group 2">
            <a:extLst>
              <a:ext uri="{FF2B5EF4-FFF2-40B4-BE49-F238E27FC236}">
                <a16:creationId xmlns:a16="http://schemas.microsoft.com/office/drawing/2014/main" id="{24C2EE57-19E6-5442-8158-76BC3E8A81D1}"/>
              </a:ext>
            </a:extLst>
          </p:cNvPr>
          <p:cNvGrpSpPr/>
          <p:nvPr/>
        </p:nvGrpSpPr>
        <p:grpSpPr>
          <a:xfrm>
            <a:off x="3889663" y="4037020"/>
            <a:ext cx="3861938" cy="557784"/>
            <a:chOff x="3889663" y="4256227"/>
            <a:chExt cx="3861938" cy="557784"/>
          </a:xfrm>
        </p:grpSpPr>
        <p:sp>
          <p:nvSpPr>
            <p:cNvPr id="7" name="TextBox 6">
              <a:extLst>
                <a:ext uri="{FF2B5EF4-FFF2-40B4-BE49-F238E27FC236}">
                  <a16:creationId xmlns:a16="http://schemas.microsoft.com/office/drawing/2014/main" id="{97D37802-E1C5-3440-96B4-2CD66891418C}"/>
                </a:ext>
              </a:extLst>
            </p:cNvPr>
            <p:cNvSpPr txBox="1"/>
            <p:nvPr/>
          </p:nvSpPr>
          <p:spPr>
            <a:xfrm>
              <a:off x="4067470" y="4258120"/>
              <a:ext cx="3684131" cy="553998"/>
            </a:xfrm>
            <a:prstGeom prst="rect">
              <a:avLst/>
            </a:prstGeom>
            <a:noFill/>
          </p:spPr>
          <p:txBody>
            <a:bodyPr vert="horz"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A2A2A"/>
                  </a:solidFill>
                  <a:effectLst/>
                  <a:uLnTx/>
                  <a:uFillTx/>
                  <a:latin typeface="Noir Pro Semi" pitchFamily="2" charset="0"/>
                  <a:ea typeface="Open Sans" panose="020B0606030504020204" pitchFamily="34" charset="0"/>
                  <a:cs typeface="Open Sans" panose="020B0606030504020204" pitchFamily="34" charset="0"/>
                </a:rPr>
                <a:t>Very High Patient Engagement and Positive User Feedback</a:t>
              </a:r>
            </a:p>
          </p:txBody>
        </p:sp>
        <p:sp>
          <p:nvSpPr>
            <p:cNvPr id="18" name="Rectangle 17">
              <a:extLst>
                <a:ext uri="{FF2B5EF4-FFF2-40B4-BE49-F238E27FC236}">
                  <a16:creationId xmlns:a16="http://schemas.microsoft.com/office/drawing/2014/main" id="{38B15308-6BA8-F842-AA98-593423943759}"/>
                </a:ext>
              </a:extLst>
            </p:cNvPr>
            <p:cNvSpPr>
              <a:spLocks/>
            </p:cNvSpPr>
            <p:nvPr/>
          </p:nvSpPr>
          <p:spPr>
            <a:xfrm>
              <a:off x="3889663" y="4256227"/>
              <a:ext cx="64008" cy="557784"/>
            </a:xfrm>
            <a:prstGeom prst="rect">
              <a:avLst/>
            </a:prstGeom>
            <a:gradFill flip="none" rotWithShape="1">
              <a:gsLst>
                <a:gs pos="0">
                  <a:srgbClr val="FF825A"/>
                </a:gs>
                <a:gs pos="48000">
                  <a:srgbClr val="FF5A5A"/>
                </a:gs>
                <a:gs pos="100000">
                  <a:srgbClr val="FF5A5A"/>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FFF3BD20-DF01-334A-9AD7-899323B7D317}"/>
              </a:ext>
            </a:extLst>
          </p:cNvPr>
          <p:cNvGrpSpPr/>
          <p:nvPr/>
        </p:nvGrpSpPr>
        <p:grpSpPr>
          <a:xfrm>
            <a:off x="3889663" y="4833651"/>
            <a:ext cx="3513001" cy="557784"/>
            <a:chOff x="3889663" y="4256227"/>
            <a:chExt cx="3513001" cy="557784"/>
          </a:xfrm>
        </p:grpSpPr>
        <p:sp>
          <p:nvSpPr>
            <p:cNvPr id="21" name="TextBox 20">
              <a:extLst>
                <a:ext uri="{FF2B5EF4-FFF2-40B4-BE49-F238E27FC236}">
                  <a16:creationId xmlns:a16="http://schemas.microsoft.com/office/drawing/2014/main" id="{247FA381-F621-F148-B4C3-617852895518}"/>
                </a:ext>
              </a:extLst>
            </p:cNvPr>
            <p:cNvSpPr txBox="1"/>
            <p:nvPr/>
          </p:nvSpPr>
          <p:spPr>
            <a:xfrm>
              <a:off x="4067470" y="4259065"/>
              <a:ext cx="3335194" cy="553998"/>
            </a:xfrm>
            <a:prstGeom prst="rect">
              <a:avLst/>
            </a:prstGeom>
            <a:noFill/>
          </p:spPr>
          <p:txBody>
            <a:bodyPr vert="horz"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A2A2A"/>
                  </a:solidFill>
                  <a:effectLst/>
                  <a:uLnTx/>
                  <a:uFillTx/>
                  <a:latin typeface="Noir Pro Semi" pitchFamily="2" charset="0"/>
                  <a:ea typeface="Open Sans" panose="020B0606030504020204" pitchFamily="34" charset="0"/>
                  <a:cs typeface="Open Sans" panose="020B0606030504020204" pitchFamily="34" charset="0"/>
                </a:rPr>
                <a:t>Visible Glucose Improvement within 1 Month</a:t>
              </a:r>
            </a:p>
          </p:txBody>
        </p:sp>
        <p:sp>
          <p:nvSpPr>
            <p:cNvPr id="23" name="Rectangle 22">
              <a:extLst>
                <a:ext uri="{FF2B5EF4-FFF2-40B4-BE49-F238E27FC236}">
                  <a16:creationId xmlns:a16="http://schemas.microsoft.com/office/drawing/2014/main" id="{CF74A0C2-45CC-8D46-9105-EA37B8B18413}"/>
                </a:ext>
              </a:extLst>
            </p:cNvPr>
            <p:cNvSpPr>
              <a:spLocks/>
            </p:cNvSpPr>
            <p:nvPr/>
          </p:nvSpPr>
          <p:spPr>
            <a:xfrm>
              <a:off x="3889663" y="4256227"/>
              <a:ext cx="64008" cy="557784"/>
            </a:xfrm>
            <a:prstGeom prst="rect">
              <a:avLst/>
            </a:prstGeom>
            <a:gradFill flip="none" rotWithShape="1">
              <a:gsLst>
                <a:gs pos="0">
                  <a:srgbClr val="FF825A"/>
                </a:gs>
                <a:gs pos="48000">
                  <a:srgbClr val="FF5A5A"/>
                </a:gs>
                <a:gs pos="100000">
                  <a:srgbClr val="FF5A5A"/>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0E3FA539-8698-2F43-8145-7FB0FAACF3D9}"/>
              </a:ext>
            </a:extLst>
          </p:cNvPr>
          <p:cNvGrpSpPr/>
          <p:nvPr/>
        </p:nvGrpSpPr>
        <p:grpSpPr>
          <a:xfrm>
            <a:off x="8033630" y="4037020"/>
            <a:ext cx="3861938" cy="557784"/>
            <a:chOff x="3889663" y="4256227"/>
            <a:chExt cx="3861938" cy="557784"/>
          </a:xfrm>
        </p:grpSpPr>
        <p:sp>
          <p:nvSpPr>
            <p:cNvPr id="25" name="TextBox 24">
              <a:extLst>
                <a:ext uri="{FF2B5EF4-FFF2-40B4-BE49-F238E27FC236}">
                  <a16:creationId xmlns:a16="http://schemas.microsoft.com/office/drawing/2014/main" id="{2224F468-52A2-114B-94CC-1038C43DCBAC}"/>
                </a:ext>
              </a:extLst>
            </p:cNvPr>
            <p:cNvSpPr txBox="1"/>
            <p:nvPr/>
          </p:nvSpPr>
          <p:spPr>
            <a:xfrm>
              <a:off x="4067470" y="4258120"/>
              <a:ext cx="3684131" cy="553998"/>
            </a:xfrm>
            <a:prstGeom prst="rect">
              <a:avLst/>
            </a:prstGeom>
            <a:noFill/>
          </p:spPr>
          <p:txBody>
            <a:bodyPr vert="horz"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A2A2A"/>
                  </a:solidFill>
                  <a:effectLst/>
                  <a:uLnTx/>
                  <a:uFillTx/>
                  <a:latin typeface="Noir Pro Semi" pitchFamily="2" charset="0"/>
                  <a:ea typeface="Open Sans" panose="020B0606030504020204" pitchFamily="34" charset="0"/>
                  <a:cs typeface="Open Sans" panose="020B0606030504020204" pitchFamily="34" charset="0"/>
                </a:rPr>
                <a:t>Limit Hypoglycemia to </a:t>
              </a:r>
              <a:br>
                <a:rPr kumimoji="0" lang="en-US" sz="1800" b="1" i="0" u="none" strike="noStrike" kern="1200" cap="none" spc="0" normalizeH="0" baseline="0" noProof="0" dirty="0">
                  <a:ln>
                    <a:noFill/>
                  </a:ln>
                  <a:solidFill>
                    <a:srgbClr val="2A2A2A"/>
                  </a:solidFill>
                  <a:effectLst/>
                  <a:uLnTx/>
                  <a:uFillTx/>
                  <a:latin typeface="Noir Pro Semi" pitchFamily="2" charset="0"/>
                  <a:ea typeface="Open Sans" panose="020B0606030504020204" pitchFamily="34" charset="0"/>
                  <a:cs typeface="Open Sans" panose="020B0606030504020204" pitchFamily="34" charset="0"/>
                </a:rPr>
              </a:br>
              <a:r>
                <a:rPr kumimoji="0" lang="en-US" sz="1800" b="1" i="0" u="none" strike="noStrike" kern="1200" cap="none" spc="0" normalizeH="0" baseline="0" noProof="0" dirty="0">
                  <a:ln>
                    <a:noFill/>
                  </a:ln>
                  <a:solidFill>
                    <a:srgbClr val="2A2A2A"/>
                  </a:solidFill>
                  <a:effectLst/>
                  <a:uLnTx/>
                  <a:uFillTx/>
                  <a:latin typeface="Noir Pro Semi" pitchFamily="2" charset="0"/>
                  <a:ea typeface="Open Sans" panose="020B0606030504020204" pitchFamily="34" charset="0"/>
                  <a:cs typeface="Open Sans" panose="020B0606030504020204" pitchFamily="34" charset="0"/>
                </a:rPr>
                <a:t>Reduce ED Visits &amp; Costs</a:t>
              </a:r>
            </a:p>
          </p:txBody>
        </p:sp>
        <p:sp>
          <p:nvSpPr>
            <p:cNvPr id="26" name="Rectangle 25">
              <a:extLst>
                <a:ext uri="{FF2B5EF4-FFF2-40B4-BE49-F238E27FC236}">
                  <a16:creationId xmlns:a16="http://schemas.microsoft.com/office/drawing/2014/main" id="{1C3EF9F0-1795-614D-A941-6D95B1F52C0D}"/>
                </a:ext>
              </a:extLst>
            </p:cNvPr>
            <p:cNvSpPr>
              <a:spLocks/>
            </p:cNvSpPr>
            <p:nvPr/>
          </p:nvSpPr>
          <p:spPr>
            <a:xfrm>
              <a:off x="3889663" y="4256227"/>
              <a:ext cx="64008" cy="557784"/>
            </a:xfrm>
            <a:prstGeom prst="rect">
              <a:avLst/>
            </a:prstGeom>
            <a:gradFill flip="none" rotWithShape="1">
              <a:gsLst>
                <a:gs pos="0">
                  <a:srgbClr val="FF825A"/>
                </a:gs>
                <a:gs pos="48000">
                  <a:srgbClr val="FF5A5A"/>
                </a:gs>
                <a:gs pos="100000">
                  <a:srgbClr val="FF5A5A"/>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90ADAA0F-DDDD-D34E-A1BE-C380691FA977}"/>
              </a:ext>
            </a:extLst>
          </p:cNvPr>
          <p:cNvGrpSpPr/>
          <p:nvPr/>
        </p:nvGrpSpPr>
        <p:grpSpPr>
          <a:xfrm>
            <a:off x="8033630" y="4835544"/>
            <a:ext cx="3861938" cy="1107996"/>
            <a:chOff x="3889663" y="3981121"/>
            <a:chExt cx="3861938" cy="1107996"/>
          </a:xfrm>
        </p:grpSpPr>
        <p:sp>
          <p:nvSpPr>
            <p:cNvPr id="28" name="TextBox 27">
              <a:extLst>
                <a:ext uri="{FF2B5EF4-FFF2-40B4-BE49-F238E27FC236}">
                  <a16:creationId xmlns:a16="http://schemas.microsoft.com/office/drawing/2014/main" id="{95D0F256-C76D-E94D-9711-A011032D3E7B}"/>
                </a:ext>
              </a:extLst>
            </p:cNvPr>
            <p:cNvSpPr txBox="1"/>
            <p:nvPr/>
          </p:nvSpPr>
          <p:spPr>
            <a:xfrm>
              <a:off x="4067470" y="3981121"/>
              <a:ext cx="3684131" cy="1107996"/>
            </a:xfrm>
            <a:prstGeom prst="rect">
              <a:avLst/>
            </a:prstGeom>
            <a:noFill/>
          </p:spPr>
          <p:txBody>
            <a:bodyPr vert="horz"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A2A2A"/>
                  </a:solidFill>
                  <a:effectLst/>
                  <a:uLnTx/>
                  <a:uFillTx/>
                  <a:latin typeface="Noir Pro Semi" pitchFamily="2" charset="0"/>
                  <a:ea typeface="Open Sans" panose="020B0606030504020204" pitchFamily="34" charset="0"/>
                  <a:cs typeface="Open Sans" panose="020B0606030504020204" pitchFamily="34" charset="0"/>
                </a:rPr>
                <a:t>Pharmacotherapy Approach Sustains Longer-Term Results  (Compared to Behavior, Diet, Exercise-Based Approaches)</a:t>
              </a:r>
            </a:p>
          </p:txBody>
        </p:sp>
        <p:sp>
          <p:nvSpPr>
            <p:cNvPr id="29" name="Rectangle 28">
              <a:extLst>
                <a:ext uri="{FF2B5EF4-FFF2-40B4-BE49-F238E27FC236}">
                  <a16:creationId xmlns:a16="http://schemas.microsoft.com/office/drawing/2014/main" id="{AB84F74E-62B0-DB4D-9A27-1B0A549079A9}"/>
                </a:ext>
              </a:extLst>
            </p:cNvPr>
            <p:cNvSpPr>
              <a:spLocks/>
            </p:cNvSpPr>
            <p:nvPr/>
          </p:nvSpPr>
          <p:spPr>
            <a:xfrm>
              <a:off x="3889663" y="3981121"/>
              <a:ext cx="64008" cy="1106424"/>
            </a:xfrm>
            <a:prstGeom prst="rect">
              <a:avLst/>
            </a:prstGeom>
            <a:gradFill flip="none" rotWithShape="1">
              <a:gsLst>
                <a:gs pos="0">
                  <a:srgbClr val="FF825A"/>
                </a:gs>
                <a:gs pos="48000">
                  <a:srgbClr val="FF5A5A"/>
                </a:gs>
                <a:gs pos="100000">
                  <a:srgbClr val="FF5A5A"/>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8" name="Group 67">
            <a:extLst>
              <a:ext uri="{FF2B5EF4-FFF2-40B4-BE49-F238E27FC236}">
                <a16:creationId xmlns:a16="http://schemas.microsoft.com/office/drawing/2014/main" id="{D2BDD27C-1C45-4E4D-BAFE-57F62B03CF32}"/>
              </a:ext>
            </a:extLst>
          </p:cNvPr>
          <p:cNvGrpSpPr/>
          <p:nvPr/>
        </p:nvGrpSpPr>
        <p:grpSpPr>
          <a:xfrm>
            <a:off x="1684650" y="620202"/>
            <a:ext cx="4765640" cy="3115982"/>
            <a:chOff x="322306" y="1386038"/>
            <a:chExt cx="7098772" cy="4716379"/>
          </a:xfrm>
        </p:grpSpPr>
        <p:graphicFrame>
          <p:nvGraphicFramePr>
            <p:cNvPr id="69" name="Chart 2262">
              <a:extLst>
                <a:ext uri="{FF2B5EF4-FFF2-40B4-BE49-F238E27FC236}">
                  <a16:creationId xmlns:a16="http://schemas.microsoft.com/office/drawing/2014/main" id="{9E1B5EE7-9F20-4032-9B4F-7CBF8F420122}"/>
                </a:ext>
              </a:extLst>
            </p:cNvPr>
            <p:cNvGraphicFramePr/>
            <p:nvPr/>
          </p:nvGraphicFramePr>
          <p:xfrm>
            <a:off x="322306" y="1386038"/>
            <a:ext cx="7098772" cy="4716379"/>
          </p:xfrm>
          <a:graphic>
            <a:graphicData uri="http://schemas.openxmlformats.org/drawingml/2006/chart">
              <c:chart xmlns:c="http://schemas.openxmlformats.org/drawingml/2006/chart" xmlns:r="http://schemas.openxmlformats.org/officeDocument/2006/relationships" r:id="rId2"/>
            </a:graphicData>
          </a:graphic>
        </p:graphicFrame>
        <p:sp>
          <p:nvSpPr>
            <p:cNvPr id="70" name="TextBox 69">
              <a:extLst>
                <a:ext uri="{FF2B5EF4-FFF2-40B4-BE49-F238E27FC236}">
                  <a16:creationId xmlns:a16="http://schemas.microsoft.com/office/drawing/2014/main" id="{5A514D9C-5AA5-4DE9-A898-2D199DCE21F5}"/>
                </a:ext>
              </a:extLst>
            </p:cNvPr>
            <p:cNvSpPr txBox="1"/>
            <p:nvPr/>
          </p:nvSpPr>
          <p:spPr>
            <a:xfrm>
              <a:off x="1749764" y="2673214"/>
              <a:ext cx="2490217" cy="928943"/>
            </a:xfrm>
            <a:prstGeom prst="rect">
              <a:avLst/>
            </a:prstGeom>
            <a:solidFill>
              <a:srgbClr val="3E3E3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Noir Pro Semi" pitchFamily="2" charset="0"/>
                  <a:ea typeface="+mn-ea"/>
                  <a:cs typeface="+mn-cs"/>
                </a:rPr>
                <a:t>Before </a:t>
              </a:r>
              <a:r>
                <a:rPr kumimoji="0" lang="en-US" sz="1800" b="1" i="0" u="none" strike="noStrike" kern="1200" cap="none" spc="0" normalizeH="0" baseline="0" noProof="0" dirty="0" err="1">
                  <a:ln>
                    <a:noFill/>
                  </a:ln>
                  <a:solidFill>
                    <a:prstClr val="white"/>
                  </a:solidFill>
                  <a:effectLst/>
                  <a:uLnTx/>
                  <a:uFillTx/>
                  <a:latin typeface="Noir Pro Semi" pitchFamily="2" charset="0"/>
                  <a:ea typeface="+mn-ea"/>
                  <a:cs typeface="+mn-cs"/>
                </a:rPr>
                <a:t>Diasyst</a:t>
              </a:r>
              <a:endParaRPr kumimoji="0" lang="en-US" sz="1800" b="1" i="0" u="none" strike="noStrike" kern="1200" cap="none" spc="0" normalizeH="0" baseline="0" noProof="0" dirty="0">
                <a:ln>
                  <a:noFill/>
                </a:ln>
                <a:solidFill>
                  <a:prstClr val="white"/>
                </a:solidFill>
                <a:effectLst/>
                <a:uLnTx/>
                <a:uFillTx/>
                <a:latin typeface="Noir Pro Semi" pitchFamily="2" charset="0"/>
                <a:ea typeface="+mn-ea"/>
                <a:cs typeface="+mn-cs"/>
              </a:endParaRPr>
            </a:p>
          </p:txBody>
        </p:sp>
        <p:sp>
          <p:nvSpPr>
            <p:cNvPr id="71" name="TextBox 70">
              <a:extLst>
                <a:ext uri="{FF2B5EF4-FFF2-40B4-BE49-F238E27FC236}">
                  <a16:creationId xmlns:a16="http://schemas.microsoft.com/office/drawing/2014/main" id="{099A470E-B351-4C6C-A52B-626CA41D0A93}"/>
                </a:ext>
              </a:extLst>
            </p:cNvPr>
            <p:cNvSpPr txBox="1"/>
            <p:nvPr/>
          </p:nvSpPr>
          <p:spPr>
            <a:xfrm>
              <a:off x="4837205" y="2134798"/>
              <a:ext cx="1986649" cy="1172000"/>
            </a:xfrm>
            <a:prstGeom prst="rect">
              <a:avLst/>
            </a:prstGeom>
            <a:solidFill>
              <a:schemeClr val="bg1"/>
            </a:solidFill>
          </p:spPr>
          <p:txBody>
            <a:bodyPr wrap="square"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A2A2A"/>
                  </a:solidFill>
                  <a:effectLst/>
                  <a:uLnTx/>
                  <a:uFillTx/>
                  <a:latin typeface="Noir Pro Semi" pitchFamily="2" charset="0"/>
                  <a:ea typeface="+mn-ea"/>
                  <a:cs typeface="+mn-cs"/>
                </a:rPr>
                <a:t>After </a:t>
              </a:r>
              <a:r>
                <a:rPr kumimoji="0" lang="en-US" sz="1800" b="1" i="0" u="none" strike="noStrike" kern="1200" cap="none" spc="0" normalizeH="0" baseline="0" noProof="0" dirty="0" err="1">
                  <a:ln>
                    <a:noFill/>
                  </a:ln>
                  <a:solidFill>
                    <a:srgbClr val="2A2A2A"/>
                  </a:solidFill>
                  <a:effectLst/>
                  <a:uLnTx/>
                  <a:uFillTx/>
                  <a:latin typeface="Noir Pro Semi" pitchFamily="2" charset="0"/>
                  <a:ea typeface="+mn-ea"/>
                  <a:cs typeface="+mn-cs"/>
                </a:rPr>
                <a:t>Diasyst</a:t>
              </a:r>
              <a:endParaRPr kumimoji="0" lang="en-US" sz="1800" b="1" i="0" u="none" strike="noStrike" kern="1200" cap="none" spc="0" normalizeH="0" baseline="0" noProof="0" dirty="0">
                <a:ln>
                  <a:noFill/>
                </a:ln>
                <a:solidFill>
                  <a:srgbClr val="2A2A2A"/>
                </a:solidFill>
                <a:effectLst/>
                <a:uLnTx/>
                <a:uFillTx/>
                <a:latin typeface="Noir Pro Semi" pitchFamily="2" charset="0"/>
                <a:ea typeface="+mn-ea"/>
                <a:cs typeface="+mn-cs"/>
              </a:endParaRPr>
            </a:p>
          </p:txBody>
        </p:sp>
        <p:cxnSp>
          <p:nvCxnSpPr>
            <p:cNvPr id="72" name="Straight Connector 71">
              <a:extLst>
                <a:ext uri="{FF2B5EF4-FFF2-40B4-BE49-F238E27FC236}">
                  <a16:creationId xmlns:a16="http://schemas.microsoft.com/office/drawing/2014/main" id="{AB2AFCC0-30B8-4F95-B8EC-E1AF688DDCD4}"/>
                </a:ext>
              </a:extLst>
            </p:cNvPr>
            <p:cNvCxnSpPr>
              <a:cxnSpLocks/>
            </p:cNvCxnSpPr>
            <p:nvPr/>
          </p:nvCxnSpPr>
          <p:spPr>
            <a:xfrm>
              <a:off x="1556921" y="4159218"/>
              <a:ext cx="2715907" cy="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A208649-58F0-4F3E-A302-EC3BE8CD35CE}"/>
                </a:ext>
              </a:extLst>
            </p:cNvPr>
            <p:cNvCxnSpPr>
              <a:cxnSpLocks/>
            </p:cNvCxnSpPr>
            <p:nvPr/>
          </p:nvCxnSpPr>
          <p:spPr>
            <a:xfrm>
              <a:off x="4391319" y="4159218"/>
              <a:ext cx="2825820" cy="0"/>
            </a:xfrm>
            <a:prstGeom prst="line">
              <a:avLst/>
            </a:prstGeom>
            <a:ln w="38100">
              <a:solidFill>
                <a:srgbClr val="2A2A2A"/>
              </a:solidFill>
              <a:prstDash val="dash"/>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4217EE43-5012-4645-B780-4B6ACBA15486}"/>
                </a:ext>
              </a:extLst>
            </p:cNvPr>
            <p:cNvSpPr txBox="1"/>
            <p:nvPr/>
          </p:nvSpPr>
          <p:spPr>
            <a:xfrm>
              <a:off x="398565" y="4231965"/>
              <a:ext cx="1082099" cy="39811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A2A2A"/>
                  </a:solidFill>
                  <a:effectLst/>
                  <a:uLnTx/>
                  <a:uFillTx/>
                  <a:latin typeface="Noir Pro" pitchFamily="2" charset="0"/>
                  <a:ea typeface="+mn-ea"/>
                  <a:cs typeface="+mn-cs"/>
                </a:rPr>
                <a:t>(Goal)</a:t>
              </a:r>
            </a:p>
          </p:txBody>
        </p:sp>
      </p:grpSp>
      <p:graphicFrame>
        <p:nvGraphicFramePr>
          <p:cNvPr id="31" name="Chart 2262">
            <a:extLst>
              <a:ext uri="{FF2B5EF4-FFF2-40B4-BE49-F238E27FC236}">
                <a16:creationId xmlns:a16="http://schemas.microsoft.com/office/drawing/2014/main" id="{09096F39-7960-9643-92D1-CE18D8A4BF3C}"/>
              </a:ext>
            </a:extLst>
          </p:cNvPr>
          <p:cNvGraphicFramePr/>
          <p:nvPr/>
        </p:nvGraphicFramePr>
        <p:xfrm>
          <a:off x="6945512" y="625911"/>
          <a:ext cx="4765640" cy="3115982"/>
        </p:xfrm>
        <a:graphic>
          <a:graphicData uri="http://schemas.openxmlformats.org/drawingml/2006/chart">
            <c:chart xmlns:c="http://schemas.openxmlformats.org/drawingml/2006/chart" xmlns:r="http://schemas.openxmlformats.org/officeDocument/2006/relationships" r:id="rId3"/>
          </a:graphicData>
        </a:graphic>
      </p:graphicFrame>
      <p:sp>
        <p:nvSpPr>
          <p:cNvPr id="37" name="TextBox 36">
            <a:extLst>
              <a:ext uri="{FF2B5EF4-FFF2-40B4-BE49-F238E27FC236}">
                <a16:creationId xmlns:a16="http://schemas.microsoft.com/office/drawing/2014/main" id="{0F47109E-B289-6347-8F7C-6D3B5B8E2448}"/>
              </a:ext>
            </a:extLst>
          </p:cNvPr>
          <p:cNvSpPr txBox="1"/>
          <p:nvPr/>
        </p:nvSpPr>
        <p:spPr>
          <a:xfrm>
            <a:off x="7751601" y="382333"/>
            <a:ext cx="3684131" cy="276999"/>
          </a:xfrm>
          <a:prstGeom prst="rect">
            <a:avLst/>
          </a:prstGeom>
          <a:noFill/>
        </p:spPr>
        <p:txBody>
          <a:bodyPr vert="horz"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A2A2A"/>
                </a:solidFill>
                <a:effectLst/>
                <a:uLnTx/>
                <a:uFillTx/>
                <a:latin typeface="Noir Pro Semi" pitchFamily="2" charset="0"/>
                <a:ea typeface="Open Sans" panose="020B0606030504020204" pitchFamily="34" charset="0"/>
                <a:cs typeface="Open Sans" panose="020B0606030504020204" pitchFamily="34" charset="0"/>
              </a:rPr>
              <a:t>…With Little Hypoglycemia</a:t>
            </a:r>
          </a:p>
        </p:txBody>
      </p:sp>
      <p:sp>
        <p:nvSpPr>
          <p:cNvPr id="38" name="TextBox 37">
            <a:extLst>
              <a:ext uri="{FF2B5EF4-FFF2-40B4-BE49-F238E27FC236}">
                <a16:creationId xmlns:a16="http://schemas.microsoft.com/office/drawing/2014/main" id="{CABCF548-C6CB-9147-8FCF-AACA38F94043}"/>
              </a:ext>
            </a:extLst>
          </p:cNvPr>
          <p:cNvSpPr txBox="1"/>
          <p:nvPr/>
        </p:nvSpPr>
        <p:spPr>
          <a:xfrm>
            <a:off x="2513488" y="382492"/>
            <a:ext cx="3684131" cy="276999"/>
          </a:xfrm>
          <a:prstGeom prst="rect">
            <a:avLst/>
          </a:prstGeom>
          <a:noFill/>
        </p:spPr>
        <p:txBody>
          <a:bodyPr vert="horz"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A2A2A"/>
                </a:solidFill>
                <a:effectLst/>
                <a:uLnTx/>
                <a:uFillTx/>
                <a:latin typeface="Noir Pro Semi" pitchFamily="2" charset="0"/>
                <a:ea typeface="Open Sans" panose="020B0606030504020204" pitchFamily="34" charset="0"/>
                <a:cs typeface="Open Sans" panose="020B0606030504020204" pitchFamily="34" charset="0"/>
              </a:rPr>
              <a:t>A1c Improvements…</a:t>
            </a:r>
          </a:p>
        </p:txBody>
      </p:sp>
    </p:spTree>
    <p:extLst>
      <p:ext uri="{BB962C8B-B14F-4D97-AF65-F5344CB8AC3E}">
        <p14:creationId xmlns:p14="http://schemas.microsoft.com/office/powerpoint/2010/main" val="1237924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26FEE9-6ACC-8A41-B074-A12B3C24EC06}"/>
              </a:ext>
            </a:extLst>
          </p:cNvPr>
          <p:cNvSpPr>
            <a:spLocks noGrp="1"/>
          </p:cNvSpPr>
          <p:nvPr>
            <p:ph idx="1"/>
          </p:nvPr>
        </p:nvSpPr>
        <p:spPr>
          <a:xfrm>
            <a:off x="541020" y="1632473"/>
            <a:ext cx="11109960" cy="4733174"/>
          </a:xfrm>
        </p:spPr>
        <p:txBody>
          <a:bodyPr/>
          <a:lstStyle/>
          <a:p>
            <a:r>
              <a:rPr lang="en-US" dirty="0"/>
              <a:t>Provides visibility into the patient’s lives outside scheduled appointments </a:t>
            </a:r>
          </a:p>
          <a:p>
            <a:r>
              <a:rPr lang="en-US" dirty="0"/>
              <a:t>Allows for the chronic condition management to be timely, realistic, convenient, and meaningful to the patient’s lifestyle </a:t>
            </a:r>
          </a:p>
          <a:p>
            <a:r>
              <a:rPr lang="en-US" dirty="0"/>
              <a:t>Facilitates conversations between patients and physicians </a:t>
            </a:r>
          </a:p>
          <a:p>
            <a:r>
              <a:rPr lang="en-US" dirty="0"/>
              <a:t>Provides opportunities to intervene more quickly to prevent costly events and complications from occurring  </a:t>
            </a:r>
          </a:p>
        </p:txBody>
      </p:sp>
      <p:sp>
        <p:nvSpPr>
          <p:cNvPr id="2" name="Title 1">
            <a:extLst>
              <a:ext uri="{FF2B5EF4-FFF2-40B4-BE49-F238E27FC236}">
                <a16:creationId xmlns:a16="http://schemas.microsoft.com/office/drawing/2014/main" id="{650DC437-5F9C-0B41-A4E6-91041E102551}"/>
              </a:ext>
            </a:extLst>
          </p:cNvPr>
          <p:cNvSpPr>
            <a:spLocks noGrp="1"/>
          </p:cNvSpPr>
          <p:nvPr>
            <p:ph type="title"/>
          </p:nvPr>
        </p:nvSpPr>
        <p:spPr/>
        <p:txBody>
          <a:bodyPr/>
          <a:lstStyle/>
          <a:p>
            <a:r>
              <a:rPr lang="en-US" dirty="0">
                <a:solidFill>
                  <a:schemeClr val="bg1"/>
                </a:solidFill>
                <a:latin typeface="Noir Pro Heavy" pitchFamily="2" charset="0"/>
              </a:rPr>
              <a:t>Why Remote Patient Monitoring? </a:t>
            </a:r>
            <a:endParaRPr lang="en-US" dirty="0">
              <a:latin typeface="Noir Pro Heavy" pitchFamily="2" charset="0"/>
            </a:endParaRPr>
          </a:p>
        </p:txBody>
      </p:sp>
      <p:pic>
        <p:nvPicPr>
          <p:cNvPr id="9" name="Picture 8">
            <a:extLst>
              <a:ext uri="{FF2B5EF4-FFF2-40B4-BE49-F238E27FC236}">
                <a16:creationId xmlns:a16="http://schemas.microsoft.com/office/drawing/2014/main" id="{D66CEA64-05C9-ED46-8903-155E54056542}"/>
              </a:ext>
            </a:extLst>
          </p:cNvPr>
          <p:cNvPicPr>
            <a:picLocks noChangeAspect="1"/>
          </p:cNvPicPr>
          <p:nvPr/>
        </p:nvPicPr>
        <p:blipFill>
          <a:blip r:embed="rId2"/>
          <a:stretch>
            <a:fillRect/>
          </a:stretch>
        </p:blipFill>
        <p:spPr>
          <a:xfrm>
            <a:off x="6651260" y="5968564"/>
            <a:ext cx="5326807" cy="654285"/>
          </a:xfrm>
          <a:prstGeom prst="rect">
            <a:avLst/>
          </a:prstGeom>
        </p:spPr>
      </p:pic>
    </p:spTree>
    <p:extLst>
      <p:ext uri="{BB962C8B-B14F-4D97-AF65-F5344CB8AC3E}">
        <p14:creationId xmlns:p14="http://schemas.microsoft.com/office/powerpoint/2010/main" val="29116343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itle 1">
            <a:extLst>
              <a:ext uri="{FF2B5EF4-FFF2-40B4-BE49-F238E27FC236}">
                <a16:creationId xmlns:a16="http://schemas.microsoft.com/office/drawing/2014/main" id="{2381578D-51B5-F243-94A8-33D0B74F47B0}"/>
              </a:ext>
            </a:extLst>
          </p:cNvPr>
          <p:cNvSpPr txBox="1">
            <a:spLocks/>
          </p:cNvSpPr>
          <p:nvPr/>
        </p:nvSpPr>
        <p:spPr>
          <a:xfrm>
            <a:off x="579120" y="470202"/>
            <a:ext cx="11109960" cy="843480"/>
          </a:xfrm>
          <a:prstGeom prst="rect">
            <a:avLst/>
          </a:prstGeom>
        </p:spPr>
        <p:txBody>
          <a:bodyPr vert="horz" wrap="square" lIns="91440" tIns="45720" rIns="91440" bIns="45720" rtlCol="0" anchor="t" anchorCtr="0">
            <a:normAutofit/>
          </a:bodyPr>
          <a:lstStyle>
            <a:lvl1pPr algn="l" defTabSz="914400" rtl="0" eaLnBrk="1" latinLnBrk="0" hangingPunct="1">
              <a:lnSpc>
                <a:spcPct val="90000"/>
              </a:lnSpc>
              <a:spcBef>
                <a:spcPct val="0"/>
              </a:spcBef>
              <a:buNone/>
              <a:defRPr sz="4400" b="1" i="0" kern="1200">
                <a:solidFill>
                  <a:srgbClr val="2A2A2A"/>
                </a:solidFill>
                <a:latin typeface="Noir Pro Semi"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EB5355"/>
                </a:solidFill>
                <a:effectLst/>
                <a:uLnTx/>
                <a:uFillTx/>
                <a:latin typeface="Noir Pro Heavy" pitchFamily="2" charset="0"/>
                <a:ea typeface="+mj-ea"/>
                <a:cs typeface="+mj-cs"/>
              </a:rPr>
              <a:t>Results in the</a:t>
            </a:r>
          </a:p>
        </p:txBody>
      </p:sp>
      <p:sp>
        <p:nvSpPr>
          <p:cNvPr id="2" name="Title 1">
            <a:extLst>
              <a:ext uri="{FF2B5EF4-FFF2-40B4-BE49-F238E27FC236}">
                <a16:creationId xmlns:a16="http://schemas.microsoft.com/office/drawing/2014/main" id="{650DC437-5F9C-0B41-A4E6-91041E102551}"/>
              </a:ext>
            </a:extLst>
          </p:cNvPr>
          <p:cNvSpPr>
            <a:spLocks noGrp="1"/>
          </p:cNvSpPr>
          <p:nvPr>
            <p:ph type="title"/>
          </p:nvPr>
        </p:nvSpPr>
        <p:spPr>
          <a:xfrm>
            <a:off x="541020" y="423513"/>
            <a:ext cx="8717280" cy="843480"/>
          </a:xfrm>
        </p:spPr>
        <p:txBody>
          <a:bodyPr>
            <a:normAutofit/>
          </a:bodyPr>
          <a:lstStyle/>
          <a:p>
            <a:r>
              <a:rPr lang="en-US" dirty="0">
                <a:solidFill>
                  <a:schemeClr val="bg1"/>
                </a:solidFill>
                <a:latin typeface="Noir Pro Heavy" pitchFamily="2" charset="0"/>
              </a:rPr>
              <a:t>Results in the </a:t>
            </a:r>
            <a:r>
              <a:rPr lang="en-US" dirty="0">
                <a:latin typeface="Noir Pro Heavy" pitchFamily="2" charset="0"/>
              </a:rPr>
              <a:t>Real World </a:t>
            </a:r>
          </a:p>
        </p:txBody>
      </p:sp>
      <p:grpSp>
        <p:nvGrpSpPr>
          <p:cNvPr id="15" name="Group 14">
            <a:extLst>
              <a:ext uri="{FF2B5EF4-FFF2-40B4-BE49-F238E27FC236}">
                <a16:creationId xmlns:a16="http://schemas.microsoft.com/office/drawing/2014/main" id="{CFDA61B3-E529-B145-A966-2A561709B8E6}"/>
              </a:ext>
            </a:extLst>
          </p:cNvPr>
          <p:cNvGrpSpPr/>
          <p:nvPr/>
        </p:nvGrpSpPr>
        <p:grpSpPr>
          <a:xfrm>
            <a:off x="639516" y="2315288"/>
            <a:ext cx="4153062" cy="3878569"/>
            <a:chOff x="763086" y="2315288"/>
            <a:chExt cx="4153062" cy="3878569"/>
          </a:xfrm>
        </p:grpSpPr>
        <p:pic>
          <p:nvPicPr>
            <p:cNvPr id="4" name="Graphic 3">
              <a:extLst>
                <a:ext uri="{FF2B5EF4-FFF2-40B4-BE49-F238E27FC236}">
                  <a16:creationId xmlns:a16="http://schemas.microsoft.com/office/drawing/2014/main" id="{9CC6EBF4-93EB-E040-9D7C-D23BD0210D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4499" y="2315288"/>
              <a:ext cx="3761649" cy="3485565"/>
            </a:xfrm>
            <a:prstGeom prst="rect">
              <a:avLst/>
            </a:prstGeom>
          </p:spPr>
        </p:pic>
        <p:sp>
          <p:nvSpPr>
            <p:cNvPr id="12" name="TextBox 11">
              <a:extLst>
                <a:ext uri="{FF2B5EF4-FFF2-40B4-BE49-F238E27FC236}">
                  <a16:creationId xmlns:a16="http://schemas.microsoft.com/office/drawing/2014/main" id="{53A4B9C8-E598-994F-A99E-EF01872AAA2E}"/>
                </a:ext>
              </a:extLst>
            </p:cNvPr>
            <p:cNvSpPr txBox="1"/>
            <p:nvPr/>
          </p:nvSpPr>
          <p:spPr>
            <a:xfrm rot="16200000">
              <a:off x="-274608" y="3950350"/>
              <a:ext cx="2290831" cy="215444"/>
            </a:xfrm>
            <a:prstGeom prst="rect">
              <a:avLst/>
            </a:prstGeom>
            <a:noFill/>
          </p:spPr>
          <p:txBody>
            <a:bodyPr vert="horz"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Noir Pro Light" pitchFamily="2" charset="0"/>
                  <a:ea typeface="+mn-ea"/>
                  <a:cs typeface="+mn-cs"/>
                </a:rPr>
                <a:t>Average A1c (%)</a:t>
              </a:r>
            </a:p>
          </p:txBody>
        </p:sp>
        <p:sp>
          <p:nvSpPr>
            <p:cNvPr id="16" name="TextBox 15">
              <a:extLst>
                <a:ext uri="{FF2B5EF4-FFF2-40B4-BE49-F238E27FC236}">
                  <a16:creationId xmlns:a16="http://schemas.microsoft.com/office/drawing/2014/main" id="{7C7001D5-2637-7F4A-B5C0-DCE9839D41FF}"/>
                </a:ext>
              </a:extLst>
            </p:cNvPr>
            <p:cNvSpPr txBox="1"/>
            <p:nvPr/>
          </p:nvSpPr>
          <p:spPr>
            <a:xfrm>
              <a:off x="1889908" y="5978413"/>
              <a:ext cx="2290831" cy="215444"/>
            </a:xfrm>
            <a:prstGeom prst="rect">
              <a:avLst/>
            </a:prstGeom>
            <a:noFill/>
          </p:spPr>
          <p:txBody>
            <a:bodyPr vert="horz"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Noir Pro Light" pitchFamily="2" charset="0"/>
                  <a:ea typeface="+mn-ea"/>
                  <a:cs typeface="+mn-cs"/>
                </a:rPr>
                <a:t>Month</a:t>
              </a:r>
            </a:p>
          </p:txBody>
        </p:sp>
      </p:grpSp>
      <p:grpSp>
        <p:nvGrpSpPr>
          <p:cNvPr id="11" name="Group 10">
            <a:extLst>
              <a:ext uri="{FF2B5EF4-FFF2-40B4-BE49-F238E27FC236}">
                <a16:creationId xmlns:a16="http://schemas.microsoft.com/office/drawing/2014/main" id="{DA27B573-635B-054E-8166-E9BDE698AD15}"/>
              </a:ext>
            </a:extLst>
          </p:cNvPr>
          <p:cNvGrpSpPr/>
          <p:nvPr/>
        </p:nvGrpSpPr>
        <p:grpSpPr>
          <a:xfrm>
            <a:off x="6265681" y="2297532"/>
            <a:ext cx="5862487" cy="4212171"/>
            <a:chOff x="5897617" y="2165836"/>
            <a:chExt cx="5862487" cy="4212171"/>
          </a:xfrm>
        </p:grpSpPr>
        <p:pic>
          <p:nvPicPr>
            <p:cNvPr id="8" name="Graphic 7">
              <a:extLst>
                <a:ext uri="{FF2B5EF4-FFF2-40B4-BE49-F238E27FC236}">
                  <a16:creationId xmlns:a16="http://schemas.microsoft.com/office/drawing/2014/main" id="{A418127E-6078-B74D-BF1A-D92E1DCB1E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90620" y="2165836"/>
              <a:ext cx="4451860" cy="3819167"/>
            </a:xfrm>
            <a:prstGeom prst="rect">
              <a:avLst/>
            </a:prstGeom>
          </p:spPr>
        </p:pic>
        <p:sp>
          <p:nvSpPr>
            <p:cNvPr id="13" name="TextBox 12">
              <a:extLst>
                <a:ext uri="{FF2B5EF4-FFF2-40B4-BE49-F238E27FC236}">
                  <a16:creationId xmlns:a16="http://schemas.microsoft.com/office/drawing/2014/main" id="{DB6FB596-A974-B645-A470-D1FB7A3481CC}"/>
                </a:ext>
              </a:extLst>
            </p:cNvPr>
            <p:cNvSpPr txBox="1"/>
            <p:nvPr/>
          </p:nvSpPr>
          <p:spPr>
            <a:xfrm rot="16200000">
              <a:off x="4941324" y="3967697"/>
              <a:ext cx="2128029" cy="215444"/>
            </a:xfrm>
            <a:prstGeom prst="rect">
              <a:avLst/>
            </a:prstGeom>
            <a:noFill/>
          </p:spPr>
          <p:txBody>
            <a:bodyPr vert="horz"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Noir Pro Light" pitchFamily="2" charset="0"/>
                  <a:ea typeface="+mn-ea"/>
                  <a:cs typeface="+mn-cs"/>
                </a:rPr>
                <a:t>A1c after 6 Months (%)</a:t>
              </a:r>
            </a:p>
          </p:txBody>
        </p:sp>
        <p:sp>
          <p:nvSpPr>
            <p:cNvPr id="17" name="TextBox 16">
              <a:extLst>
                <a:ext uri="{FF2B5EF4-FFF2-40B4-BE49-F238E27FC236}">
                  <a16:creationId xmlns:a16="http://schemas.microsoft.com/office/drawing/2014/main" id="{0B82B1F8-91C3-274D-A2AC-C740C3EFB2E8}"/>
                </a:ext>
              </a:extLst>
            </p:cNvPr>
            <p:cNvSpPr txBox="1"/>
            <p:nvPr/>
          </p:nvSpPr>
          <p:spPr>
            <a:xfrm>
              <a:off x="7354116" y="6162563"/>
              <a:ext cx="2128029" cy="215444"/>
            </a:xfrm>
            <a:prstGeom prst="rect">
              <a:avLst/>
            </a:prstGeom>
            <a:noFill/>
          </p:spPr>
          <p:txBody>
            <a:bodyPr vert="horz"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Noir Pro Light" pitchFamily="2" charset="0"/>
                  <a:ea typeface="+mn-ea"/>
                  <a:cs typeface="+mn-cs"/>
                </a:rPr>
                <a:t>Baseline A1c (%)</a:t>
              </a:r>
            </a:p>
          </p:txBody>
        </p:sp>
        <p:sp>
          <p:nvSpPr>
            <p:cNvPr id="18" name="TextBox 17">
              <a:extLst>
                <a:ext uri="{FF2B5EF4-FFF2-40B4-BE49-F238E27FC236}">
                  <a16:creationId xmlns:a16="http://schemas.microsoft.com/office/drawing/2014/main" id="{80D97AB5-EDC3-FB40-ADFE-A88BF93406EC}"/>
                </a:ext>
              </a:extLst>
            </p:cNvPr>
            <p:cNvSpPr txBox="1"/>
            <p:nvPr/>
          </p:nvSpPr>
          <p:spPr>
            <a:xfrm>
              <a:off x="10345249" y="3763315"/>
              <a:ext cx="1414855" cy="553998"/>
            </a:xfrm>
            <a:prstGeom prst="rect">
              <a:avLst/>
            </a:prstGeom>
            <a:noFill/>
          </p:spPr>
          <p:txBody>
            <a:bodyPr vert="horz"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74B3C"/>
                  </a:solidFill>
                  <a:effectLst/>
                  <a:uLnTx/>
                  <a:uFillTx/>
                  <a:latin typeface="Noir Pro Semi" pitchFamily="2" charset="0"/>
                  <a:ea typeface="+mn-ea"/>
                  <a:cs typeface="+mn-cs"/>
                </a:rPr>
                <a:t>ACO27/NQF0059 </a:t>
              </a:r>
              <a:r>
                <a:rPr kumimoji="0" lang="en-US" sz="1200" b="0" i="0" u="none" strike="noStrike" kern="1200" cap="none" spc="0" normalizeH="0" baseline="0" noProof="0" dirty="0">
                  <a:ln>
                    <a:noFill/>
                  </a:ln>
                  <a:solidFill>
                    <a:prstClr val="black"/>
                  </a:solidFill>
                  <a:effectLst/>
                  <a:uLnTx/>
                  <a:uFillTx/>
                  <a:latin typeface="Noir Pro Light" pitchFamily="2" charset="0"/>
                  <a:ea typeface="+mn-ea"/>
                  <a:cs typeface="+mn-cs"/>
                </a:rPr>
                <a:t>Poor Diabetes Control (&gt;9% A1c)</a:t>
              </a:r>
            </a:p>
          </p:txBody>
        </p:sp>
        <p:sp>
          <p:nvSpPr>
            <p:cNvPr id="19" name="TextBox 18">
              <a:extLst>
                <a:ext uri="{FF2B5EF4-FFF2-40B4-BE49-F238E27FC236}">
                  <a16:creationId xmlns:a16="http://schemas.microsoft.com/office/drawing/2014/main" id="{376404D5-BD9D-C340-9557-E706FDEE2F1F}"/>
                </a:ext>
              </a:extLst>
            </p:cNvPr>
            <p:cNvSpPr txBox="1"/>
            <p:nvPr/>
          </p:nvSpPr>
          <p:spPr>
            <a:xfrm>
              <a:off x="10345249" y="4713872"/>
              <a:ext cx="1414855" cy="553998"/>
            </a:xfrm>
            <a:prstGeom prst="rect">
              <a:avLst/>
            </a:prstGeom>
            <a:noFill/>
          </p:spPr>
          <p:txBody>
            <a:bodyPr vert="horz"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ABD9C"/>
                  </a:solidFill>
                  <a:effectLst/>
                  <a:uLnTx/>
                  <a:uFillTx/>
                  <a:latin typeface="Noir Pro Semi" pitchFamily="2" charset="0"/>
                  <a:ea typeface="+mn-ea"/>
                  <a:cs typeface="+mn-cs"/>
                </a:rPr>
                <a:t>ADA Goal Good </a:t>
              </a:r>
              <a:r>
                <a:rPr kumimoji="0" lang="en-US" sz="1200" b="0" i="0" u="none" strike="noStrike" kern="1200" cap="none" spc="0" normalizeH="0" baseline="0" noProof="0" dirty="0">
                  <a:ln>
                    <a:noFill/>
                  </a:ln>
                  <a:solidFill>
                    <a:prstClr val="black"/>
                  </a:solidFill>
                  <a:effectLst/>
                  <a:uLnTx/>
                  <a:uFillTx/>
                  <a:latin typeface="Noir Pro Light" pitchFamily="2" charset="0"/>
                  <a:ea typeface="+mn-ea"/>
                  <a:cs typeface="+mn-cs"/>
                </a:rPr>
                <a:t>Diabetes Control (&lt;7% A1c)</a:t>
              </a:r>
            </a:p>
          </p:txBody>
        </p:sp>
      </p:grpSp>
      <p:grpSp>
        <p:nvGrpSpPr>
          <p:cNvPr id="27" name="Group 26">
            <a:extLst>
              <a:ext uri="{FF2B5EF4-FFF2-40B4-BE49-F238E27FC236}">
                <a16:creationId xmlns:a16="http://schemas.microsoft.com/office/drawing/2014/main" id="{EC67ED6A-4F4F-E34F-B687-15AA26703B6C}"/>
              </a:ext>
            </a:extLst>
          </p:cNvPr>
          <p:cNvGrpSpPr/>
          <p:nvPr/>
        </p:nvGrpSpPr>
        <p:grpSpPr>
          <a:xfrm>
            <a:off x="8440203" y="0"/>
            <a:ext cx="3751797" cy="2057826"/>
            <a:chOff x="8440203" y="0"/>
            <a:chExt cx="3751797" cy="2057826"/>
          </a:xfrm>
        </p:grpSpPr>
        <p:pic>
          <p:nvPicPr>
            <p:cNvPr id="23" name="Graphic 22">
              <a:extLst>
                <a:ext uri="{FF2B5EF4-FFF2-40B4-BE49-F238E27FC236}">
                  <a16:creationId xmlns:a16="http://schemas.microsoft.com/office/drawing/2014/main" id="{4A55D990-C8F0-B14E-BD0C-D256CCD48B77}"/>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66493" r="38911"/>
            <a:stretch/>
          </p:blipFill>
          <p:spPr>
            <a:xfrm>
              <a:off x="8440203" y="0"/>
              <a:ext cx="3751797" cy="2057826"/>
            </a:xfrm>
            <a:prstGeom prst="rect">
              <a:avLst/>
            </a:prstGeom>
          </p:spPr>
        </p:pic>
        <p:pic>
          <p:nvPicPr>
            <p:cNvPr id="26" name="Picture 25">
              <a:extLst>
                <a:ext uri="{FF2B5EF4-FFF2-40B4-BE49-F238E27FC236}">
                  <a16:creationId xmlns:a16="http://schemas.microsoft.com/office/drawing/2014/main" id="{8402D7EF-4AD7-BA48-8F59-1D44EB414FB3}"/>
                </a:ext>
              </a:extLst>
            </p:cNvPr>
            <p:cNvPicPr>
              <a:picLocks noChangeAspect="1"/>
            </p:cNvPicPr>
            <p:nvPr/>
          </p:nvPicPr>
          <p:blipFill>
            <a:blip r:embed="rId8"/>
            <a:stretch>
              <a:fillRect/>
            </a:stretch>
          </p:blipFill>
          <p:spPr>
            <a:xfrm>
              <a:off x="9397259" y="417702"/>
              <a:ext cx="2291821" cy="641710"/>
            </a:xfrm>
            <a:prstGeom prst="rect">
              <a:avLst/>
            </a:prstGeom>
          </p:spPr>
        </p:pic>
      </p:grpSp>
      <p:grpSp>
        <p:nvGrpSpPr>
          <p:cNvPr id="20" name="Group 19" descr=" 36">
            <a:extLst>
              <a:ext uri="{FF2B5EF4-FFF2-40B4-BE49-F238E27FC236}">
                <a16:creationId xmlns:a16="http://schemas.microsoft.com/office/drawing/2014/main" id="{9A84FF94-7172-1042-AEF0-51EE459F3DA2}"/>
              </a:ext>
            </a:extLst>
          </p:cNvPr>
          <p:cNvGrpSpPr/>
          <p:nvPr/>
        </p:nvGrpSpPr>
        <p:grpSpPr>
          <a:xfrm>
            <a:off x="3163695" y="2859184"/>
            <a:ext cx="2912069" cy="1160525"/>
            <a:chOff x="12672329" y="3116858"/>
            <a:chExt cx="5045600" cy="2493881"/>
          </a:xfrm>
        </p:grpSpPr>
        <p:pic>
          <p:nvPicPr>
            <p:cNvPr id="21" name="Picture 20" descr="hypo-bkgd.png">
              <a:extLst>
                <a:ext uri="{FF2B5EF4-FFF2-40B4-BE49-F238E27FC236}">
                  <a16:creationId xmlns:a16="http://schemas.microsoft.com/office/drawing/2014/main" id="{D8E5B425-726D-DD4F-A5D6-8C2523564C09}"/>
                </a:ext>
              </a:extLst>
            </p:cNvPr>
            <p:cNvPicPr>
              <a:picLocks noChangeAspect="1"/>
            </p:cNvPicPr>
            <p:nvPr/>
          </p:nvPicPr>
          <p:blipFill>
            <a:blip r:embed="rId9">
              <a:alphaModFix/>
              <a:duotone>
                <a:prstClr val="black"/>
                <a:srgbClr val="8E44AD">
                  <a:tint val="45000"/>
                  <a:satMod val="400000"/>
                </a:srgbClr>
              </a:duotone>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12672329" y="3116858"/>
              <a:ext cx="5045600" cy="2479766"/>
            </a:xfrm>
            <a:prstGeom prst="rect">
              <a:avLst/>
            </a:prstGeom>
          </p:spPr>
        </p:pic>
        <p:sp>
          <p:nvSpPr>
            <p:cNvPr id="22" name="Content Placeholder 2">
              <a:extLst>
                <a:ext uri="{FF2B5EF4-FFF2-40B4-BE49-F238E27FC236}">
                  <a16:creationId xmlns:a16="http://schemas.microsoft.com/office/drawing/2014/main" id="{65EDE9F7-DA9B-2248-9D71-1FCEC8A8E4EE}"/>
                </a:ext>
              </a:extLst>
            </p:cNvPr>
            <p:cNvSpPr txBox="1">
              <a:spLocks/>
            </p:cNvSpPr>
            <p:nvPr/>
          </p:nvSpPr>
          <p:spPr>
            <a:xfrm>
              <a:off x="12814221" y="3517389"/>
              <a:ext cx="4804710" cy="2093350"/>
            </a:xfrm>
            <a:prstGeom prst="rect">
              <a:avLst/>
            </a:prstGeom>
          </p:spPr>
          <p:txBody>
            <a:bodyPr vert="horz" lIns="160985" tIns="80493" rIns="160985" bIns="80493" rtlCol="0" anchor="ctr">
              <a:noAutofit/>
            </a:bodyPr>
            <a:lstStyle>
              <a:lvl1pPr marL="617112" indent="-617112" algn="l" defTabSz="822816" rtl="0" eaLnBrk="1" latinLnBrk="0" hangingPunct="1">
                <a:spcBef>
                  <a:spcPct val="20000"/>
                </a:spcBef>
                <a:buFont typeface="Arial"/>
                <a:buChar char="•"/>
                <a:defRPr sz="5800" kern="1200">
                  <a:solidFill>
                    <a:srgbClr val="545454"/>
                  </a:solidFill>
                  <a:latin typeface="Helvetica"/>
                  <a:ea typeface="+mn-ea"/>
                  <a:cs typeface="Helvetica"/>
                </a:defRPr>
              </a:lvl1pPr>
              <a:lvl2pPr marL="1337076" indent="-514259" algn="l" defTabSz="822816" rtl="0" eaLnBrk="1" latinLnBrk="0" hangingPunct="1">
                <a:spcBef>
                  <a:spcPct val="20000"/>
                </a:spcBef>
                <a:buFont typeface="Arial"/>
                <a:buChar char="–"/>
                <a:defRPr sz="5000" kern="1200">
                  <a:solidFill>
                    <a:srgbClr val="545454"/>
                  </a:solidFill>
                  <a:latin typeface="Helvetica"/>
                  <a:ea typeface="+mn-ea"/>
                  <a:cs typeface="Helvetica"/>
                </a:defRPr>
              </a:lvl2pPr>
              <a:lvl3pPr marL="2057038" indent="-411407" algn="l" defTabSz="822816" rtl="0" eaLnBrk="1" latinLnBrk="0" hangingPunct="1">
                <a:spcBef>
                  <a:spcPct val="20000"/>
                </a:spcBef>
                <a:buFont typeface="Arial"/>
                <a:buChar char="•"/>
                <a:defRPr sz="4200" kern="1200">
                  <a:solidFill>
                    <a:srgbClr val="545454"/>
                  </a:solidFill>
                  <a:latin typeface="Helvetica"/>
                  <a:ea typeface="+mn-ea"/>
                  <a:cs typeface="Helvetica"/>
                </a:defRPr>
              </a:lvl3pPr>
              <a:lvl4pPr marL="2879854" indent="-411407" algn="l" defTabSz="822816" rtl="0" eaLnBrk="1" latinLnBrk="0" hangingPunct="1">
                <a:spcBef>
                  <a:spcPct val="20000"/>
                </a:spcBef>
                <a:buFont typeface="Arial"/>
                <a:buChar char="–"/>
                <a:defRPr sz="3600" kern="1200">
                  <a:solidFill>
                    <a:srgbClr val="545454"/>
                  </a:solidFill>
                  <a:latin typeface="Helvetica"/>
                  <a:ea typeface="+mn-ea"/>
                  <a:cs typeface="Helvetica"/>
                </a:defRPr>
              </a:lvl4pPr>
              <a:lvl5pPr marL="3702668" indent="-411407" algn="l" defTabSz="822816" rtl="0" eaLnBrk="1" latinLnBrk="0" hangingPunct="1">
                <a:spcBef>
                  <a:spcPct val="20000"/>
                </a:spcBef>
                <a:buFont typeface="Arial"/>
                <a:buChar char="»"/>
                <a:defRPr sz="3600" kern="1200">
                  <a:solidFill>
                    <a:srgbClr val="545454"/>
                  </a:solidFill>
                  <a:latin typeface="Helvetica"/>
                  <a:ea typeface="+mn-ea"/>
                  <a:cs typeface="Helvetica"/>
                </a:defRPr>
              </a:lvl5pPr>
              <a:lvl6pPr marL="4525485" indent="-411407" algn="l" defTabSz="822816" rtl="0" eaLnBrk="1" latinLnBrk="0" hangingPunct="1">
                <a:spcBef>
                  <a:spcPct val="20000"/>
                </a:spcBef>
                <a:buFont typeface="Arial"/>
                <a:buChar char="•"/>
                <a:defRPr sz="3600" kern="1200">
                  <a:solidFill>
                    <a:schemeClr val="tx1"/>
                  </a:solidFill>
                  <a:latin typeface="+mn-lt"/>
                  <a:ea typeface="+mn-ea"/>
                  <a:cs typeface="+mn-cs"/>
                </a:defRPr>
              </a:lvl6pPr>
              <a:lvl7pPr marL="5348299" indent="-411407" algn="l" defTabSz="822816" rtl="0" eaLnBrk="1" latinLnBrk="0" hangingPunct="1">
                <a:spcBef>
                  <a:spcPct val="20000"/>
                </a:spcBef>
                <a:buFont typeface="Arial"/>
                <a:buChar char="•"/>
                <a:defRPr sz="3600" kern="1200">
                  <a:solidFill>
                    <a:schemeClr val="tx1"/>
                  </a:solidFill>
                  <a:latin typeface="+mn-lt"/>
                  <a:ea typeface="+mn-ea"/>
                  <a:cs typeface="+mn-cs"/>
                </a:defRPr>
              </a:lvl7pPr>
              <a:lvl8pPr marL="6171115" indent="-411407" algn="l" defTabSz="822816" rtl="0" eaLnBrk="1" latinLnBrk="0" hangingPunct="1">
                <a:spcBef>
                  <a:spcPct val="20000"/>
                </a:spcBef>
                <a:buFont typeface="Arial"/>
                <a:buChar char="•"/>
                <a:defRPr sz="3600" kern="1200">
                  <a:solidFill>
                    <a:schemeClr val="tx1"/>
                  </a:solidFill>
                  <a:latin typeface="+mn-lt"/>
                  <a:ea typeface="+mn-ea"/>
                  <a:cs typeface="+mn-cs"/>
                </a:defRPr>
              </a:lvl8pPr>
              <a:lvl9pPr marL="6993929" indent="-411407" algn="l" defTabSz="822816" rtl="0" eaLnBrk="1" latinLnBrk="0" hangingPunct="1">
                <a:spcBef>
                  <a:spcPct val="20000"/>
                </a:spcBef>
                <a:buFont typeface="Arial"/>
                <a:buChar char="•"/>
                <a:defRPr sz="3600" kern="1200">
                  <a:solidFill>
                    <a:schemeClr val="tx1"/>
                  </a:solidFill>
                  <a:latin typeface="+mn-lt"/>
                  <a:ea typeface="+mn-ea"/>
                  <a:cs typeface="+mn-cs"/>
                </a:defRPr>
              </a:lvl9pPr>
            </a:lstStyle>
            <a:p>
              <a:pPr marL="0" marR="0" lvl="0" indent="0" algn="ctr" defTabSz="411408" rtl="0" eaLnBrk="1" fontAlgn="auto" latinLnBrk="0" hangingPunct="1">
                <a:lnSpc>
                  <a:spcPct val="100000"/>
                </a:lnSpc>
                <a:spcBef>
                  <a:spcPts val="0"/>
                </a:spcBef>
                <a:spcAft>
                  <a:spcPts val="0"/>
                </a:spcAft>
                <a:buClrTx/>
                <a:buSzTx/>
                <a:buFont typeface="Arial"/>
                <a:buNone/>
                <a:tabLst/>
                <a:defRPr/>
              </a:pPr>
              <a:r>
                <a:rPr kumimoji="0" lang="en-US" sz="2800" b="1" i="0" u="none" strike="noStrike" kern="1200" cap="none" spc="0" normalizeH="0" baseline="30000" noProof="0" dirty="0">
                  <a:ln>
                    <a:noFill/>
                  </a:ln>
                  <a:solidFill>
                    <a:srgbClr val="FFFFFF"/>
                  </a:solidFill>
                  <a:effectLst/>
                  <a:uLnTx/>
                  <a:uFillTx/>
                  <a:latin typeface="Noir Pro" pitchFamily="2" charset="0"/>
                  <a:ea typeface="Open Sans" charset="0"/>
                  <a:cs typeface="Open Sans" charset="0"/>
                  <a:sym typeface="Helvetica Light"/>
                </a:rPr>
                <a:t>1% A1c drop = </a:t>
              </a:r>
              <a:br>
                <a:rPr kumimoji="0" lang="en-US" sz="2800" b="1" i="0" u="none" strike="noStrike" kern="1200" cap="none" spc="0" normalizeH="0" baseline="30000" noProof="0" dirty="0">
                  <a:ln>
                    <a:noFill/>
                  </a:ln>
                  <a:solidFill>
                    <a:srgbClr val="FFFFFF"/>
                  </a:solidFill>
                  <a:effectLst/>
                  <a:uLnTx/>
                  <a:uFillTx/>
                  <a:latin typeface="Noir Pro" pitchFamily="2" charset="0"/>
                  <a:ea typeface="Open Sans" charset="0"/>
                  <a:cs typeface="Open Sans" charset="0"/>
                  <a:sym typeface="Helvetica Light"/>
                </a:rPr>
              </a:br>
              <a:r>
                <a:rPr kumimoji="0" lang="en-US" sz="2800" b="1" i="0" u="none" strike="noStrike" kern="1200" cap="none" spc="0" normalizeH="0" baseline="30000" noProof="0" dirty="0">
                  <a:ln>
                    <a:noFill/>
                  </a:ln>
                  <a:solidFill>
                    <a:srgbClr val="FFFFFF"/>
                  </a:solidFill>
                  <a:effectLst/>
                  <a:uLnTx/>
                  <a:uFillTx/>
                  <a:latin typeface="Noir Pro" pitchFamily="2" charset="0"/>
                  <a:ea typeface="Open Sans" charset="0"/>
                  <a:cs typeface="Open Sans" charset="0"/>
                  <a:sym typeface="Helvetica Light"/>
                </a:rPr>
                <a:t>44% reduction of complication risk</a:t>
              </a:r>
            </a:p>
          </p:txBody>
        </p:sp>
      </p:grpSp>
      <p:sp>
        <p:nvSpPr>
          <p:cNvPr id="5" name="Right Brace 4">
            <a:extLst>
              <a:ext uri="{FF2B5EF4-FFF2-40B4-BE49-F238E27FC236}">
                <a16:creationId xmlns:a16="http://schemas.microsoft.com/office/drawing/2014/main" id="{FD756D10-D3B6-6F42-9CB4-ADD03448FE24}"/>
              </a:ext>
            </a:extLst>
          </p:cNvPr>
          <p:cNvSpPr/>
          <p:nvPr/>
        </p:nvSpPr>
        <p:spPr>
          <a:xfrm>
            <a:off x="2864141" y="3143099"/>
            <a:ext cx="216245" cy="1058197"/>
          </a:xfrm>
          <a:prstGeom prst="rightBrace">
            <a:avLst>
              <a:gd name="adj1" fmla="val 60274"/>
              <a:gd name="adj2" fmla="val 50000"/>
            </a:avLst>
          </a:prstGeom>
          <a:ln w="38100"/>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7674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itle 1">
            <a:extLst>
              <a:ext uri="{FF2B5EF4-FFF2-40B4-BE49-F238E27FC236}">
                <a16:creationId xmlns:a16="http://schemas.microsoft.com/office/drawing/2014/main" id="{2381578D-51B5-F243-94A8-33D0B74F47B0}"/>
              </a:ext>
            </a:extLst>
          </p:cNvPr>
          <p:cNvSpPr txBox="1">
            <a:spLocks/>
          </p:cNvSpPr>
          <p:nvPr/>
        </p:nvSpPr>
        <p:spPr>
          <a:xfrm>
            <a:off x="579120" y="470202"/>
            <a:ext cx="11109960" cy="843480"/>
          </a:xfrm>
          <a:prstGeom prst="rect">
            <a:avLst/>
          </a:prstGeom>
        </p:spPr>
        <p:txBody>
          <a:bodyPr vert="horz" wrap="square" lIns="91440" tIns="45720" rIns="91440" bIns="45720" rtlCol="0" anchor="t" anchorCtr="0">
            <a:normAutofit/>
          </a:bodyPr>
          <a:lstStyle>
            <a:lvl1pPr algn="l" defTabSz="914400" rtl="0" eaLnBrk="1" latinLnBrk="0" hangingPunct="1">
              <a:lnSpc>
                <a:spcPct val="90000"/>
              </a:lnSpc>
              <a:spcBef>
                <a:spcPct val="0"/>
              </a:spcBef>
              <a:buNone/>
              <a:defRPr sz="4400" b="1" i="0" kern="1200">
                <a:solidFill>
                  <a:srgbClr val="2A2A2A"/>
                </a:solidFill>
                <a:latin typeface="Noir Pro Semi"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EB5355"/>
                </a:solidFill>
                <a:effectLst/>
                <a:uLnTx/>
                <a:uFillTx/>
                <a:latin typeface="Noir Pro Heavy" pitchFamily="2" charset="0"/>
                <a:ea typeface="+mj-ea"/>
                <a:cs typeface="+mj-cs"/>
              </a:rPr>
              <a:t>Results in the</a:t>
            </a:r>
          </a:p>
        </p:txBody>
      </p:sp>
      <p:sp>
        <p:nvSpPr>
          <p:cNvPr id="2" name="Title 1">
            <a:extLst>
              <a:ext uri="{FF2B5EF4-FFF2-40B4-BE49-F238E27FC236}">
                <a16:creationId xmlns:a16="http://schemas.microsoft.com/office/drawing/2014/main" id="{650DC437-5F9C-0B41-A4E6-91041E102551}"/>
              </a:ext>
            </a:extLst>
          </p:cNvPr>
          <p:cNvSpPr>
            <a:spLocks noGrp="1"/>
          </p:cNvSpPr>
          <p:nvPr>
            <p:ph type="title"/>
          </p:nvPr>
        </p:nvSpPr>
        <p:spPr>
          <a:xfrm>
            <a:off x="541020" y="423513"/>
            <a:ext cx="8717280" cy="843480"/>
          </a:xfrm>
        </p:spPr>
        <p:txBody>
          <a:bodyPr>
            <a:normAutofit/>
          </a:bodyPr>
          <a:lstStyle/>
          <a:p>
            <a:r>
              <a:rPr lang="en-US" dirty="0">
                <a:solidFill>
                  <a:schemeClr val="bg1"/>
                </a:solidFill>
                <a:latin typeface="Noir Pro Heavy" pitchFamily="2" charset="0"/>
              </a:rPr>
              <a:t>Results in the </a:t>
            </a:r>
            <a:r>
              <a:rPr lang="en-US" dirty="0">
                <a:latin typeface="Noir Pro Heavy" pitchFamily="2" charset="0"/>
              </a:rPr>
              <a:t>Real World </a:t>
            </a:r>
          </a:p>
        </p:txBody>
      </p:sp>
      <p:grpSp>
        <p:nvGrpSpPr>
          <p:cNvPr id="15" name="Group 14">
            <a:extLst>
              <a:ext uri="{FF2B5EF4-FFF2-40B4-BE49-F238E27FC236}">
                <a16:creationId xmlns:a16="http://schemas.microsoft.com/office/drawing/2014/main" id="{CFDA61B3-E529-B145-A966-2A561709B8E6}"/>
              </a:ext>
            </a:extLst>
          </p:cNvPr>
          <p:cNvGrpSpPr/>
          <p:nvPr/>
        </p:nvGrpSpPr>
        <p:grpSpPr>
          <a:xfrm>
            <a:off x="639516" y="2315288"/>
            <a:ext cx="4153062" cy="3878569"/>
            <a:chOff x="763086" y="2315288"/>
            <a:chExt cx="4153062" cy="3878569"/>
          </a:xfrm>
        </p:grpSpPr>
        <p:pic>
          <p:nvPicPr>
            <p:cNvPr id="4" name="Graphic 3">
              <a:extLst>
                <a:ext uri="{FF2B5EF4-FFF2-40B4-BE49-F238E27FC236}">
                  <a16:creationId xmlns:a16="http://schemas.microsoft.com/office/drawing/2014/main" id="{9CC6EBF4-93EB-E040-9D7C-D23BD0210D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4499" y="2315288"/>
              <a:ext cx="3761649" cy="3485565"/>
            </a:xfrm>
            <a:prstGeom prst="rect">
              <a:avLst/>
            </a:prstGeom>
          </p:spPr>
        </p:pic>
        <p:sp>
          <p:nvSpPr>
            <p:cNvPr id="12" name="TextBox 11">
              <a:extLst>
                <a:ext uri="{FF2B5EF4-FFF2-40B4-BE49-F238E27FC236}">
                  <a16:creationId xmlns:a16="http://schemas.microsoft.com/office/drawing/2014/main" id="{53A4B9C8-E598-994F-A99E-EF01872AAA2E}"/>
                </a:ext>
              </a:extLst>
            </p:cNvPr>
            <p:cNvSpPr txBox="1"/>
            <p:nvPr/>
          </p:nvSpPr>
          <p:spPr>
            <a:xfrm rot="16200000">
              <a:off x="-274608" y="3950350"/>
              <a:ext cx="2290831" cy="215444"/>
            </a:xfrm>
            <a:prstGeom prst="rect">
              <a:avLst/>
            </a:prstGeom>
            <a:noFill/>
          </p:spPr>
          <p:txBody>
            <a:bodyPr vert="horz"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Noir Pro Light" pitchFamily="2" charset="0"/>
                  <a:ea typeface="+mn-ea"/>
                  <a:cs typeface="+mn-cs"/>
                </a:rPr>
                <a:t>Average A1c (%)</a:t>
              </a:r>
            </a:p>
          </p:txBody>
        </p:sp>
        <p:sp>
          <p:nvSpPr>
            <p:cNvPr id="16" name="TextBox 15">
              <a:extLst>
                <a:ext uri="{FF2B5EF4-FFF2-40B4-BE49-F238E27FC236}">
                  <a16:creationId xmlns:a16="http://schemas.microsoft.com/office/drawing/2014/main" id="{7C7001D5-2637-7F4A-B5C0-DCE9839D41FF}"/>
                </a:ext>
              </a:extLst>
            </p:cNvPr>
            <p:cNvSpPr txBox="1"/>
            <p:nvPr/>
          </p:nvSpPr>
          <p:spPr>
            <a:xfrm>
              <a:off x="1889908" y="5978413"/>
              <a:ext cx="2290831" cy="215444"/>
            </a:xfrm>
            <a:prstGeom prst="rect">
              <a:avLst/>
            </a:prstGeom>
            <a:noFill/>
          </p:spPr>
          <p:txBody>
            <a:bodyPr vert="horz"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Noir Pro Light" pitchFamily="2" charset="0"/>
                  <a:ea typeface="+mn-ea"/>
                  <a:cs typeface="+mn-cs"/>
                </a:rPr>
                <a:t>Month</a:t>
              </a:r>
            </a:p>
          </p:txBody>
        </p:sp>
      </p:grpSp>
      <p:grpSp>
        <p:nvGrpSpPr>
          <p:cNvPr id="11" name="Group 10">
            <a:extLst>
              <a:ext uri="{FF2B5EF4-FFF2-40B4-BE49-F238E27FC236}">
                <a16:creationId xmlns:a16="http://schemas.microsoft.com/office/drawing/2014/main" id="{DA27B573-635B-054E-8166-E9BDE698AD15}"/>
              </a:ext>
            </a:extLst>
          </p:cNvPr>
          <p:cNvGrpSpPr/>
          <p:nvPr/>
        </p:nvGrpSpPr>
        <p:grpSpPr>
          <a:xfrm>
            <a:off x="6265681" y="2297532"/>
            <a:ext cx="5862487" cy="4212171"/>
            <a:chOff x="5897617" y="2165836"/>
            <a:chExt cx="5862487" cy="4212171"/>
          </a:xfrm>
        </p:grpSpPr>
        <p:pic>
          <p:nvPicPr>
            <p:cNvPr id="8" name="Graphic 7">
              <a:extLst>
                <a:ext uri="{FF2B5EF4-FFF2-40B4-BE49-F238E27FC236}">
                  <a16:creationId xmlns:a16="http://schemas.microsoft.com/office/drawing/2014/main" id="{A418127E-6078-B74D-BF1A-D92E1DCB1E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90620" y="2165836"/>
              <a:ext cx="4451860" cy="3819167"/>
            </a:xfrm>
            <a:prstGeom prst="rect">
              <a:avLst/>
            </a:prstGeom>
          </p:spPr>
        </p:pic>
        <p:sp>
          <p:nvSpPr>
            <p:cNvPr id="13" name="TextBox 12">
              <a:extLst>
                <a:ext uri="{FF2B5EF4-FFF2-40B4-BE49-F238E27FC236}">
                  <a16:creationId xmlns:a16="http://schemas.microsoft.com/office/drawing/2014/main" id="{DB6FB596-A974-B645-A470-D1FB7A3481CC}"/>
                </a:ext>
              </a:extLst>
            </p:cNvPr>
            <p:cNvSpPr txBox="1"/>
            <p:nvPr/>
          </p:nvSpPr>
          <p:spPr>
            <a:xfrm rot="16200000">
              <a:off x="4941324" y="3967697"/>
              <a:ext cx="2128029" cy="215444"/>
            </a:xfrm>
            <a:prstGeom prst="rect">
              <a:avLst/>
            </a:prstGeom>
            <a:noFill/>
          </p:spPr>
          <p:txBody>
            <a:bodyPr vert="horz"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Noir Pro Light" pitchFamily="2" charset="0"/>
                  <a:ea typeface="+mn-ea"/>
                  <a:cs typeface="+mn-cs"/>
                </a:rPr>
                <a:t>A1c after 6 Months (%)</a:t>
              </a:r>
            </a:p>
          </p:txBody>
        </p:sp>
        <p:sp>
          <p:nvSpPr>
            <p:cNvPr id="17" name="TextBox 16">
              <a:extLst>
                <a:ext uri="{FF2B5EF4-FFF2-40B4-BE49-F238E27FC236}">
                  <a16:creationId xmlns:a16="http://schemas.microsoft.com/office/drawing/2014/main" id="{0B82B1F8-91C3-274D-A2AC-C740C3EFB2E8}"/>
                </a:ext>
              </a:extLst>
            </p:cNvPr>
            <p:cNvSpPr txBox="1"/>
            <p:nvPr/>
          </p:nvSpPr>
          <p:spPr>
            <a:xfrm>
              <a:off x="7354116" y="6162563"/>
              <a:ext cx="2128029" cy="215444"/>
            </a:xfrm>
            <a:prstGeom prst="rect">
              <a:avLst/>
            </a:prstGeom>
            <a:noFill/>
          </p:spPr>
          <p:txBody>
            <a:bodyPr vert="horz"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Noir Pro Light" pitchFamily="2" charset="0"/>
                  <a:ea typeface="+mn-ea"/>
                  <a:cs typeface="+mn-cs"/>
                </a:rPr>
                <a:t>Baseline A1c (%)</a:t>
              </a:r>
            </a:p>
          </p:txBody>
        </p:sp>
        <p:sp>
          <p:nvSpPr>
            <p:cNvPr id="18" name="TextBox 17">
              <a:extLst>
                <a:ext uri="{FF2B5EF4-FFF2-40B4-BE49-F238E27FC236}">
                  <a16:creationId xmlns:a16="http://schemas.microsoft.com/office/drawing/2014/main" id="{80D97AB5-EDC3-FB40-ADFE-A88BF93406EC}"/>
                </a:ext>
              </a:extLst>
            </p:cNvPr>
            <p:cNvSpPr txBox="1"/>
            <p:nvPr/>
          </p:nvSpPr>
          <p:spPr>
            <a:xfrm>
              <a:off x="10345249" y="3763315"/>
              <a:ext cx="1414855" cy="553998"/>
            </a:xfrm>
            <a:prstGeom prst="rect">
              <a:avLst/>
            </a:prstGeom>
            <a:noFill/>
          </p:spPr>
          <p:txBody>
            <a:bodyPr vert="horz"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74B3C"/>
                  </a:solidFill>
                  <a:effectLst/>
                  <a:uLnTx/>
                  <a:uFillTx/>
                  <a:latin typeface="Noir Pro Semi" pitchFamily="2" charset="0"/>
                  <a:ea typeface="+mn-ea"/>
                  <a:cs typeface="+mn-cs"/>
                </a:rPr>
                <a:t>ACO27/NQF0059 </a:t>
              </a:r>
              <a:r>
                <a:rPr kumimoji="0" lang="en-US" sz="1200" b="0" i="0" u="none" strike="noStrike" kern="1200" cap="none" spc="0" normalizeH="0" baseline="0" noProof="0" dirty="0">
                  <a:ln>
                    <a:noFill/>
                  </a:ln>
                  <a:solidFill>
                    <a:prstClr val="black"/>
                  </a:solidFill>
                  <a:effectLst/>
                  <a:uLnTx/>
                  <a:uFillTx/>
                  <a:latin typeface="Noir Pro Light" pitchFamily="2" charset="0"/>
                  <a:ea typeface="+mn-ea"/>
                  <a:cs typeface="+mn-cs"/>
                </a:rPr>
                <a:t>Poor Diabetes Control (&gt;9% A1c)</a:t>
              </a:r>
            </a:p>
          </p:txBody>
        </p:sp>
        <p:sp>
          <p:nvSpPr>
            <p:cNvPr id="19" name="TextBox 18">
              <a:extLst>
                <a:ext uri="{FF2B5EF4-FFF2-40B4-BE49-F238E27FC236}">
                  <a16:creationId xmlns:a16="http://schemas.microsoft.com/office/drawing/2014/main" id="{376404D5-BD9D-C340-9557-E706FDEE2F1F}"/>
                </a:ext>
              </a:extLst>
            </p:cNvPr>
            <p:cNvSpPr txBox="1"/>
            <p:nvPr/>
          </p:nvSpPr>
          <p:spPr>
            <a:xfrm>
              <a:off x="10345249" y="4713872"/>
              <a:ext cx="1414855" cy="553998"/>
            </a:xfrm>
            <a:prstGeom prst="rect">
              <a:avLst/>
            </a:prstGeom>
            <a:noFill/>
          </p:spPr>
          <p:txBody>
            <a:bodyPr vert="horz"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ABD9C"/>
                  </a:solidFill>
                  <a:effectLst/>
                  <a:uLnTx/>
                  <a:uFillTx/>
                  <a:latin typeface="Noir Pro Semi" pitchFamily="2" charset="0"/>
                  <a:ea typeface="+mn-ea"/>
                  <a:cs typeface="+mn-cs"/>
                </a:rPr>
                <a:t>ADA Goal Good </a:t>
              </a:r>
              <a:r>
                <a:rPr kumimoji="0" lang="en-US" sz="1200" b="0" i="0" u="none" strike="noStrike" kern="1200" cap="none" spc="0" normalizeH="0" baseline="0" noProof="0" dirty="0">
                  <a:ln>
                    <a:noFill/>
                  </a:ln>
                  <a:solidFill>
                    <a:prstClr val="black"/>
                  </a:solidFill>
                  <a:effectLst/>
                  <a:uLnTx/>
                  <a:uFillTx/>
                  <a:latin typeface="Noir Pro Light" pitchFamily="2" charset="0"/>
                  <a:ea typeface="+mn-ea"/>
                  <a:cs typeface="+mn-cs"/>
                </a:rPr>
                <a:t>Diabetes Control (&lt;7% A1c)</a:t>
              </a:r>
            </a:p>
          </p:txBody>
        </p:sp>
      </p:grpSp>
      <p:grpSp>
        <p:nvGrpSpPr>
          <p:cNvPr id="20" name="Group 19" descr=" 36">
            <a:extLst>
              <a:ext uri="{FF2B5EF4-FFF2-40B4-BE49-F238E27FC236}">
                <a16:creationId xmlns:a16="http://schemas.microsoft.com/office/drawing/2014/main" id="{9A84FF94-7172-1042-AEF0-51EE459F3DA2}"/>
              </a:ext>
            </a:extLst>
          </p:cNvPr>
          <p:cNvGrpSpPr/>
          <p:nvPr/>
        </p:nvGrpSpPr>
        <p:grpSpPr>
          <a:xfrm>
            <a:off x="3163695" y="2859184"/>
            <a:ext cx="2912069" cy="1160525"/>
            <a:chOff x="12672329" y="3116858"/>
            <a:chExt cx="5045600" cy="2493881"/>
          </a:xfrm>
        </p:grpSpPr>
        <p:pic>
          <p:nvPicPr>
            <p:cNvPr id="21" name="Picture 20" descr="hypo-bkgd.png">
              <a:extLst>
                <a:ext uri="{FF2B5EF4-FFF2-40B4-BE49-F238E27FC236}">
                  <a16:creationId xmlns:a16="http://schemas.microsoft.com/office/drawing/2014/main" id="{D8E5B425-726D-DD4F-A5D6-8C2523564C09}"/>
                </a:ext>
              </a:extLst>
            </p:cNvPr>
            <p:cNvPicPr>
              <a:picLocks noChangeAspect="1"/>
            </p:cNvPicPr>
            <p:nvPr/>
          </p:nvPicPr>
          <p:blipFill>
            <a:blip r:embed="rId6">
              <a:alphaModFix/>
              <a:duotone>
                <a:prstClr val="black"/>
                <a:srgbClr val="8E44AD">
                  <a:tint val="45000"/>
                  <a:satMod val="400000"/>
                </a:srgbClr>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12672329" y="3116858"/>
              <a:ext cx="5045600" cy="2479766"/>
            </a:xfrm>
            <a:prstGeom prst="rect">
              <a:avLst/>
            </a:prstGeom>
          </p:spPr>
        </p:pic>
        <p:sp>
          <p:nvSpPr>
            <p:cNvPr id="22" name="Content Placeholder 2">
              <a:extLst>
                <a:ext uri="{FF2B5EF4-FFF2-40B4-BE49-F238E27FC236}">
                  <a16:creationId xmlns:a16="http://schemas.microsoft.com/office/drawing/2014/main" id="{65EDE9F7-DA9B-2248-9D71-1FCEC8A8E4EE}"/>
                </a:ext>
              </a:extLst>
            </p:cNvPr>
            <p:cNvSpPr txBox="1">
              <a:spLocks/>
            </p:cNvSpPr>
            <p:nvPr/>
          </p:nvSpPr>
          <p:spPr>
            <a:xfrm>
              <a:off x="12814221" y="3517389"/>
              <a:ext cx="4804710" cy="2093350"/>
            </a:xfrm>
            <a:prstGeom prst="rect">
              <a:avLst/>
            </a:prstGeom>
          </p:spPr>
          <p:txBody>
            <a:bodyPr vert="horz" lIns="160985" tIns="80493" rIns="160985" bIns="80493" rtlCol="0" anchor="ctr">
              <a:noAutofit/>
            </a:bodyPr>
            <a:lstStyle>
              <a:lvl1pPr marL="617112" indent="-617112" algn="l" defTabSz="822816" rtl="0" eaLnBrk="1" latinLnBrk="0" hangingPunct="1">
                <a:spcBef>
                  <a:spcPct val="20000"/>
                </a:spcBef>
                <a:buFont typeface="Arial"/>
                <a:buChar char="•"/>
                <a:defRPr sz="5800" kern="1200">
                  <a:solidFill>
                    <a:srgbClr val="545454"/>
                  </a:solidFill>
                  <a:latin typeface="Helvetica"/>
                  <a:ea typeface="+mn-ea"/>
                  <a:cs typeface="Helvetica"/>
                </a:defRPr>
              </a:lvl1pPr>
              <a:lvl2pPr marL="1337076" indent="-514259" algn="l" defTabSz="822816" rtl="0" eaLnBrk="1" latinLnBrk="0" hangingPunct="1">
                <a:spcBef>
                  <a:spcPct val="20000"/>
                </a:spcBef>
                <a:buFont typeface="Arial"/>
                <a:buChar char="–"/>
                <a:defRPr sz="5000" kern="1200">
                  <a:solidFill>
                    <a:srgbClr val="545454"/>
                  </a:solidFill>
                  <a:latin typeface="Helvetica"/>
                  <a:ea typeface="+mn-ea"/>
                  <a:cs typeface="Helvetica"/>
                </a:defRPr>
              </a:lvl2pPr>
              <a:lvl3pPr marL="2057038" indent="-411407" algn="l" defTabSz="822816" rtl="0" eaLnBrk="1" latinLnBrk="0" hangingPunct="1">
                <a:spcBef>
                  <a:spcPct val="20000"/>
                </a:spcBef>
                <a:buFont typeface="Arial"/>
                <a:buChar char="•"/>
                <a:defRPr sz="4200" kern="1200">
                  <a:solidFill>
                    <a:srgbClr val="545454"/>
                  </a:solidFill>
                  <a:latin typeface="Helvetica"/>
                  <a:ea typeface="+mn-ea"/>
                  <a:cs typeface="Helvetica"/>
                </a:defRPr>
              </a:lvl3pPr>
              <a:lvl4pPr marL="2879854" indent="-411407" algn="l" defTabSz="822816" rtl="0" eaLnBrk="1" latinLnBrk="0" hangingPunct="1">
                <a:spcBef>
                  <a:spcPct val="20000"/>
                </a:spcBef>
                <a:buFont typeface="Arial"/>
                <a:buChar char="–"/>
                <a:defRPr sz="3600" kern="1200">
                  <a:solidFill>
                    <a:srgbClr val="545454"/>
                  </a:solidFill>
                  <a:latin typeface="Helvetica"/>
                  <a:ea typeface="+mn-ea"/>
                  <a:cs typeface="Helvetica"/>
                </a:defRPr>
              </a:lvl4pPr>
              <a:lvl5pPr marL="3702668" indent="-411407" algn="l" defTabSz="822816" rtl="0" eaLnBrk="1" latinLnBrk="0" hangingPunct="1">
                <a:spcBef>
                  <a:spcPct val="20000"/>
                </a:spcBef>
                <a:buFont typeface="Arial"/>
                <a:buChar char="»"/>
                <a:defRPr sz="3600" kern="1200">
                  <a:solidFill>
                    <a:srgbClr val="545454"/>
                  </a:solidFill>
                  <a:latin typeface="Helvetica"/>
                  <a:ea typeface="+mn-ea"/>
                  <a:cs typeface="Helvetica"/>
                </a:defRPr>
              </a:lvl5pPr>
              <a:lvl6pPr marL="4525485" indent="-411407" algn="l" defTabSz="822816" rtl="0" eaLnBrk="1" latinLnBrk="0" hangingPunct="1">
                <a:spcBef>
                  <a:spcPct val="20000"/>
                </a:spcBef>
                <a:buFont typeface="Arial"/>
                <a:buChar char="•"/>
                <a:defRPr sz="3600" kern="1200">
                  <a:solidFill>
                    <a:schemeClr val="tx1"/>
                  </a:solidFill>
                  <a:latin typeface="+mn-lt"/>
                  <a:ea typeface="+mn-ea"/>
                  <a:cs typeface="+mn-cs"/>
                </a:defRPr>
              </a:lvl6pPr>
              <a:lvl7pPr marL="5348299" indent="-411407" algn="l" defTabSz="822816" rtl="0" eaLnBrk="1" latinLnBrk="0" hangingPunct="1">
                <a:spcBef>
                  <a:spcPct val="20000"/>
                </a:spcBef>
                <a:buFont typeface="Arial"/>
                <a:buChar char="•"/>
                <a:defRPr sz="3600" kern="1200">
                  <a:solidFill>
                    <a:schemeClr val="tx1"/>
                  </a:solidFill>
                  <a:latin typeface="+mn-lt"/>
                  <a:ea typeface="+mn-ea"/>
                  <a:cs typeface="+mn-cs"/>
                </a:defRPr>
              </a:lvl7pPr>
              <a:lvl8pPr marL="6171115" indent="-411407" algn="l" defTabSz="822816" rtl="0" eaLnBrk="1" latinLnBrk="0" hangingPunct="1">
                <a:spcBef>
                  <a:spcPct val="20000"/>
                </a:spcBef>
                <a:buFont typeface="Arial"/>
                <a:buChar char="•"/>
                <a:defRPr sz="3600" kern="1200">
                  <a:solidFill>
                    <a:schemeClr val="tx1"/>
                  </a:solidFill>
                  <a:latin typeface="+mn-lt"/>
                  <a:ea typeface="+mn-ea"/>
                  <a:cs typeface="+mn-cs"/>
                </a:defRPr>
              </a:lvl8pPr>
              <a:lvl9pPr marL="6993929" indent="-411407" algn="l" defTabSz="822816" rtl="0" eaLnBrk="1" latinLnBrk="0" hangingPunct="1">
                <a:spcBef>
                  <a:spcPct val="20000"/>
                </a:spcBef>
                <a:buFont typeface="Arial"/>
                <a:buChar char="•"/>
                <a:defRPr sz="3600" kern="1200">
                  <a:solidFill>
                    <a:schemeClr val="tx1"/>
                  </a:solidFill>
                  <a:latin typeface="+mn-lt"/>
                  <a:ea typeface="+mn-ea"/>
                  <a:cs typeface="+mn-cs"/>
                </a:defRPr>
              </a:lvl9pPr>
            </a:lstStyle>
            <a:p>
              <a:pPr marL="0" marR="0" lvl="0" indent="0" algn="ctr" defTabSz="411408" rtl="0" eaLnBrk="1" fontAlgn="auto" latinLnBrk="0" hangingPunct="1">
                <a:lnSpc>
                  <a:spcPct val="100000"/>
                </a:lnSpc>
                <a:spcBef>
                  <a:spcPts val="0"/>
                </a:spcBef>
                <a:spcAft>
                  <a:spcPts val="0"/>
                </a:spcAft>
                <a:buClrTx/>
                <a:buSzTx/>
                <a:buFont typeface="Arial"/>
                <a:buNone/>
                <a:tabLst/>
                <a:defRPr/>
              </a:pPr>
              <a:r>
                <a:rPr kumimoji="0" lang="en-US" sz="2800" b="1" i="0" u="none" strike="noStrike" kern="1200" cap="none" spc="0" normalizeH="0" baseline="30000" noProof="0" dirty="0">
                  <a:ln>
                    <a:noFill/>
                  </a:ln>
                  <a:solidFill>
                    <a:srgbClr val="FFFFFF"/>
                  </a:solidFill>
                  <a:effectLst/>
                  <a:uLnTx/>
                  <a:uFillTx/>
                  <a:latin typeface="Noir Pro" pitchFamily="2" charset="0"/>
                  <a:ea typeface="Open Sans" charset="0"/>
                  <a:cs typeface="Open Sans" charset="0"/>
                  <a:sym typeface="Helvetica Light"/>
                </a:rPr>
                <a:t>1% drop = 44% reduction of complication risk</a:t>
              </a:r>
            </a:p>
          </p:txBody>
        </p:sp>
      </p:grpSp>
      <p:sp>
        <p:nvSpPr>
          <p:cNvPr id="5" name="Right Brace 4">
            <a:extLst>
              <a:ext uri="{FF2B5EF4-FFF2-40B4-BE49-F238E27FC236}">
                <a16:creationId xmlns:a16="http://schemas.microsoft.com/office/drawing/2014/main" id="{FD756D10-D3B6-6F42-9CB4-ADD03448FE24}"/>
              </a:ext>
            </a:extLst>
          </p:cNvPr>
          <p:cNvSpPr/>
          <p:nvPr/>
        </p:nvSpPr>
        <p:spPr>
          <a:xfrm>
            <a:off x="2864141" y="3143099"/>
            <a:ext cx="216245" cy="1058197"/>
          </a:xfrm>
          <a:prstGeom prst="rightBrace">
            <a:avLst>
              <a:gd name="adj1" fmla="val 60274"/>
              <a:gd name="adj2" fmla="val 50000"/>
            </a:avLst>
          </a:prstGeom>
          <a:ln w="38100"/>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888605F7-9A32-0C4E-8E3A-3500A791BC53}"/>
              </a:ext>
            </a:extLst>
          </p:cNvPr>
          <p:cNvGrpSpPr/>
          <p:nvPr/>
        </p:nvGrpSpPr>
        <p:grpSpPr>
          <a:xfrm>
            <a:off x="0" y="1236026"/>
            <a:ext cx="12192000" cy="5621974"/>
            <a:chOff x="0" y="1236026"/>
            <a:chExt cx="12192000" cy="5621974"/>
          </a:xfrm>
        </p:grpSpPr>
        <p:sp>
          <p:nvSpPr>
            <p:cNvPr id="25" name="Rectangle 24">
              <a:extLst>
                <a:ext uri="{FF2B5EF4-FFF2-40B4-BE49-F238E27FC236}">
                  <a16:creationId xmlns:a16="http://schemas.microsoft.com/office/drawing/2014/main" id="{CAFC21DE-4C8E-F84A-92D6-EC65325CA7F0}"/>
                </a:ext>
              </a:extLst>
            </p:cNvPr>
            <p:cNvSpPr/>
            <p:nvPr/>
          </p:nvSpPr>
          <p:spPr>
            <a:xfrm>
              <a:off x="0" y="1463040"/>
              <a:ext cx="12192000" cy="5394960"/>
            </a:xfrm>
            <a:prstGeom prst="rect">
              <a:avLst/>
            </a:prstGeom>
            <a:gradFill flip="none" rotWithShape="1">
              <a:gsLst>
                <a:gs pos="0">
                  <a:srgbClr val="1D6278"/>
                </a:gs>
                <a:gs pos="50000">
                  <a:srgbClr val="1D6278">
                    <a:alpha val="97000"/>
                  </a:srgbClr>
                </a:gs>
                <a:gs pos="100000">
                  <a:srgbClr val="133755"/>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a:extLst>
                <a:ext uri="{FF2B5EF4-FFF2-40B4-BE49-F238E27FC236}">
                  <a16:creationId xmlns:a16="http://schemas.microsoft.com/office/drawing/2014/main" id="{BC1F8107-119B-1347-AB05-B48A6BEC6303}"/>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r="26403" b="20499"/>
            <a:stretch/>
          </p:blipFill>
          <p:spPr>
            <a:xfrm>
              <a:off x="10195505" y="4930732"/>
              <a:ext cx="1996495" cy="1927268"/>
            </a:xfrm>
            <a:prstGeom prst="rect">
              <a:avLst/>
            </a:prstGeom>
          </p:spPr>
        </p:pic>
        <p:pic>
          <p:nvPicPr>
            <p:cNvPr id="29" name="Graphic 28">
              <a:extLst>
                <a:ext uri="{FF2B5EF4-FFF2-40B4-BE49-F238E27FC236}">
                  <a16:creationId xmlns:a16="http://schemas.microsoft.com/office/drawing/2014/main" id="{D2517A18-2A95-0941-BA9C-F202E2FE181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5169" y="1236026"/>
              <a:ext cx="1121208" cy="1025786"/>
            </a:xfrm>
            <a:prstGeom prst="rect">
              <a:avLst/>
            </a:prstGeom>
          </p:spPr>
        </p:pic>
        <p:sp>
          <p:nvSpPr>
            <p:cNvPr id="30" name="Title 1">
              <a:extLst>
                <a:ext uri="{FF2B5EF4-FFF2-40B4-BE49-F238E27FC236}">
                  <a16:creationId xmlns:a16="http://schemas.microsoft.com/office/drawing/2014/main" id="{DBC47C13-9BC2-5542-9BA6-20686E9A5E54}"/>
                </a:ext>
              </a:extLst>
            </p:cNvPr>
            <p:cNvSpPr txBox="1">
              <a:spLocks/>
            </p:cNvSpPr>
            <p:nvPr/>
          </p:nvSpPr>
          <p:spPr>
            <a:xfrm>
              <a:off x="1612377" y="2284891"/>
              <a:ext cx="8717280" cy="2419124"/>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4400" b="1" i="0" kern="1200">
                  <a:solidFill>
                    <a:srgbClr val="2A2A2A"/>
                  </a:solidFill>
                  <a:latin typeface="Noir Pro Heavy"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Noir Pro" pitchFamily="2" charset="0"/>
                  <a:ea typeface="+mj-ea"/>
                  <a:cs typeface="+mj-cs"/>
                </a:rPr>
                <a:t>By having the necessary information on a daily basis, </a:t>
              </a:r>
              <a:r>
                <a:rPr kumimoji="0" lang="en-US" sz="2800" b="0" i="0" u="none" strike="noStrike" kern="1200" cap="none" spc="0" normalizeH="0" baseline="0" noProof="0" dirty="0" err="1">
                  <a:ln>
                    <a:noFill/>
                  </a:ln>
                  <a:solidFill>
                    <a:prstClr val="white"/>
                  </a:solidFill>
                  <a:effectLst/>
                  <a:uLnTx/>
                  <a:uFillTx/>
                  <a:latin typeface="Noir Pro" pitchFamily="2" charset="0"/>
                  <a:ea typeface="+mj-ea"/>
                  <a:cs typeface="+mj-cs"/>
                </a:rPr>
                <a:t>Diasyst</a:t>
              </a:r>
              <a:r>
                <a:rPr kumimoji="0" lang="en-US" sz="2800" b="0" i="0" u="none" strike="noStrike" kern="1200" cap="none" spc="0" normalizeH="0" baseline="0" noProof="0" dirty="0">
                  <a:ln>
                    <a:noFill/>
                  </a:ln>
                  <a:solidFill>
                    <a:prstClr val="white"/>
                  </a:solidFill>
                  <a:effectLst/>
                  <a:uLnTx/>
                  <a:uFillTx/>
                  <a:latin typeface="Noir Pro" pitchFamily="2" charset="0"/>
                  <a:ea typeface="+mj-ea"/>
                  <a:cs typeface="+mj-cs"/>
                </a:rPr>
                <a:t> has saved us tremendous time on phone calls and allowed for more patient care in clinic. Patients benefit by knowing that accountability still exists, even when not being physically in the office.</a:t>
              </a:r>
              <a:endParaRPr kumimoji="0" lang="en-US" sz="2800" b="0" i="0" u="none" strike="noStrike" kern="1200" cap="none" spc="0" normalizeH="0" baseline="0" noProof="0" dirty="0">
                <a:ln>
                  <a:noFill/>
                </a:ln>
                <a:solidFill>
                  <a:srgbClr val="2A2A2A"/>
                </a:solidFill>
                <a:effectLst/>
                <a:uLnTx/>
                <a:uFillTx/>
                <a:latin typeface="Noir Pro" pitchFamily="2" charset="0"/>
                <a:ea typeface="+mj-ea"/>
                <a:cs typeface="+mj-cs"/>
              </a:endParaRPr>
            </a:p>
          </p:txBody>
        </p:sp>
        <p:sp>
          <p:nvSpPr>
            <p:cNvPr id="31" name="Title 1">
              <a:extLst>
                <a:ext uri="{FF2B5EF4-FFF2-40B4-BE49-F238E27FC236}">
                  <a16:creationId xmlns:a16="http://schemas.microsoft.com/office/drawing/2014/main" id="{DFF8D073-7592-1D4F-9C83-65692ED4570E}"/>
                </a:ext>
              </a:extLst>
            </p:cNvPr>
            <p:cNvSpPr txBox="1">
              <a:spLocks/>
            </p:cNvSpPr>
            <p:nvPr/>
          </p:nvSpPr>
          <p:spPr>
            <a:xfrm>
              <a:off x="1612377" y="4904606"/>
              <a:ext cx="8717280" cy="535531"/>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4400" b="1" i="0" kern="1200">
                  <a:solidFill>
                    <a:srgbClr val="2A2A2A"/>
                  </a:solidFill>
                  <a:latin typeface="Noir Pro Heavy"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Noir Pro Heavy" pitchFamily="2" charset="0"/>
                  <a:ea typeface="+mj-ea"/>
                  <a:cs typeface="+mj-cs"/>
                </a:rPr>
                <a:t>Ashley Allen</a:t>
              </a:r>
              <a:r>
                <a:rPr kumimoji="0" lang="en-US" sz="3200" b="0" i="0" u="none" strike="noStrike" kern="1200" cap="none" spc="0" normalizeH="0" baseline="0" noProof="0" dirty="0">
                  <a:ln>
                    <a:noFill/>
                  </a:ln>
                  <a:solidFill>
                    <a:prstClr val="white"/>
                  </a:solidFill>
                  <a:effectLst/>
                  <a:uLnTx/>
                  <a:uFillTx/>
                  <a:latin typeface="Noir Pro" pitchFamily="2" charset="0"/>
                  <a:ea typeface="+mj-ea"/>
                  <a:cs typeface="+mj-cs"/>
                </a:rPr>
                <a:t>, Diabetes Program Manager</a:t>
              </a:r>
              <a:endParaRPr kumimoji="0" lang="en-US" sz="3200" b="0" i="0" u="none" strike="noStrike" kern="1200" cap="none" spc="0" normalizeH="0" baseline="0" noProof="0" dirty="0">
                <a:ln>
                  <a:noFill/>
                </a:ln>
                <a:solidFill>
                  <a:srgbClr val="2A2A2A"/>
                </a:solidFill>
                <a:effectLst/>
                <a:uLnTx/>
                <a:uFillTx/>
                <a:latin typeface="Noir Pro" pitchFamily="2" charset="0"/>
                <a:ea typeface="+mj-ea"/>
                <a:cs typeface="+mj-cs"/>
              </a:endParaRPr>
            </a:p>
          </p:txBody>
        </p:sp>
      </p:grpSp>
      <p:grpSp>
        <p:nvGrpSpPr>
          <p:cNvPr id="27" name="Group 26">
            <a:extLst>
              <a:ext uri="{FF2B5EF4-FFF2-40B4-BE49-F238E27FC236}">
                <a16:creationId xmlns:a16="http://schemas.microsoft.com/office/drawing/2014/main" id="{EC67ED6A-4F4F-E34F-B687-15AA26703B6C}"/>
              </a:ext>
            </a:extLst>
          </p:cNvPr>
          <p:cNvGrpSpPr/>
          <p:nvPr/>
        </p:nvGrpSpPr>
        <p:grpSpPr>
          <a:xfrm>
            <a:off x="8440203" y="0"/>
            <a:ext cx="3751797" cy="2057826"/>
            <a:chOff x="8440203" y="0"/>
            <a:chExt cx="3751797" cy="2057826"/>
          </a:xfrm>
        </p:grpSpPr>
        <p:pic>
          <p:nvPicPr>
            <p:cNvPr id="23" name="Graphic 22">
              <a:extLst>
                <a:ext uri="{FF2B5EF4-FFF2-40B4-BE49-F238E27FC236}">
                  <a16:creationId xmlns:a16="http://schemas.microsoft.com/office/drawing/2014/main" id="{4A55D990-C8F0-B14E-BD0C-D256CCD48B77}"/>
                </a:ext>
              </a:extLst>
            </p:cNvPr>
            <p:cNvPicPr>
              <a:picLocks noChangeAspect="1"/>
            </p:cNvPicPr>
            <p:nvPr/>
          </p:nvPicPr>
          <p:blipFill rotWithShape="1">
            <a:blip r:embed="rId12">
              <a:extLst>
                <a:ext uri="{96DAC541-7B7A-43D3-8B79-37D633B846F1}">
                  <asvg:svgBlip xmlns:asvg="http://schemas.microsoft.com/office/drawing/2016/SVG/main" r:embed="rId13"/>
                </a:ext>
              </a:extLst>
            </a:blip>
            <a:srcRect t="66493" r="38911"/>
            <a:stretch/>
          </p:blipFill>
          <p:spPr>
            <a:xfrm>
              <a:off x="8440203" y="0"/>
              <a:ext cx="3751797" cy="2057826"/>
            </a:xfrm>
            <a:prstGeom prst="rect">
              <a:avLst/>
            </a:prstGeom>
          </p:spPr>
        </p:pic>
        <p:pic>
          <p:nvPicPr>
            <p:cNvPr id="26" name="Picture 25">
              <a:extLst>
                <a:ext uri="{FF2B5EF4-FFF2-40B4-BE49-F238E27FC236}">
                  <a16:creationId xmlns:a16="http://schemas.microsoft.com/office/drawing/2014/main" id="{8402D7EF-4AD7-BA48-8F59-1D44EB414FB3}"/>
                </a:ext>
              </a:extLst>
            </p:cNvPr>
            <p:cNvPicPr>
              <a:picLocks noChangeAspect="1"/>
            </p:cNvPicPr>
            <p:nvPr/>
          </p:nvPicPr>
          <p:blipFill>
            <a:blip r:embed="rId14"/>
            <a:stretch>
              <a:fillRect/>
            </a:stretch>
          </p:blipFill>
          <p:spPr>
            <a:xfrm>
              <a:off x="9397259" y="417702"/>
              <a:ext cx="2291821" cy="641710"/>
            </a:xfrm>
            <a:prstGeom prst="rect">
              <a:avLst/>
            </a:prstGeom>
          </p:spPr>
        </p:pic>
      </p:grpSp>
    </p:spTree>
    <p:extLst>
      <p:ext uri="{BB962C8B-B14F-4D97-AF65-F5344CB8AC3E}">
        <p14:creationId xmlns:p14="http://schemas.microsoft.com/office/powerpoint/2010/main" val="19817635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C50138A-D1D1-41A6-ABB2-8FFEEC1EA249}"/>
              </a:ext>
            </a:extLst>
          </p:cNvPr>
          <p:cNvSpPr>
            <a:spLocks noGrp="1"/>
          </p:cNvSpPr>
          <p:nvPr>
            <p:ph type="body" sz="quarter" idx="11"/>
          </p:nvPr>
        </p:nvSpPr>
        <p:spPr>
          <a:xfrm>
            <a:off x="750887" y="1828801"/>
            <a:ext cx="5716587" cy="4300910"/>
          </a:xfrm>
        </p:spPr>
        <p:txBody>
          <a:bodyPr>
            <a:normAutofit/>
          </a:bodyPr>
          <a:lstStyle/>
          <a:p>
            <a:r>
              <a:rPr lang="en-US" dirty="0"/>
              <a:t>Benefits of a </a:t>
            </a:r>
            <a:r>
              <a:rPr lang="en-US" dirty="0" err="1"/>
              <a:t>Telediabetes</a:t>
            </a:r>
            <a:r>
              <a:rPr lang="en-US" dirty="0"/>
              <a:t> Program in a Small, Independent Practice</a:t>
            </a:r>
          </a:p>
        </p:txBody>
      </p:sp>
      <p:sp>
        <p:nvSpPr>
          <p:cNvPr id="3" name="Text Placeholder 2">
            <a:extLst>
              <a:ext uri="{FF2B5EF4-FFF2-40B4-BE49-F238E27FC236}">
                <a16:creationId xmlns:a16="http://schemas.microsoft.com/office/drawing/2014/main" id="{629F1F0C-6E05-4619-9B37-00DC80EF3632}"/>
              </a:ext>
            </a:extLst>
          </p:cNvPr>
          <p:cNvSpPr>
            <a:spLocks noGrp="1"/>
          </p:cNvSpPr>
          <p:nvPr>
            <p:ph type="body" sz="quarter" idx="10"/>
          </p:nvPr>
        </p:nvSpPr>
        <p:spPr>
          <a:xfrm>
            <a:off x="7719247" y="4238625"/>
            <a:ext cx="4228616" cy="1348163"/>
          </a:xfrm>
        </p:spPr>
        <p:txBody>
          <a:bodyPr>
            <a:normAutofit/>
          </a:bodyPr>
          <a:lstStyle/>
          <a:p>
            <a:r>
              <a:rPr lang="en-US" sz="2800" dirty="0">
                <a:latin typeface="Noir Pro Bold" panose="00000800000000000000" pitchFamily="2" charset="0"/>
              </a:rPr>
              <a:t>Dr. Jason Berner</a:t>
            </a:r>
          </a:p>
          <a:p>
            <a:r>
              <a:rPr lang="en-US" sz="1600" dirty="0">
                <a:latin typeface="Noir Pro Bold" panose="00000800000000000000" pitchFamily="2" charset="0"/>
              </a:rPr>
              <a:t>120 Oakside Ct, Suite H</a:t>
            </a:r>
          </a:p>
          <a:p>
            <a:r>
              <a:rPr lang="en-US" sz="1600" dirty="0">
                <a:latin typeface="Noir Pro Bold" panose="00000800000000000000" pitchFamily="2" charset="0"/>
              </a:rPr>
              <a:t>Canton, GA 30114</a:t>
            </a:r>
            <a:endParaRPr lang="en-US" sz="3200" dirty="0">
              <a:latin typeface="Noir Pro Bold" panose="00000800000000000000" pitchFamily="2" charset="0"/>
            </a:endParaRPr>
          </a:p>
        </p:txBody>
      </p:sp>
    </p:spTree>
    <p:extLst>
      <p:ext uri="{BB962C8B-B14F-4D97-AF65-F5344CB8AC3E}">
        <p14:creationId xmlns:p14="http://schemas.microsoft.com/office/powerpoint/2010/main" val="7053980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62DF9F-FC8B-4863-A92B-3625357B200A}"/>
              </a:ext>
            </a:extLst>
          </p:cNvPr>
          <p:cNvSpPr>
            <a:spLocks noGrp="1"/>
          </p:cNvSpPr>
          <p:nvPr>
            <p:ph type="title"/>
          </p:nvPr>
        </p:nvSpPr>
        <p:spPr/>
        <p:txBody>
          <a:bodyPr/>
          <a:lstStyle/>
          <a:p>
            <a:r>
              <a:rPr lang="en-US" dirty="0">
                <a:solidFill>
                  <a:schemeClr val="bg1"/>
                </a:solidFill>
              </a:rPr>
              <a:t>Patient Results (49yo M)</a:t>
            </a:r>
          </a:p>
        </p:txBody>
      </p:sp>
      <p:sp>
        <p:nvSpPr>
          <p:cNvPr id="8" name="Arrow: Right 7">
            <a:extLst>
              <a:ext uri="{FF2B5EF4-FFF2-40B4-BE49-F238E27FC236}">
                <a16:creationId xmlns:a16="http://schemas.microsoft.com/office/drawing/2014/main" id="{986E62AA-BC91-4CD6-A1CA-D093DD898CCB}"/>
              </a:ext>
            </a:extLst>
          </p:cNvPr>
          <p:cNvSpPr/>
          <p:nvPr/>
        </p:nvSpPr>
        <p:spPr>
          <a:xfrm>
            <a:off x="5778234" y="3727526"/>
            <a:ext cx="563625" cy="590851"/>
          </a:xfrm>
          <a:prstGeom prst="rightArrow">
            <a:avLst/>
          </a:prstGeom>
          <a:solidFill>
            <a:srgbClr val="639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A3820B9-8421-435C-886F-52FD25E3735C}"/>
              </a:ext>
            </a:extLst>
          </p:cNvPr>
          <p:cNvPicPr>
            <a:picLocks noChangeAspect="1"/>
          </p:cNvPicPr>
          <p:nvPr/>
        </p:nvPicPr>
        <p:blipFill>
          <a:blip r:embed="rId2"/>
          <a:stretch>
            <a:fillRect/>
          </a:stretch>
        </p:blipFill>
        <p:spPr>
          <a:xfrm>
            <a:off x="240939" y="1643165"/>
            <a:ext cx="5407633" cy="4367112"/>
          </a:xfrm>
          <a:prstGeom prst="rect">
            <a:avLst/>
          </a:prstGeom>
        </p:spPr>
      </p:pic>
      <p:pic>
        <p:nvPicPr>
          <p:cNvPr id="13" name="Picture 12">
            <a:extLst>
              <a:ext uri="{FF2B5EF4-FFF2-40B4-BE49-F238E27FC236}">
                <a16:creationId xmlns:a16="http://schemas.microsoft.com/office/drawing/2014/main" id="{0DB0F413-B8D5-405F-BAE6-EEC4C0CF7795}"/>
              </a:ext>
            </a:extLst>
          </p:cNvPr>
          <p:cNvPicPr>
            <a:picLocks noChangeAspect="1"/>
          </p:cNvPicPr>
          <p:nvPr/>
        </p:nvPicPr>
        <p:blipFill>
          <a:blip r:embed="rId3"/>
          <a:stretch>
            <a:fillRect/>
          </a:stretch>
        </p:blipFill>
        <p:spPr>
          <a:xfrm>
            <a:off x="6471521" y="1643165"/>
            <a:ext cx="5407633" cy="4384429"/>
          </a:xfrm>
          <a:prstGeom prst="rect">
            <a:avLst/>
          </a:prstGeom>
        </p:spPr>
      </p:pic>
      <p:sp>
        <p:nvSpPr>
          <p:cNvPr id="14" name="Title 1">
            <a:extLst>
              <a:ext uri="{FF2B5EF4-FFF2-40B4-BE49-F238E27FC236}">
                <a16:creationId xmlns:a16="http://schemas.microsoft.com/office/drawing/2014/main" id="{D277F92F-34E7-44D0-B19A-FA85C7BD2808}"/>
              </a:ext>
            </a:extLst>
          </p:cNvPr>
          <p:cNvSpPr txBox="1">
            <a:spLocks/>
          </p:cNvSpPr>
          <p:nvPr/>
        </p:nvSpPr>
        <p:spPr>
          <a:xfrm>
            <a:off x="5261812" y="6191765"/>
            <a:ext cx="6689250" cy="590851"/>
          </a:xfrm>
          <a:prstGeom prst="rect">
            <a:avLst/>
          </a:prstGeom>
        </p:spPr>
        <p:txBody>
          <a:bodyPr vert="horz" wrap="square" lIns="91440" tIns="45720" rIns="91440" bIns="45720" rtlCol="0" anchor="t" anchorCtr="0">
            <a:normAutofit/>
          </a:bodyPr>
          <a:lstStyle>
            <a:lvl1pPr algn="l" defTabSz="914400" rtl="0" eaLnBrk="1" latinLnBrk="0" hangingPunct="1">
              <a:lnSpc>
                <a:spcPct val="90000"/>
              </a:lnSpc>
              <a:spcBef>
                <a:spcPct val="0"/>
              </a:spcBef>
              <a:buNone/>
              <a:defRPr sz="4400" b="1" i="0" kern="1200">
                <a:solidFill>
                  <a:srgbClr val="2A2A2A"/>
                </a:solidFill>
                <a:latin typeface="Noir Pro Heavy" pitchFamily="2" charset="0"/>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2A2A2A"/>
                </a:solidFill>
                <a:effectLst/>
                <a:uLnTx/>
                <a:uFillTx/>
                <a:latin typeface="Noir Pro Heavy" pitchFamily="2" charset="0"/>
                <a:ea typeface="+mj-ea"/>
                <a:cs typeface="+mj-cs"/>
              </a:rPr>
              <a:t>Reduce Extreme Highs</a:t>
            </a:r>
          </a:p>
        </p:txBody>
      </p:sp>
      <p:sp>
        <p:nvSpPr>
          <p:cNvPr id="15" name="Rectangle: Rounded Corners 14">
            <a:extLst>
              <a:ext uri="{FF2B5EF4-FFF2-40B4-BE49-F238E27FC236}">
                <a16:creationId xmlns:a16="http://schemas.microsoft.com/office/drawing/2014/main" id="{E6D00597-4400-4486-877D-AD0FE2DE1A7D}"/>
              </a:ext>
            </a:extLst>
          </p:cNvPr>
          <p:cNvSpPr/>
          <p:nvPr/>
        </p:nvSpPr>
        <p:spPr>
          <a:xfrm>
            <a:off x="674896" y="1949837"/>
            <a:ext cx="4062642" cy="1707764"/>
          </a:xfrm>
          <a:prstGeom prst="roundRect">
            <a:avLst>
              <a:gd name="adj" fmla="val 9792"/>
            </a:avLst>
          </a:prstGeom>
          <a:noFill/>
          <a:ln w="57150">
            <a:solidFill>
              <a:srgbClr val="639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3663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62DF9F-FC8B-4863-A92B-3625357B200A}"/>
              </a:ext>
            </a:extLst>
          </p:cNvPr>
          <p:cNvSpPr>
            <a:spLocks noGrp="1"/>
          </p:cNvSpPr>
          <p:nvPr>
            <p:ph type="title"/>
          </p:nvPr>
        </p:nvSpPr>
        <p:spPr/>
        <p:txBody>
          <a:bodyPr/>
          <a:lstStyle/>
          <a:p>
            <a:r>
              <a:rPr lang="en-US" dirty="0">
                <a:solidFill>
                  <a:schemeClr val="bg1"/>
                </a:solidFill>
              </a:rPr>
              <a:t>Patient Results (73yo M)</a:t>
            </a:r>
          </a:p>
        </p:txBody>
      </p:sp>
      <p:pic>
        <p:nvPicPr>
          <p:cNvPr id="6" name="Picture 5">
            <a:extLst>
              <a:ext uri="{FF2B5EF4-FFF2-40B4-BE49-F238E27FC236}">
                <a16:creationId xmlns:a16="http://schemas.microsoft.com/office/drawing/2014/main" id="{9D3C0ED2-161A-490A-A614-ED5D169188C4}"/>
              </a:ext>
            </a:extLst>
          </p:cNvPr>
          <p:cNvPicPr>
            <a:picLocks noChangeAspect="1"/>
          </p:cNvPicPr>
          <p:nvPr/>
        </p:nvPicPr>
        <p:blipFill>
          <a:blip r:embed="rId2"/>
          <a:stretch>
            <a:fillRect/>
          </a:stretch>
        </p:blipFill>
        <p:spPr>
          <a:xfrm>
            <a:off x="106936" y="1453001"/>
            <a:ext cx="5647050" cy="4606242"/>
          </a:xfrm>
          <a:prstGeom prst="rect">
            <a:avLst/>
          </a:prstGeom>
        </p:spPr>
      </p:pic>
      <p:pic>
        <p:nvPicPr>
          <p:cNvPr id="7" name="Picture 6">
            <a:extLst>
              <a:ext uri="{FF2B5EF4-FFF2-40B4-BE49-F238E27FC236}">
                <a16:creationId xmlns:a16="http://schemas.microsoft.com/office/drawing/2014/main" id="{0B78068F-CE73-41B7-9275-E26F4FCFAEE1}"/>
              </a:ext>
            </a:extLst>
          </p:cNvPr>
          <p:cNvPicPr>
            <a:picLocks noChangeAspect="1"/>
          </p:cNvPicPr>
          <p:nvPr/>
        </p:nvPicPr>
        <p:blipFill rotWithShape="1">
          <a:blip r:embed="rId3"/>
          <a:srcRect b="12230"/>
          <a:stretch/>
        </p:blipFill>
        <p:spPr>
          <a:xfrm>
            <a:off x="6738670" y="1460809"/>
            <a:ext cx="5299333" cy="4598434"/>
          </a:xfrm>
          <a:prstGeom prst="rect">
            <a:avLst/>
          </a:prstGeom>
        </p:spPr>
      </p:pic>
      <p:sp>
        <p:nvSpPr>
          <p:cNvPr id="8" name="Arrow: Right 7">
            <a:extLst>
              <a:ext uri="{FF2B5EF4-FFF2-40B4-BE49-F238E27FC236}">
                <a16:creationId xmlns:a16="http://schemas.microsoft.com/office/drawing/2014/main" id="{986E62AA-BC91-4CD6-A1CA-D093DD898CCB}"/>
              </a:ext>
            </a:extLst>
          </p:cNvPr>
          <p:cNvSpPr/>
          <p:nvPr/>
        </p:nvSpPr>
        <p:spPr>
          <a:xfrm>
            <a:off x="5978759" y="3543042"/>
            <a:ext cx="563625" cy="590851"/>
          </a:xfrm>
          <a:prstGeom prst="rightArrow">
            <a:avLst/>
          </a:prstGeom>
          <a:solidFill>
            <a:srgbClr val="639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EA42D64F-5851-40AF-9FE3-8BC41521087A}"/>
              </a:ext>
            </a:extLst>
          </p:cNvPr>
          <p:cNvSpPr txBox="1">
            <a:spLocks/>
          </p:cNvSpPr>
          <p:nvPr/>
        </p:nvSpPr>
        <p:spPr>
          <a:xfrm>
            <a:off x="5261812" y="6191765"/>
            <a:ext cx="6689250" cy="590851"/>
          </a:xfrm>
          <a:prstGeom prst="rect">
            <a:avLst/>
          </a:prstGeom>
        </p:spPr>
        <p:txBody>
          <a:bodyPr vert="horz" wrap="square" lIns="91440" tIns="45720" rIns="91440" bIns="45720" rtlCol="0" anchor="t" anchorCtr="0">
            <a:noAutofit/>
          </a:bodyPr>
          <a:lstStyle>
            <a:lvl1pPr algn="l" defTabSz="914400" rtl="0" eaLnBrk="1" latinLnBrk="0" hangingPunct="1">
              <a:lnSpc>
                <a:spcPct val="90000"/>
              </a:lnSpc>
              <a:spcBef>
                <a:spcPct val="0"/>
              </a:spcBef>
              <a:buNone/>
              <a:defRPr sz="4400" b="1" i="0" kern="1200">
                <a:solidFill>
                  <a:srgbClr val="2A2A2A"/>
                </a:solidFill>
                <a:latin typeface="Noir Pro Heavy" pitchFamily="2" charset="0"/>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2A2A2A"/>
                </a:solidFill>
                <a:effectLst/>
                <a:uLnTx/>
                <a:uFillTx/>
                <a:latin typeface="Noir Pro Heavy" pitchFamily="2" charset="0"/>
                <a:ea typeface="+mj-ea"/>
                <a:cs typeface="+mj-cs"/>
              </a:rPr>
              <a:t>10.5% A1c </a:t>
            </a:r>
            <a:r>
              <a:rPr kumimoji="0" lang="en-US" sz="2800" b="1" i="0" u="none" strike="noStrike" kern="1200" cap="none" spc="0" normalizeH="0" baseline="0" noProof="0" dirty="0">
                <a:ln>
                  <a:noFill/>
                </a:ln>
                <a:solidFill>
                  <a:srgbClr val="2A2A2A"/>
                </a:solidFill>
                <a:effectLst/>
                <a:uLnTx/>
                <a:uFillTx/>
                <a:latin typeface="Noir Pro Heavy" pitchFamily="2" charset="0"/>
                <a:ea typeface="+mj-ea"/>
                <a:cs typeface="+mj-cs"/>
                <a:sym typeface="Wingdings" panose="05000000000000000000" pitchFamily="2" charset="2"/>
              </a:rPr>
              <a:t> 7.7% (3mo)</a:t>
            </a:r>
            <a:endParaRPr kumimoji="0" lang="en-US" sz="2800" b="1" i="0" u="none" strike="noStrike" kern="1200" cap="none" spc="0" normalizeH="0" baseline="0" noProof="0" dirty="0">
              <a:ln>
                <a:noFill/>
              </a:ln>
              <a:solidFill>
                <a:srgbClr val="2A2A2A"/>
              </a:solidFill>
              <a:effectLst/>
              <a:uLnTx/>
              <a:uFillTx/>
              <a:latin typeface="Noir Pro Heavy" pitchFamily="2" charset="0"/>
              <a:ea typeface="+mj-ea"/>
              <a:cs typeface="+mj-cs"/>
            </a:endParaRPr>
          </a:p>
        </p:txBody>
      </p:sp>
      <p:sp>
        <p:nvSpPr>
          <p:cNvPr id="11" name="Rectangle: Rounded Corners 10">
            <a:extLst>
              <a:ext uri="{FF2B5EF4-FFF2-40B4-BE49-F238E27FC236}">
                <a16:creationId xmlns:a16="http://schemas.microsoft.com/office/drawing/2014/main" id="{8A378E0D-3162-4443-8E11-CA5B63F7EC11}"/>
              </a:ext>
            </a:extLst>
          </p:cNvPr>
          <p:cNvSpPr/>
          <p:nvPr/>
        </p:nvSpPr>
        <p:spPr>
          <a:xfrm>
            <a:off x="4177861" y="1831595"/>
            <a:ext cx="1576125" cy="3573404"/>
          </a:xfrm>
          <a:prstGeom prst="roundRect">
            <a:avLst>
              <a:gd name="adj" fmla="val 9792"/>
            </a:avLst>
          </a:prstGeom>
          <a:noFill/>
          <a:ln w="57150">
            <a:solidFill>
              <a:srgbClr val="639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6534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62DF9F-FC8B-4863-A92B-3625357B200A}"/>
              </a:ext>
            </a:extLst>
          </p:cNvPr>
          <p:cNvSpPr>
            <a:spLocks noGrp="1"/>
          </p:cNvSpPr>
          <p:nvPr>
            <p:ph type="title"/>
          </p:nvPr>
        </p:nvSpPr>
        <p:spPr/>
        <p:txBody>
          <a:bodyPr/>
          <a:lstStyle/>
          <a:p>
            <a:r>
              <a:rPr lang="en-US" dirty="0">
                <a:solidFill>
                  <a:schemeClr val="bg1"/>
                </a:solidFill>
              </a:rPr>
              <a:t>Patient Results (87yo M)</a:t>
            </a:r>
          </a:p>
        </p:txBody>
      </p:sp>
      <p:sp>
        <p:nvSpPr>
          <p:cNvPr id="8" name="Arrow: Right 7">
            <a:extLst>
              <a:ext uri="{FF2B5EF4-FFF2-40B4-BE49-F238E27FC236}">
                <a16:creationId xmlns:a16="http://schemas.microsoft.com/office/drawing/2014/main" id="{986E62AA-BC91-4CD6-A1CA-D093DD898CCB}"/>
              </a:ext>
            </a:extLst>
          </p:cNvPr>
          <p:cNvSpPr/>
          <p:nvPr/>
        </p:nvSpPr>
        <p:spPr>
          <a:xfrm>
            <a:off x="5778234" y="3727526"/>
            <a:ext cx="563625" cy="590851"/>
          </a:xfrm>
          <a:prstGeom prst="rightArrow">
            <a:avLst/>
          </a:prstGeom>
          <a:solidFill>
            <a:srgbClr val="639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A6E6A4F8-A5A5-47D2-8184-CDCF49A9CF4B}"/>
              </a:ext>
            </a:extLst>
          </p:cNvPr>
          <p:cNvPicPr>
            <a:picLocks noChangeAspect="1"/>
          </p:cNvPicPr>
          <p:nvPr/>
        </p:nvPicPr>
        <p:blipFill>
          <a:blip r:embed="rId2"/>
          <a:stretch>
            <a:fillRect/>
          </a:stretch>
        </p:blipFill>
        <p:spPr>
          <a:xfrm>
            <a:off x="126587" y="1527242"/>
            <a:ext cx="5407633" cy="4788167"/>
          </a:xfrm>
          <a:prstGeom prst="rect">
            <a:avLst/>
          </a:prstGeom>
        </p:spPr>
      </p:pic>
      <p:pic>
        <p:nvPicPr>
          <p:cNvPr id="11" name="Picture 10">
            <a:extLst>
              <a:ext uri="{FF2B5EF4-FFF2-40B4-BE49-F238E27FC236}">
                <a16:creationId xmlns:a16="http://schemas.microsoft.com/office/drawing/2014/main" id="{554E1880-F47D-457B-82E1-F230B7F905A1}"/>
              </a:ext>
            </a:extLst>
          </p:cNvPr>
          <p:cNvPicPr>
            <a:picLocks noChangeAspect="1"/>
          </p:cNvPicPr>
          <p:nvPr/>
        </p:nvPicPr>
        <p:blipFill>
          <a:blip r:embed="rId3"/>
          <a:stretch>
            <a:fillRect/>
          </a:stretch>
        </p:blipFill>
        <p:spPr>
          <a:xfrm>
            <a:off x="6543428" y="1527242"/>
            <a:ext cx="5407633" cy="4183746"/>
          </a:xfrm>
          <a:prstGeom prst="rect">
            <a:avLst/>
          </a:prstGeom>
        </p:spPr>
      </p:pic>
      <p:sp>
        <p:nvSpPr>
          <p:cNvPr id="7" name="Title 1">
            <a:extLst>
              <a:ext uri="{FF2B5EF4-FFF2-40B4-BE49-F238E27FC236}">
                <a16:creationId xmlns:a16="http://schemas.microsoft.com/office/drawing/2014/main" id="{E74B6841-FB56-4805-AD7A-CDE3A58F30CF}"/>
              </a:ext>
            </a:extLst>
          </p:cNvPr>
          <p:cNvSpPr txBox="1">
            <a:spLocks/>
          </p:cNvSpPr>
          <p:nvPr/>
        </p:nvSpPr>
        <p:spPr>
          <a:xfrm>
            <a:off x="5983706" y="5783179"/>
            <a:ext cx="5967356" cy="999437"/>
          </a:xfrm>
          <a:prstGeom prst="rect">
            <a:avLst/>
          </a:prstGeom>
        </p:spPr>
        <p:txBody>
          <a:bodyPr vert="horz" wrap="square" lIns="91440" tIns="45720" rIns="91440" bIns="45720" rtlCol="0" anchor="t" anchorCtr="0">
            <a:noAutofit/>
          </a:bodyPr>
          <a:lstStyle>
            <a:lvl1pPr algn="l" defTabSz="914400" rtl="0" eaLnBrk="1" latinLnBrk="0" hangingPunct="1">
              <a:lnSpc>
                <a:spcPct val="90000"/>
              </a:lnSpc>
              <a:spcBef>
                <a:spcPct val="0"/>
              </a:spcBef>
              <a:buNone/>
              <a:defRPr sz="4400" b="1" i="0" kern="1200">
                <a:solidFill>
                  <a:srgbClr val="2A2A2A"/>
                </a:solidFill>
                <a:latin typeface="Noir Pro Heavy" pitchFamily="2" charset="0"/>
                <a:ea typeface="+mj-ea"/>
                <a:cs typeface="+mj-cs"/>
              </a:defRPr>
            </a:lvl1pPr>
          </a:lstStyle>
          <a:p>
            <a:pPr marL="0" marR="0" lvl="0" indent="0" algn="r" defTabSz="914400"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2A2A2A"/>
                </a:solidFill>
                <a:effectLst/>
                <a:uLnTx/>
                <a:uFillTx/>
                <a:latin typeface="Noir Pro Heavy" pitchFamily="2" charset="0"/>
                <a:ea typeface="+mj-ea"/>
                <a:cs typeface="+mj-cs"/>
              </a:rPr>
              <a:t>Reduce Hypoglycemia</a:t>
            </a:r>
          </a:p>
          <a:p>
            <a:pPr marL="0" marR="0" lvl="0" indent="0" algn="r" defTabSz="914400" rtl="0" eaLnBrk="1" fontAlgn="auto" latinLnBrk="0" hangingPunct="1">
              <a:lnSpc>
                <a:spcPct val="12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2A2A2A"/>
                </a:solidFill>
                <a:effectLst/>
                <a:uLnTx/>
                <a:uFillTx/>
                <a:latin typeface="Noir Pro Heavy" pitchFamily="2" charset="0"/>
                <a:ea typeface="+mj-ea"/>
                <a:cs typeface="+mj-cs"/>
              </a:rPr>
              <a:t>7.6% A1c </a:t>
            </a:r>
            <a:r>
              <a:rPr kumimoji="0" lang="en-US" sz="2800" b="1" i="0" u="none" strike="noStrike" kern="1200" cap="none" spc="0" normalizeH="0" baseline="0" noProof="0" dirty="0">
                <a:ln>
                  <a:noFill/>
                </a:ln>
                <a:solidFill>
                  <a:srgbClr val="2A2A2A"/>
                </a:solidFill>
                <a:effectLst/>
                <a:uLnTx/>
                <a:uFillTx/>
                <a:latin typeface="Noir Pro Heavy" pitchFamily="2" charset="0"/>
                <a:ea typeface="+mj-ea"/>
                <a:cs typeface="+mj-cs"/>
                <a:sym typeface="Wingdings" panose="05000000000000000000" pitchFamily="2" charset="2"/>
              </a:rPr>
              <a:t> 5.7%</a:t>
            </a:r>
            <a:endParaRPr kumimoji="0" lang="en-US" sz="2800" b="1" i="0" u="none" strike="noStrike" kern="1200" cap="none" spc="0" normalizeH="0" baseline="0" noProof="0" dirty="0">
              <a:ln>
                <a:noFill/>
              </a:ln>
              <a:solidFill>
                <a:srgbClr val="2A2A2A"/>
              </a:solidFill>
              <a:effectLst/>
              <a:uLnTx/>
              <a:uFillTx/>
              <a:latin typeface="Noir Pro Heavy" pitchFamily="2" charset="0"/>
              <a:ea typeface="+mj-ea"/>
              <a:cs typeface="+mj-cs"/>
            </a:endParaRPr>
          </a:p>
        </p:txBody>
      </p:sp>
      <p:sp>
        <p:nvSpPr>
          <p:cNvPr id="12" name="Rectangle: Rounded Corners 11">
            <a:extLst>
              <a:ext uri="{FF2B5EF4-FFF2-40B4-BE49-F238E27FC236}">
                <a16:creationId xmlns:a16="http://schemas.microsoft.com/office/drawing/2014/main" id="{149600C3-F182-4371-9F40-B5700B06A669}"/>
              </a:ext>
            </a:extLst>
          </p:cNvPr>
          <p:cNvSpPr/>
          <p:nvPr/>
        </p:nvSpPr>
        <p:spPr>
          <a:xfrm>
            <a:off x="4177862" y="1831595"/>
            <a:ext cx="441436" cy="698771"/>
          </a:xfrm>
          <a:prstGeom prst="roundRect">
            <a:avLst>
              <a:gd name="adj" fmla="val 9792"/>
            </a:avLst>
          </a:prstGeom>
          <a:noFill/>
          <a:ln w="57150">
            <a:solidFill>
              <a:srgbClr val="639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FEE252BC-4776-49C6-8704-FAF964059783}"/>
              </a:ext>
            </a:extLst>
          </p:cNvPr>
          <p:cNvSpPr/>
          <p:nvPr/>
        </p:nvSpPr>
        <p:spPr>
          <a:xfrm>
            <a:off x="1776248" y="2178520"/>
            <a:ext cx="441436" cy="1250480"/>
          </a:xfrm>
          <a:prstGeom prst="roundRect">
            <a:avLst>
              <a:gd name="adj" fmla="val 9792"/>
            </a:avLst>
          </a:prstGeom>
          <a:noFill/>
          <a:ln w="57150">
            <a:solidFill>
              <a:srgbClr val="639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80249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C36B7CA-2D6F-480C-9689-2A1031F12E75}"/>
              </a:ext>
            </a:extLst>
          </p:cNvPr>
          <p:cNvSpPr>
            <a:spLocks noGrp="1"/>
          </p:cNvSpPr>
          <p:nvPr>
            <p:ph idx="1"/>
          </p:nvPr>
        </p:nvSpPr>
        <p:spPr/>
        <p:txBody>
          <a:bodyPr>
            <a:normAutofit fontScale="92500" lnSpcReduction="20000"/>
          </a:bodyPr>
          <a:lstStyle/>
          <a:p>
            <a:endParaRPr lang="en-US" dirty="0"/>
          </a:p>
          <a:p>
            <a:r>
              <a:rPr lang="en-US" dirty="0"/>
              <a:t>Substantially improved patient care</a:t>
            </a:r>
          </a:p>
          <a:p>
            <a:r>
              <a:rPr lang="en-US" dirty="0"/>
              <a:t>Increased patient engagement &amp; compliance (testing &amp; medications)</a:t>
            </a:r>
          </a:p>
          <a:p>
            <a:r>
              <a:rPr lang="en-US" dirty="0"/>
              <a:t>Increased patient safety (monitor progress, red flags, hypos)</a:t>
            </a:r>
          </a:p>
          <a:p>
            <a:r>
              <a:rPr lang="en-US" dirty="0"/>
              <a:t>More patient engagement and satisfaction</a:t>
            </a:r>
          </a:p>
          <a:p>
            <a:r>
              <a:rPr lang="en-US" dirty="0"/>
              <a:t>Increased access to patients, especially for remote patients</a:t>
            </a:r>
          </a:p>
          <a:p>
            <a:r>
              <a:rPr lang="en-US" dirty="0"/>
              <a:t>Additional, recurring revenue per patient</a:t>
            </a:r>
          </a:p>
          <a:p>
            <a:r>
              <a:rPr lang="en-US" dirty="0"/>
              <a:t>Streamlined existing office visits</a:t>
            </a:r>
          </a:p>
          <a:p>
            <a:r>
              <a:rPr lang="en-US" dirty="0"/>
              <a:t>Significant time-savings (data gathering)</a:t>
            </a:r>
          </a:p>
          <a:p>
            <a:r>
              <a:rPr lang="en-US" dirty="0"/>
              <a:t>Provider/staff convenience</a:t>
            </a:r>
          </a:p>
          <a:p>
            <a:r>
              <a:rPr lang="en-US" dirty="0"/>
              <a:t>Reimbursement for service and improved quality measures</a:t>
            </a:r>
          </a:p>
          <a:p>
            <a:endParaRPr lang="en-US" dirty="0"/>
          </a:p>
        </p:txBody>
      </p:sp>
      <p:sp>
        <p:nvSpPr>
          <p:cNvPr id="3" name="Title 2">
            <a:extLst>
              <a:ext uri="{FF2B5EF4-FFF2-40B4-BE49-F238E27FC236}">
                <a16:creationId xmlns:a16="http://schemas.microsoft.com/office/drawing/2014/main" id="{6962DF9F-FC8B-4863-A92B-3625357B200A}"/>
              </a:ext>
            </a:extLst>
          </p:cNvPr>
          <p:cNvSpPr>
            <a:spLocks noGrp="1"/>
          </p:cNvSpPr>
          <p:nvPr>
            <p:ph type="title"/>
          </p:nvPr>
        </p:nvSpPr>
        <p:spPr/>
        <p:txBody>
          <a:bodyPr/>
          <a:lstStyle/>
          <a:p>
            <a:r>
              <a:rPr lang="en-US" dirty="0">
                <a:solidFill>
                  <a:schemeClr val="bg1"/>
                </a:solidFill>
              </a:rPr>
              <a:t>Summary of Benefits</a:t>
            </a:r>
          </a:p>
        </p:txBody>
      </p:sp>
    </p:spTree>
    <p:extLst>
      <p:ext uri="{BB962C8B-B14F-4D97-AF65-F5344CB8AC3E}">
        <p14:creationId xmlns:p14="http://schemas.microsoft.com/office/powerpoint/2010/main" val="29029619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C50138A-D1D1-41A6-ABB2-8FFEEC1EA249}"/>
              </a:ext>
            </a:extLst>
          </p:cNvPr>
          <p:cNvSpPr>
            <a:spLocks noGrp="1"/>
          </p:cNvSpPr>
          <p:nvPr>
            <p:ph type="body" sz="quarter" idx="11"/>
          </p:nvPr>
        </p:nvSpPr>
        <p:spPr>
          <a:xfrm>
            <a:off x="750887" y="1828801"/>
            <a:ext cx="5716587" cy="4300910"/>
          </a:xfrm>
        </p:spPr>
        <p:txBody>
          <a:bodyPr anchor="t">
            <a:normAutofit/>
          </a:bodyPr>
          <a:lstStyle/>
          <a:p>
            <a:r>
              <a:rPr lang="en-US" sz="6400" dirty="0"/>
              <a:t>So Does </a:t>
            </a:r>
            <a:r>
              <a:rPr lang="en-US" sz="6400" dirty="0" err="1"/>
              <a:t>Telediabetes</a:t>
            </a:r>
            <a:r>
              <a:rPr lang="en-US" sz="6400" dirty="0"/>
              <a:t> Work?</a:t>
            </a:r>
          </a:p>
        </p:txBody>
      </p:sp>
      <p:sp>
        <p:nvSpPr>
          <p:cNvPr id="3" name="Text Placeholder 2">
            <a:extLst>
              <a:ext uri="{FF2B5EF4-FFF2-40B4-BE49-F238E27FC236}">
                <a16:creationId xmlns:a16="http://schemas.microsoft.com/office/drawing/2014/main" id="{629F1F0C-6E05-4619-9B37-00DC80EF3632}"/>
              </a:ext>
            </a:extLst>
          </p:cNvPr>
          <p:cNvSpPr>
            <a:spLocks noGrp="1"/>
          </p:cNvSpPr>
          <p:nvPr>
            <p:ph type="body" sz="quarter" idx="10"/>
          </p:nvPr>
        </p:nvSpPr>
        <p:spPr>
          <a:xfrm>
            <a:off x="7719247" y="2143125"/>
            <a:ext cx="4228616" cy="1348163"/>
          </a:xfrm>
        </p:spPr>
        <p:txBody>
          <a:bodyPr anchor="t">
            <a:noAutofit/>
          </a:bodyPr>
          <a:lstStyle/>
          <a:p>
            <a:pPr algn="l"/>
            <a:r>
              <a:rPr lang="en-US" sz="6400" dirty="0">
                <a:latin typeface="Noir Pro Heavy" panose="00000A00000000000000" pitchFamily="2" charset="0"/>
              </a:rPr>
              <a:t>Heck Yes!</a:t>
            </a:r>
          </a:p>
        </p:txBody>
      </p:sp>
    </p:spTree>
    <p:extLst>
      <p:ext uri="{BB962C8B-B14F-4D97-AF65-F5344CB8AC3E}">
        <p14:creationId xmlns:p14="http://schemas.microsoft.com/office/powerpoint/2010/main" val="19621578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F5047A-84F7-234C-83A5-B9EBAFEA8E81}"/>
              </a:ext>
            </a:extLst>
          </p:cNvPr>
          <p:cNvPicPr>
            <a:picLocks noChangeAspect="1"/>
          </p:cNvPicPr>
          <p:nvPr/>
        </p:nvPicPr>
        <p:blipFill>
          <a:blip r:embed="rId2"/>
          <a:stretch>
            <a:fillRect/>
          </a:stretch>
        </p:blipFill>
        <p:spPr>
          <a:xfrm>
            <a:off x="579665" y="0"/>
            <a:ext cx="8420100" cy="2273300"/>
          </a:xfrm>
          <a:prstGeom prst="rect">
            <a:avLst/>
          </a:prstGeom>
        </p:spPr>
      </p:pic>
      <p:pic>
        <p:nvPicPr>
          <p:cNvPr id="4" name="Picture 3">
            <a:extLst>
              <a:ext uri="{FF2B5EF4-FFF2-40B4-BE49-F238E27FC236}">
                <a16:creationId xmlns:a16="http://schemas.microsoft.com/office/drawing/2014/main" id="{A1DBFF8B-5651-D440-8C81-B874C454A512}"/>
              </a:ext>
            </a:extLst>
          </p:cNvPr>
          <p:cNvPicPr>
            <a:picLocks noChangeAspect="1"/>
          </p:cNvPicPr>
          <p:nvPr/>
        </p:nvPicPr>
        <p:blipFill>
          <a:blip r:embed="rId3"/>
          <a:stretch>
            <a:fillRect/>
          </a:stretch>
        </p:blipFill>
        <p:spPr>
          <a:xfrm>
            <a:off x="579665" y="2264985"/>
            <a:ext cx="9423400" cy="762000"/>
          </a:xfrm>
          <a:prstGeom prst="rect">
            <a:avLst/>
          </a:prstGeom>
        </p:spPr>
      </p:pic>
      <p:pic>
        <p:nvPicPr>
          <p:cNvPr id="5" name="Picture 4">
            <a:extLst>
              <a:ext uri="{FF2B5EF4-FFF2-40B4-BE49-F238E27FC236}">
                <a16:creationId xmlns:a16="http://schemas.microsoft.com/office/drawing/2014/main" id="{4D0D7568-B3B9-C54E-BBDE-16E57A0400BF}"/>
              </a:ext>
            </a:extLst>
          </p:cNvPr>
          <p:cNvPicPr>
            <a:picLocks noChangeAspect="1"/>
          </p:cNvPicPr>
          <p:nvPr/>
        </p:nvPicPr>
        <p:blipFill>
          <a:blip r:embed="rId4"/>
          <a:stretch>
            <a:fillRect/>
          </a:stretch>
        </p:blipFill>
        <p:spPr>
          <a:xfrm>
            <a:off x="686351" y="3115958"/>
            <a:ext cx="9283700" cy="673100"/>
          </a:xfrm>
          <a:prstGeom prst="rect">
            <a:avLst/>
          </a:prstGeom>
        </p:spPr>
      </p:pic>
      <p:sp>
        <p:nvSpPr>
          <p:cNvPr id="6" name="Rectangle 5">
            <a:extLst>
              <a:ext uri="{FF2B5EF4-FFF2-40B4-BE49-F238E27FC236}">
                <a16:creationId xmlns:a16="http://schemas.microsoft.com/office/drawing/2014/main" id="{C4AAC733-55B8-D14D-B545-E41996E44471}"/>
              </a:ext>
            </a:extLst>
          </p:cNvPr>
          <p:cNvSpPr/>
          <p:nvPr/>
        </p:nvSpPr>
        <p:spPr>
          <a:xfrm>
            <a:off x="713172" y="2273300"/>
            <a:ext cx="9054192" cy="435429"/>
          </a:xfrm>
          <a:prstGeom prst="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BB5AF18-7C6F-A04D-8730-EFF1C4102394}"/>
              </a:ext>
            </a:extLst>
          </p:cNvPr>
          <p:cNvSpPr/>
          <p:nvPr/>
        </p:nvSpPr>
        <p:spPr>
          <a:xfrm>
            <a:off x="686351" y="2708729"/>
            <a:ext cx="6136821" cy="312606"/>
          </a:xfrm>
          <a:prstGeom prst="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351D955-F886-1F47-8841-D80E96A78B81}"/>
              </a:ext>
            </a:extLst>
          </p:cNvPr>
          <p:cNvSpPr/>
          <p:nvPr/>
        </p:nvSpPr>
        <p:spPr>
          <a:xfrm>
            <a:off x="4007403" y="3068868"/>
            <a:ext cx="5553290" cy="435429"/>
          </a:xfrm>
          <a:prstGeom prst="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6920AF4-5531-0749-915C-62B606E73B0E}"/>
              </a:ext>
            </a:extLst>
          </p:cNvPr>
          <p:cNvSpPr/>
          <p:nvPr/>
        </p:nvSpPr>
        <p:spPr>
          <a:xfrm>
            <a:off x="713172" y="3406360"/>
            <a:ext cx="3891208" cy="435429"/>
          </a:xfrm>
          <a:prstGeom prst="rect">
            <a:avLst/>
          </a:prstGeom>
          <a:solidFill>
            <a:srgbClr val="FFFF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05640F0-33E2-A248-94FB-D7A7261B1A78}"/>
              </a:ext>
            </a:extLst>
          </p:cNvPr>
          <p:cNvSpPr txBox="1"/>
          <p:nvPr/>
        </p:nvSpPr>
        <p:spPr>
          <a:xfrm>
            <a:off x="10074052" y="2099372"/>
            <a:ext cx="1870526" cy="1938992"/>
          </a:xfrm>
          <a:prstGeom prst="rect">
            <a:avLst/>
          </a:prstGeom>
          <a:solidFill>
            <a:srgbClr val="FF5A5A"/>
          </a:solidFill>
        </p:spPr>
        <p:txBody>
          <a:bodyPr wrap="square" rtlCol="0">
            <a:spAutoFit/>
          </a:bodyPr>
          <a:lstStyle/>
          <a:p>
            <a:r>
              <a:rPr lang="en-US" sz="2400" dirty="0">
                <a:solidFill>
                  <a:schemeClr val="bg1"/>
                </a:solidFill>
                <a:latin typeface="Noir Pro Heavy" panose="00000A00000000000000" pitchFamily="2" charset="0"/>
              </a:rPr>
              <a:t>That’s $6,000 per patient per year!</a:t>
            </a:r>
          </a:p>
        </p:txBody>
      </p:sp>
      <p:cxnSp>
        <p:nvCxnSpPr>
          <p:cNvPr id="14" name="Straight Arrow Connector 13">
            <a:extLst>
              <a:ext uri="{FF2B5EF4-FFF2-40B4-BE49-F238E27FC236}">
                <a16:creationId xmlns:a16="http://schemas.microsoft.com/office/drawing/2014/main" id="{771A3006-B424-44D4-BC6B-232718CEBFA6}"/>
              </a:ext>
            </a:extLst>
          </p:cNvPr>
          <p:cNvCxnSpPr/>
          <p:nvPr/>
        </p:nvCxnSpPr>
        <p:spPr>
          <a:xfrm flipH="1">
            <a:off x="9631680" y="3246120"/>
            <a:ext cx="464820" cy="53340"/>
          </a:xfrm>
          <a:prstGeom prst="straightConnector1">
            <a:avLst/>
          </a:prstGeom>
          <a:ln w="76200">
            <a:solidFill>
              <a:srgbClr val="FF5A5A"/>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48D96D4-0C79-4184-AF15-BF75FB3FAEE7}"/>
              </a:ext>
            </a:extLst>
          </p:cNvPr>
          <p:cNvSpPr txBox="1"/>
          <p:nvPr/>
        </p:nvSpPr>
        <p:spPr>
          <a:xfrm>
            <a:off x="2266122" y="4155913"/>
            <a:ext cx="9654412" cy="2246769"/>
          </a:xfrm>
          <a:prstGeom prst="rect">
            <a:avLst/>
          </a:prstGeom>
          <a:noFill/>
        </p:spPr>
        <p:txBody>
          <a:bodyPr wrap="square" rtlCol="0">
            <a:spAutoFit/>
          </a:bodyPr>
          <a:lstStyle/>
          <a:p>
            <a:r>
              <a:rPr lang="en-US" sz="2800" dirty="0">
                <a:latin typeface="Noir Pro Heavy" panose="00000A00000000000000" pitchFamily="2" charset="0"/>
              </a:rPr>
              <a:t>Imagine the Opportunity in </a:t>
            </a:r>
            <a:r>
              <a:rPr lang="en-US" sz="2800" dirty="0">
                <a:solidFill>
                  <a:srgbClr val="FF5A5A"/>
                </a:solidFill>
                <a:latin typeface="Noir Pro Heavy" panose="00000A00000000000000" pitchFamily="2" charset="0"/>
              </a:rPr>
              <a:t>Georgia</a:t>
            </a:r>
            <a:r>
              <a:rPr lang="en-US" sz="2800" dirty="0">
                <a:latin typeface="Noir Pro Heavy" panose="00000A00000000000000" pitchFamily="2" charset="0"/>
              </a:rPr>
              <a:t>:</a:t>
            </a:r>
          </a:p>
          <a:p>
            <a:pPr marL="285750" indent="-285750">
              <a:buFont typeface="Arial" panose="020B0604020202020204" pitchFamily="34" charset="0"/>
              <a:buChar char="•"/>
            </a:pPr>
            <a:r>
              <a:rPr lang="en-US" sz="2800" dirty="0">
                <a:solidFill>
                  <a:srgbClr val="FF5A5A"/>
                </a:solidFill>
                <a:latin typeface="Noir Pro Heavy" panose="00000A00000000000000" pitchFamily="2" charset="0"/>
              </a:rPr>
              <a:t>1.8m</a:t>
            </a:r>
            <a:r>
              <a:rPr lang="en-US" sz="2800" dirty="0">
                <a:latin typeface="Noir Pro Heavy" panose="00000A00000000000000" pitchFamily="2" charset="0"/>
              </a:rPr>
              <a:t> Medicaid patients</a:t>
            </a:r>
          </a:p>
          <a:p>
            <a:pPr marL="285750" indent="-285750">
              <a:buFont typeface="Arial" panose="020B0604020202020204" pitchFamily="34" charset="0"/>
              <a:buChar char="•"/>
            </a:pPr>
            <a:r>
              <a:rPr lang="en-US" sz="2800" dirty="0">
                <a:solidFill>
                  <a:srgbClr val="FF5A5A"/>
                </a:solidFill>
                <a:latin typeface="Noir Pro Heavy" panose="00000A00000000000000" pitchFamily="2" charset="0"/>
              </a:rPr>
              <a:t>680,000</a:t>
            </a:r>
            <a:r>
              <a:rPr lang="en-US" sz="2800" dirty="0">
                <a:latin typeface="Noir Pro Heavy" panose="00000A00000000000000" pitchFamily="2" charset="0"/>
              </a:rPr>
              <a:t> SHBP members </a:t>
            </a:r>
          </a:p>
          <a:p>
            <a:pPr marL="285750" indent="-285750">
              <a:buFont typeface="Arial" panose="020B0604020202020204" pitchFamily="34" charset="0"/>
              <a:buChar char="•"/>
            </a:pPr>
            <a:r>
              <a:rPr lang="en-US" sz="2800" dirty="0">
                <a:solidFill>
                  <a:srgbClr val="FF5A5A"/>
                </a:solidFill>
                <a:latin typeface="Noir Pro Heavy" panose="00000A00000000000000" pitchFamily="2" charset="0"/>
              </a:rPr>
              <a:t>14% </a:t>
            </a:r>
            <a:r>
              <a:rPr lang="en-US" sz="2800" dirty="0">
                <a:latin typeface="Noir Pro Heavy" panose="00000A00000000000000" pitchFamily="2" charset="0"/>
              </a:rPr>
              <a:t>with type 2 diabetes</a:t>
            </a:r>
          </a:p>
          <a:p>
            <a:pPr marL="285750" indent="-285750">
              <a:buFont typeface="Arial" panose="020B0604020202020204" pitchFamily="34" charset="0"/>
              <a:buChar char="•"/>
            </a:pPr>
            <a:r>
              <a:rPr lang="en-US" sz="2800" dirty="0">
                <a:solidFill>
                  <a:srgbClr val="FF5A5A"/>
                </a:solidFill>
                <a:latin typeface="Noir Pro Heavy" panose="00000A00000000000000" pitchFamily="2" charset="0"/>
              </a:rPr>
              <a:t>347,200 </a:t>
            </a:r>
            <a:r>
              <a:rPr lang="en-US" sz="2800" dirty="0">
                <a:latin typeface="Noir Pro Heavy" panose="00000A00000000000000" pitchFamily="2" charset="0"/>
              </a:rPr>
              <a:t>patients with diabetes under state care</a:t>
            </a:r>
          </a:p>
        </p:txBody>
      </p:sp>
    </p:spTree>
    <p:extLst>
      <p:ext uri="{BB962C8B-B14F-4D97-AF65-F5344CB8AC3E}">
        <p14:creationId xmlns:p14="http://schemas.microsoft.com/office/powerpoint/2010/main" val="33257886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353492-D128-B44F-B110-3454B9220034}"/>
              </a:ext>
            </a:extLst>
          </p:cNvPr>
          <p:cNvPicPr>
            <a:picLocks noChangeAspect="1"/>
          </p:cNvPicPr>
          <p:nvPr/>
        </p:nvPicPr>
        <p:blipFill>
          <a:blip r:embed="rId2"/>
          <a:stretch>
            <a:fillRect/>
          </a:stretch>
        </p:blipFill>
        <p:spPr>
          <a:xfrm>
            <a:off x="4811363" y="889000"/>
            <a:ext cx="5080000" cy="5080000"/>
          </a:xfrm>
          <a:prstGeom prst="rect">
            <a:avLst/>
          </a:prstGeom>
        </p:spPr>
      </p:pic>
      <p:sp>
        <p:nvSpPr>
          <p:cNvPr id="5" name="Title 4">
            <a:extLst>
              <a:ext uri="{FF2B5EF4-FFF2-40B4-BE49-F238E27FC236}">
                <a16:creationId xmlns:a16="http://schemas.microsoft.com/office/drawing/2014/main" id="{8A90D8A9-4956-0E41-857F-56E521F87A18}"/>
              </a:ext>
            </a:extLst>
          </p:cNvPr>
          <p:cNvSpPr>
            <a:spLocks noGrp="1"/>
          </p:cNvSpPr>
          <p:nvPr>
            <p:ph type="title"/>
          </p:nvPr>
        </p:nvSpPr>
        <p:spPr/>
        <p:txBody>
          <a:bodyPr/>
          <a:lstStyle/>
          <a:p>
            <a:r>
              <a:rPr lang="en-US" dirty="0"/>
              <a:t>Not all Unicorns and Rainbows</a:t>
            </a:r>
          </a:p>
        </p:txBody>
      </p:sp>
    </p:spTree>
    <p:extLst>
      <p:ext uri="{BB962C8B-B14F-4D97-AF65-F5344CB8AC3E}">
        <p14:creationId xmlns:p14="http://schemas.microsoft.com/office/powerpoint/2010/main" val="1740050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26FEE9-6ACC-8A41-B074-A12B3C24EC06}"/>
              </a:ext>
            </a:extLst>
          </p:cNvPr>
          <p:cNvSpPr>
            <a:spLocks noGrp="1"/>
          </p:cNvSpPr>
          <p:nvPr>
            <p:ph idx="1"/>
          </p:nvPr>
        </p:nvSpPr>
        <p:spPr>
          <a:xfrm>
            <a:off x="541020" y="1632473"/>
            <a:ext cx="11109960" cy="4118970"/>
          </a:xfrm>
        </p:spPr>
        <p:txBody>
          <a:bodyPr>
            <a:normAutofit fontScale="92500" lnSpcReduction="10000"/>
          </a:bodyPr>
          <a:lstStyle/>
          <a:p>
            <a:r>
              <a:rPr lang="en-US" dirty="0"/>
              <a:t>Improves outcomes and lowers costs</a:t>
            </a:r>
          </a:p>
          <a:p>
            <a:r>
              <a:rPr lang="en-US" dirty="0"/>
              <a:t>Improves operational efficiency by reducing manual or redundant tasks for healthcare providers</a:t>
            </a:r>
          </a:p>
          <a:p>
            <a:r>
              <a:rPr lang="en-US" dirty="0"/>
              <a:t>Builds trusting and loyal relationships based on accurate data between healthcare providers and their patients</a:t>
            </a:r>
          </a:p>
          <a:p>
            <a:r>
              <a:rPr lang="en-US" dirty="0"/>
              <a:t>Engages patients in the planning, goal-setting, and self-management of their care, which ultimately improves care</a:t>
            </a:r>
          </a:p>
          <a:p>
            <a:r>
              <a:rPr lang="en-US" dirty="0"/>
              <a:t>Improves quality metrics and patient satisfaction scores </a:t>
            </a:r>
          </a:p>
          <a:p>
            <a:r>
              <a:rPr lang="en-US" dirty="0"/>
              <a:t>Reduces costs associated with readmission penalties, emergency department visits, and operations </a:t>
            </a:r>
          </a:p>
        </p:txBody>
      </p:sp>
      <p:sp>
        <p:nvSpPr>
          <p:cNvPr id="2" name="Title 1">
            <a:extLst>
              <a:ext uri="{FF2B5EF4-FFF2-40B4-BE49-F238E27FC236}">
                <a16:creationId xmlns:a16="http://schemas.microsoft.com/office/drawing/2014/main" id="{650DC437-5F9C-0B41-A4E6-91041E102551}"/>
              </a:ext>
            </a:extLst>
          </p:cNvPr>
          <p:cNvSpPr>
            <a:spLocks noGrp="1"/>
          </p:cNvSpPr>
          <p:nvPr>
            <p:ph type="title"/>
          </p:nvPr>
        </p:nvSpPr>
        <p:spPr/>
        <p:txBody>
          <a:bodyPr/>
          <a:lstStyle/>
          <a:p>
            <a:r>
              <a:rPr lang="en-US" dirty="0">
                <a:solidFill>
                  <a:schemeClr val="bg1"/>
                </a:solidFill>
                <a:latin typeface="Noir Pro Heavy" pitchFamily="2" charset="0"/>
              </a:rPr>
              <a:t>Why Remote Patient Monitoring? </a:t>
            </a:r>
            <a:endParaRPr lang="en-US" dirty="0">
              <a:latin typeface="Noir Pro Heavy" pitchFamily="2" charset="0"/>
            </a:endParaRPr>
          </a:p>
        </p:txBody>
      </p:sp>
      <p:pic>
        <p:nvPicPr>
          <p:cNvPr id="4" name="Picture 3">
            <a:extLst>
              <a:ext uri="{FF2B5EF4-FFF2-40B4-BE49-F238E27FC236}">
                <a16:creationId xmlns:a16="http://schemas.microsoft.com/office/drawing/2014/main" id="{A6E4AFB4-6A25-4B4C-B0D4-24A795468B7E}"/>
              </a:ext>
            </a:extLst>
          </p:cNvPr>
          <p:cNvPicPr>
            <a:picLocks noChangeAspect="1"/>
          </p:cNvPicPr>
          <p:nvPr/>
        </p:nvPicPr>
        <p:blipFill>
          <a:blip r:embed="rId2"/>
          <a:stretch>
            <a:fillRect/>
          </a:stretch>
        </p:blipFill>
        <p:spPr>
          <a:xfrm>
            <a:off x="7488236" y="5253263"/>
            <a:ext cx="3099492" cy="1181224"/>
          </a:xfrm>
          <a:prstGeom prst="rect">
            <a:avLst/>
          </a:prstGeom>
        </p:spPr>
      </p:pic>
      <p:pic>
        <p:nvPicPr>
          <p:cNvPr id="5" name="Picture 4">
            <a:extLst>
              <a:ext uri="{FF2B5EF4-FFF2-40B4-BE49-F238E27FC236}">
                <a16:creationId xmlns:a16="http://schemas.microsoft.com/office/drawing/2014/main" id="{59DA510C-1400-2142-910B-012AB60442A8}"/>
              </a:ext>
            </a:extLst>
          </p:cNvPr>
          <p:cNvPicPr>
            <a:picLocks noChangeAspect="1"/>
          </p:cNvPicPr>
          <p:nvPr/>
        </p:nvPicPr>
        <p:blipFill>
          <a:blip r:embed="rId3"/>
          <a:stretch>
            <a:fillRect/>
          </a:stretch>
        </p:blipFill>
        <p:spPr>
          <a:xfrm>
            <a:off x="10759797" y="5391488"/>
            <a:ext cx="1123476" cy="904773"/>
          </a:xfrm>
          <a:prstGeom prst="rect">
            <a:avLst/>
          </a:prstGeom>
        </p:spPr>
      </p:pic>
      <p:sp>
        <p:nvSpPr>
          <p:cNvPr id="6" name="TextBox 5">
            <a:extLst>
              <a:ext uri="{FF2B5EF4-FFF2-40B4-BE49-F238E27FC236}">
                <a16:creationId xmlns:a16="http://schemas.microsoft.com/office/drawing/2014/main" id="{B751B652-B9F5-0F4E-BCDA-3763F52D9B2F}"/>
              </a:ext>
            </a:extLst>
          </p:cNvPr>
          <p:cNvSpPr txBox="1"/>
          <p:nvPr/>
        </p:nvSpPr>
        <p:spPr>
          <a:xfrm>
            <a:off x="9607826" y="6434487"/>
            <a:ext cx="2014331" cy="369332"/>
          </a:xfrm>
          <a:prstGeom prst="rect">
            <a:avLst/>
          </a:prstGeom>
          <a:noFill/>
        </p:spPr>
        <p:txBody>
          <a:bodyPr wrap="square" rtlCol="0">
            <a:spAutoFit/>
          </a:bodyPr>
          <a:lstStyle/>
          <a:p>
            <a:pPr algn="ctr"/>
            <a:r>
              <a:rPr lang="en-US" dirty="0" err="1"/>
              <a:t>www.ehidc.org</a:t>
            </a:r>
            <a:endParaRPr lang="en-US" dirty="0"/>
          </a:p>
        </p:txBody>
      </p:sp>
    </p:spTree>
    <p:extLst>
      <p:ext uri="{BB962C8B-B14F-4D97-AF65-F5344CB8AC3E}">
        <p14:creationId xmlns:p14="http://schemas.microsoft.com/office/powerpoint/2010/main" val="16489614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26FEE9-6ACC-8A41-B074-A12B3C24EC06}"/>
              </a:ext>
            </a:extLst>
          </p:cNvPr>
          <p:cNvSpPr>
            <a:spLocks noGrp="1"/>
          </p:cNvSpPr>
          <p:nvPr>
            <p:ph idx="1"/>
          </p:nvPr>
        </p:nvSpPr>
        <p:spPr>
          <a:xfrm>
            <a:off x="541020" y="1676399"/>
            <a:ext cx="11109960" cy="4500563"/>
          </a:xfrm>
        </p:spPr>
        <p:txBody>
          <a:bodyPr>
            <a:normAutofit fontScale="92500" lnSpcReduction="10000"/>
          </a:bodyPr>
          <a:lstStyle/>
          <a:p>
            <a:r>
              <a:rPr lang="en-US" sz="4000" dirty="0">
                <a:latin typeface="Noir Pro Heavy" panose="00000A00000000000000" pitchFamily="2" charset="0"/>
              </a:rPr>
              <a:t>Lack of awareness</a:t>
            </a:r>
          </a:p>
          <a:p>
            <a:r>
              <a:rPr lang="en-US" sz="4000" dirty="0">
                <a:latin typeface="Noir Pro Heavy" panose="00000A00000000000000" pitchFamily="2" charset="0"/>
              </a:rPr>
              <a:t>Lack of payer reimbursement </a:t>
            </a:r>
          </a:p>
          <a:p>
            <a:r>
              <a:rPr lang="en-US" sz="4000" dirty="0">
                <a:latin typeface="Noir Pro Heavy" panose="00000A00000000000000" pitchFamily="2" charset="0"/>
              </a:rPr>
              <a:t>Lack of reimbursement “proof” </a:t>
            </a:r>
          </a:p>
          <a:p>
            <a:r>
              <a:rPr lang="en-US" sz="4000" dirty="0">
                <a:latin typeface="Noir Pro Heavy" panose="00000A00000000000000" pitchFamily="2" charset="0"/>
              </a:rPr>
              <a:t>High deductible healthcare plans (more patient responsibility)</a:t>
            </a:r>
          </a:p>
          <a:p>
            <a:r>
              <a:rPr lang="en-US" sz="4000" dirty="0">
                <a:latin typeface="Noir Pro Heavy" panose="00000A00000000000000" pitchFamily="2" charset="0"/>
              </a:rPr>
              <a:t>Liability concerns</a:t>
            </a:r>
          </a:p>
          <a:p>
            <a:r>
              <a:rPr lang="en-US" sz="4000" dirty="0">
                <a:latin typeface="Noir Pro Heavy" panose="00000A00000000000000" pitchFamily="2" charset="0"/>
              </a:rPr>
              <a:t>Lack of clinical resources  </a:t>
            </a:r>
          </a:p>
          <a:p>
            <a:r>
              <a:rPr lang="en-US" sz="4000" dirty="0">
                <a:latin typeface="Noir Pro Heavy" panose="00000A00000000000000" pitchFamily="2" charset="0"/>
              </a:rPr>
              <a:t>Fear of change </a:t>
            </a:r>
          </a:p>
        </p:txBody>
      </p:sp>
      <p:sp>
        <p:nvSpPr>
          <p:cNvPr id="2" name="Title 1">
            <a:extLst>
              <a:ext uri="{FF2B5EF4-FFF2-40B4-BE49-F238E27FC236}">
                <a16:creationId xmlns:a16="http://schemas.microsoft.com/office/drawing/2014/main" id="{650DC437-5F9C-0B41-A4E6-91041E102551}"/>
              </a:ext>
            </a:extLst>
          </p:cNvPr>
          <p:cNvSpPr>
            <a:spLocks noGrp="1"/>
          </p:cNvSpPr>
          <p:nvPr>
            <p:ph type="title"/>
          </p:nvPr>
        </p:nvSpPr>
        <p:spPr/>
        <p:txBody>
          <a:bodyPr/>
          <a:lstStyle/>
          <a:p>
            <a:r>
              <a:rPr lang="en-US" dirty="0">
                <a:solidFill>
                  <a:schemeClr val="bg1"/>
                </a:solidFill>
                <a:latin typeface="Noir Pro Heavy" pitchFamily="2" charset="0"/>
              </a:rPr>
              <a:t>RPM Adoption Issues </a:t>
            </a:r>
            <a:endParaRPr lang="en-US" dirty="0">
              <a:latin typeface="Noir Pro Heavy" pitchFamily="2" charset="0"/>
            </a:endParaRPr>
          </a:p>
        </p:txBody>
      </p:sp>
    </p:spTree>
    <p:extLst>
      <p:ext uri="{BB962C8B-B14F-4D97-AF65-F5344CB8AC3E}">
        <p14:creationId xmlns:p14="http://schemas.microsoft.com/office/powerpoint/2010/main" val="16721563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26FEE9-6ACC-8A41-B074-A12B3C24EC06}"/>
              </a:ext>
            </a:extLst>
          </p:cNvPr>
          <p:cNvSpPr>
            <a:spLocks noGrp="1"/>
          </p:cNvSpPr>
          <p:nvPr>
            <p:ph idx="1"/>
          </p:nvPr>
        </p:nvSpPr>
        <p:spPr>
          <a:xfrm>
            <a:off x="15240" y="1634289"/>
            <a:ext cx="11811000" cy="4733174"/>
          </a:xfrm>
        </p:spPr>
        <p:txBody>
          <a:bodyPr>
            <a:noAutofit/>
          </a:bodyPr>
          <a:lstStyle/>
          <a:p>
            <a:pPr lvl="1"/>
            <a:r>
              <a:rPr lang="en-US" sz="3200" dirty="0">
                <a:latin typeface="Noir Pro Bold" panose="00000800000000000000" pitchFamily="2" charset="0"/>
              </a:rPr>
              <a:t>Continue to support Georgia Research Alliance (GRA)</a:t>
            </a:r>
          </a:p>
          <a:p>
            <a:pPr lvl="1"/>
            <a:r>
              <a:rPr lang="en-US" sz="3200" dirty="0">
                <a:latin typeface="Noir Pro Bold" panose="00000800000000000000" pitchFamily="2" charset="0"/>
              </a:rPr>
              <a:t>Pass legislature to promote awareness and adoption of RPM and other virtual care solutions </a:t>
            </a:r>
          </a:p>
          <a:p>
            <a:pPr lvl="1"/>
            <a:r>
              <a:rPr lang="en-US" sz="3200" dirty="0">
                <a:latin typeface="Noir Pro Bold" panose="00000800000000000000" pitchFamily="2" charset="0"/>
              </a:rPr>
              <a:t>Fund RPM pilots for local clinics</a:t>
            </a:r>
          </a:p>
          <a:p>
            <a:pPr lvl="1"/>
            <a:r>
              <a:rPr lang="en-US" sz="3200" dirty="0">
                <a:latin typeface="Noir Pro Bold" panose="00000800000000000000" pitchFamily="2" charset="0"/>
              </a:rPr>
              <a:t>Support Georgia Healthcare Technology Innovation</a:t>
            </a:r>
          </a:p>
          <a:p>
            <a:pPr lvl="1"/>
            <a:endParaRPr lang="en-US" sz="3200" dirty="0">
              <a:latin typeface="Noir Pro Bold" panose="00000800000000000000" pitchFamily="2" charset="0"/>
            </a:endParaRPr>
          </a:p>
        </p:txBody>
      </p:sp>
      <p:sp>
        <p:nvSpPr>
          <p:cNvPr id="2" name="Title 1">
            <a:extLst>
              <a:ext uri="{FF2B5EF4-FFF2-40B4-BE49-F238E27FC236}">
                <a16:creationId xmlns:a16="http://schemas.microsoft.com/office/drawing/2014/main" id="{650DC437-5F9C-0B41-A4E6-91041E102551}"/>
              </a:ext>
            </a:extLst>
          </p:cNvPr>
          <p:cNvSpPr>
            <a:spLocks noGrp="1"/>
          </p:cNvSpPr>
          <p:nvPr>
            <p:ph type="title"/>
          </p:nvPr>
        </p:nvSpPr>
        <p:spPr/>
        <p:txBody>
          <a:bodyPr/>
          <a:lstStyle/>
          <a:p>
            <a:r>
              <a:rPr lang="en-US" dirty="0">
                <a:solidFill>
                  <a:schemeClr val="bg1"/>
                </a:solidFill>
                <a:latin typeface="Noir Pro Heavy" pitchFamily="2" charset="0"/>
              </a:rPr>
              <a:t>What you can do? </a:t>
            </a:r>
            <a:endParaRPr lang="en-US" dirty="0">
              <a:latin typeface="Noir Pro Heavy" pitchFamily="2" charset="0"/>
            </a:endParaRPr>
          </a:p>
        </p:txBody>
      </p:sp>
      <p:pic>
        <p:nvPicPr>
          <p:cNvPr id="4" name="Picture 3">
            <a:extLst>
              <a:ext uri="{FF2B5EF4-FFF2-40B4-BE49-F238E27FC236}">
                <a16:creationId xmlns:a16="http://schemas.microsoft.com/office/drawing/2014/main" id="{434415CA-D2E4-2F45-A2A9-DE35BB80FF8C}"/>
              </a:ext>
            </a:extLst>
          </p:cNvPr>
          <p:cNvPicPr>
            <a:picLocks noChangeAspect="1"/>
          </p:cNvPicPr>
          <p:nvPr/>
        </p:nvPicPr>
        <p:blipFill>
          <a:blip r:embed="rId2"/>
          <a:stretch>
            <a:fillRect/>
          </a:stretch>
        </p:blipFill>
        <p:spPr>
          <a:xfrm>
            <a:off x="7245312" y="5545618"/>
            <a:ext cx="2856282" cy="888869"/>
          </a:xfrm>
          <a:prstGeom prst="rect">
            <a:avLst/>
          </a:prstGeom>
        </p:spPr>
      </p:pic>
      <p:pic>
        <p:nvPicPr>
          <p:cNvPr id="5" name="Picture 4">
            <a:extLst>
              <a:ext uri="{FF2B5EF4-FFF2-40B4-BE49-F238E27FC236}">
                <a16:creationId xmlns:a16="http://schemas.microsoft.com/office/drawing/2014/main" id="{48CA9C24-AA8D-B24E-92B7-2F2880432F0B}"/>
              </a:ext>
            </a:extLst>
          </p:cNvPr>
          <p:cNvPicPr>
            <a:picLocks noChangeAspect="1"/>
          </p:cNvPicPr>
          <p:nvPr/>
        </p:nvPicPr>
        <p:blipFill>
          <a:blip r:embed="rId3"/>
          <a:stretch>
            <a:fillRect/>
          </a:stretch>
        </p:blipFill>
        <p:spPr>
          <a:xfrm>
            <a:off x="2453675" y="5438347"/>
            <a:ext cx="3523246" cy="847698"/>
          </a:xfrm>
          <a:prstGeom prst="rect">
            <a:avLst/>
          </a:prstGeom>
        </p:spPr>
      </p:pic>
      <p:pic>
        <p:nvPicPr>
          <p:cNvPr id="6" name="Picture 5">
            <a:extLst>
              <a:ext uri="{FF2B5EF4-FFF2-40B4-BE49-F238E27FC236}">
                <a16:creationId xmlns:a16="http://schemas.microsoft.com/office/drawing/2014/main" id="{7BE01112-5DF5-3541-8880-5281AE43D519}"/>
              </a:ext>
            </a:extLst>
          </p:cNvPr>
          <p:cNvPicPr>
            <a:picLocks noChangeAspect="1"/>
          </p:cNvPicPr>
          <p:nvPr/>
        </p:nvPicPr>
        <p:blipFill>
          <a:blip r:embed="rId4"/>
          <a:stretch>
            <a:fillRect/>
          </a:stretch>
        </p:blipFill>
        <p:spPr>
          <a:xfrm>
            <a:off x="4404965" y="4326507"/>
            <a:ext cx="3021991" cy="780514"/>
          </a:xfrm>
          <a:prstGeom prst="rect">
            <a:avLst/>
          </a:prstGeom>
        </p:spPr>
      </p:pic>
      <p:pic>
        <p:nvPicPr>
          <p:cNvPr id="7" name="Picture 6">
            <a:extLst>
              <a:ext uri="{FF2B5EF4-FFF2-40B4-BE49-F238E27FC236}">
                <a16:creationId xmlns:a16="http://schemas.microsoft.com/office/drawing/2014/main" id="{BC93D849-FC31-C142-9F27-7909DE8B4073}"/>
              </a:ext>
            </a:extLst>
          </p:cNvPr>
          <p:cNvPicPr>
            <a:picLocks noChangeAspect="1"/>
          </p:cNvPicPr>
          <p:nvPr/>
        </p:nvPicPr>
        <p:blipFill>
          <a:blip r:embed="rId5"/>
          <a:stretch>
            <a:fillRect/>
          </a:stretch>
        </p:blipFill>
        <p:spPr>
          <a:xfrm>
            <a:off x="7972239" y="4247842"/>
            <a:ext cx="3614477" cy="904773"/>
          </a:xfrm>
          <a:prstGeom prst="rect">
            <a:avLst/>
          </a:prstGeom>
        </p:spPr>
      </p:pic>
      <p:pic>
        <p:nvPicPr>
          <p:cNvPr id="8" name="Picture 7">
            <a:extLst>
              <a:ext uri="{FF2B5EF4-FFF2-40B4-BE49-F238E27FC236}">
                <a16:creationId xmlns:a16="http://schemas.microsoft.com/office/drawing/2014/main" id="{9BDEBFBB-F711-2843-B72D-F87E88002FB3}"/>
              </a:ext>
            </a:extLst>
          </p:cNvPr>
          <p:cNvPicPr>
            <a:picLocks noChangeAspect="1"/>
          </p:cNvPicPr>
          <p:nvPr/>
        </p:nvPicPr>
        <p:blipFill>
          <a:blip r:embed="rId6"/>
          <a:stretch>
            <a:fillRect/>
          </a:stretch>
        </p:blipFill>
        <p:spPr>
          <a:xfrm>
            <a:off x="541020" y="4326507"/>
            <a:ext cx="3140807" cy="747442"/>
          </a:xfrm>
          <a:prstGeom prst="rect">
            <a:avLst/>
          </a:prstGeom>
        </p:spPr>
      </p:pic>
    </p:spTree>
    <p:extLst>
      <p:ext uri="{BB962C8B-B14F-4D97-AF65-F5344CB8AC3E}">
        <p14:creationId xmlns:p14="http://schemas.microsoft.com/office/powerpoint/2010/main" val="9900567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C437-5F9C-0B41-A4E6-91041E102551}"/>
              </a:ext>
            </a:extLst>
          </p:cNvPr>
          <p:cNvSpPr>
            <a:spLocks noGrp="1"/>
          </p:cNvSpPr>
          <p:nvPr>
            <p:ph type="title"/>
          </p:nvPr>
        </p:nvSpPr>
        <p:spPr/>
        <p:txBody>
          <a:bodyPr/>
          <a:lstStyle/>
          <a:p>
            <a:r>
              <a:rPr lang="en-US" dirty="0">
                <a:solidFill>
                  <a:schemeClr val="bg1"/>
                </a:solidFill>
                <a:latin typeface="Noir Pro Heavy" pitchFamily="2" charset="0"/>
              </a:rPr>
              <a:t>What you can do? </a:t>
            </a:r>
            <a:endParaRPr lang="en-US" dirty="0">
              <a:latin typeface="Noir Pro Heavy" pitchFamily="2" charset="0"/>
            </a:endParaRPr>
          </a:p>
        </p:txBody>
      </p:sp>
      <p:sp>
        <p:nvSpPr>
          <p:cNvPr id="6" name="Content Placeholder 2">
            <a:extLst>
              <a:ext uri="{FF2B5EF4-FFF2-40B4-BE49-F238E27FC236}">
                <a16:creationId xmlns:a16="http://schemas.microsoft.com/office/drawing/2014/main" id="{106BE75D-4BD3-4145-8CF8-2E360EC72539}"/>
              </a:ext>
            </a:extLst>
          </p:cNvPr>
          <p:cNvSpPr>
            <a:spLocks noGrp="1"/>
          </p:cNvSpPr>
          <p:nvPr>
            <p:ph idx="1"/>
          </p:nvPr>
        </p:nvSpPr>
        <p:spPr>
          <a:xfrm>
            <a:off x="541020" y="1550469"/>
            <a:ext cx="11109960" cy="4733174"/>
          </a:xfrm>
        </p:spPr>
        <p:txBody>
          <a:bodyPr/>
          <a:lstStyle/>
          <a:p>
            <a:r>
              <a:rPr lang="en-US" dirty="0">
                <a:latin typeface="Noir Pro Bold" panose="00000800000000000000" pitchFamily="2" charset="0"/>
              </a:rPr>
              <a:t>Understand </a:t>
            </a:r>
          </a:p>
          <a:p>
            <a:r>
              <a:rPr lang="en-US" dirty="0">
                <a:latin typeface="Noir Pro Bold" panose="00000800000000000000" pitchFamily="2" charset="0"/>
              </a:rPr>
              <a:t>Support </a:t>
            </a:r>
          </a:p>
          <a:p>
            <a:r>
              <a:rPr lang="en-US" dirty="0">
                <a:latin typeface="Noir Pro Bold" panose="00000800000000000000" pitchFamily="2" charset="0"/>
              </a:rPr>
              <a:t>Start, Act, and Begin</a:t>
            </a:r>
          </a:p>
          <a:p>
            <a:endParaRPr lang="en-US" dirty="0"/>
          </a:p>
        </p:txBody>
      </p:sp>
    </p:spTree>
    <p:extLst>
      <p:ext uri="{BB962C8B-B14F-4D97-AF65-F5344CB8AC3E}">
        <p14:creationId xmlns:p14="http://schemas.microsoft.com/office/powerpoint/2010/main" val="33113890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26FEE9-6ACC-8A41-B074-A12B3C24EC06}"/>
              </a:ext>
            </a:extLst>
          </p:cNvPr>
          <p:cNvSpPr>
            <a:spLocks noGrp="1"/>
          </p:cNvSpPr>
          <p:nvPr>
            <p:ph idx="1"/>
          </p:nvPr>
        </p:nvSpPr>
        <p:spPr>
          <a:xfrm>
            <a:off x="541020" y="1550469"/>
            <a:ext cx="11109960" cy="4733174"/>
          </a:xfrm>
        </p:spPr>
        <p:txBody>
          <a:bodyPr/>
          <a:lstStyle/>
          <a:p>
            <a:r>
              <a:rPr lang="en-US" dirty="0">
                <a:latin typeface="Noir Pro Bold" panose="00000800000000000000" pitchFamily="2" charset="0"/>
              </a:rPr>
              <a:t>Understand </a:t>
            </a:r>
          </a:p>
          <a:p>
            <a:r>
              <a:rPr lang="en-US" dirty="0">
                <a:latin typeface="Noir Pro Bold" panose="00000800000000000000" pitchFamily="2" charset="0"/>
              </a:rPr>
              <a:t>Support </a:t>
            </a:r>
          </a:p>
          <a:p>
            <a:r>
              <a:rPr lang="en-US" dirty="0">
                <a:latin typeface="Noir Pro Bold" panose="00000800000000000000" pitchFamily="2" charset="0"/>
              </a:rPr>
              <a:t>Start, Act, and Begin</a:t>
            </a:r>
          </a:p>
          <a:p>
            <a:endParaRPr lang="en-US" dirty="0"/>
          </a:p>
        </p:txBody>
      </p:sp>
      <p:sp>
        <p:nvSpPr>
          <p:cNvPr id="2" name="Title 1">
            <a:extLst>
              <a:ext uri="{FF2B5EF4-FFF2-40B4-BE49-F238E27FC236}">
                <a16:creationId xmlns:a16="http://schemas.microsoft.com/office/drawing/2014/main" id="{650DC437-5F9C-0B41-A4E6-91041E102551}"/>
              </a:ext>
            </a:extLst>
          </p:cNvPr>
          <p:cNvSpPr>
            <a:spLocks noGrp="1"/>
          </p:cNvSpPr>
          <p:nvPr>
            <p:ph type="title"/>
          </p:nvPr>
        </p:nvSpPr>
        <p:spPr/>
        <p:txBody>
          <a:bodyPr/>
          <a:lstStyle/>
          <a:p>
            <a:r>
              <a:rPr lang="en-US" dirty="0">
                <a:solidFill>
                  <a:schemeClr val="bg1"/>
                </a:solidFill>
                <a:latin typeface="Noir Pro Heavy" pitchFamily="2" charset="0"/>
              </a:rPr>
              <a:t>What you can do? </a:t>
            </a:r>
            <a:endParaRPr lang="en-US" dirty="0">
              <a:latin typeface="Noir Pro Heavy" pitchFamily="2" charset="0"/>
            </a:endParaRPr>
          </a:p>
        </p:txBody>
      </p:sp>
      <p:pic>
        <p:nvPicPr>
          <p:cNvPr id="10" name="Picture 9">
            <a:extLst>
              <a:ext uri="{FF2B5EF4-FFF2-40B4-BE49-F238E27FC236}">
                <a16:creationId xmlns:a16="http://schemas.microsoft.com/office/drawing/2014/main" id="{04C55AE5-4C55-E540-B081-899422C92D00}"/>
              </a:ext>
            </a:extLst>
          </p:cNvPr>
          <p:cNvPicPr>
            <a:picLocks noChangeAspect="1"/>
          </p:cNvPicPr>
          <p:nvPr/>
        </p:nvPicPr>
        <p:blipFill>
          <a:blip r:embed="rId2"/>
          <a:stretch>
            <a:fillRect/>
          </a:stretch>
        </p:blipFill>
        <p:spPr>
          <a:xfrm>
            <a:off x="713642" y="3172251"/>
            <a:ext cx="7126219" cy="3004712"/>
          </a:xfrm>
          <a:prstGeom prst="rect">
            <a:avLst/>
          </a:prstGeom>
        </p:spPr>
      </p:pic>
      <p:pic>
        <p:nvPicPr>
          <p:cNvPr id="4" name="Picture 3">
            <a:extLst>
              <a:ext uri="{FF2B5EF4-FFF2-40B4-BE49-F238E27FC236}">
                <a16:creationId xmlns:a16="http://schemas.microsoft.com/office/drawing/2014/main" id="{FC025E18-68AD-F346-8705-615294D27DE2}"/>
              </a:ext>
            </a:extLst>
          </p:cNvPr>
          <p:cNvPicPr>
            <a:picLocks noChangeAspect="1"/>
          </p:cNvPicPr>
          <p:nvPr/>
        </p:nvPicPr>
        <p:blipFill>
          <a:blip r:embed="rId3"/>
          <a:stretch>
            <a:fillRect/>
          </a:stretch>
        </p:blipFill>
        <p:spPr>
          <a:xfrm>
            <a:off x="8247716" y="1705050"/>
            <a:ext cx="3575886" cy="4471913"/>
          </a:xfrm>
          <a:prstGeom prst="rect">
            <a:avLst/>
          </a:prstGeom>
        </p:spPr>
      </p:pic>
    </p:spTree>
    <p:extLst>
      <p:ext uri="{BB962C8B-B14F-4D97-AF65-F5344CB8AC3E}">
        <p14:creationId xmlns:p14="http://schemas.microsoft.com/office/powerpoint/2010/main" val="36199877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0">
            <a:extLst>
              <a:ext uri="{FF2B5EF4-FFF2-40B4-BE49-F238E27FC236}">
                <a16:creationId xmlns:a16="http://schemas.microsoft.com/office/drawing/2014/main" id="{EAE623AB-DCBC-8949-8C37-498C79708DF7}"/>
              </a:ext>
            </a:extLst>
          </p:cNvPr>
          <p:cNvSpPr>
            <a:spLocks noGrp="1"/>
          </p:cNvSpPr>
          <p:nvPr>
            <p:ph type="body" sz="quarter" idx="11"/>
          </p:nvPr>
        </p:nvSpPr>
        <p:spPr>
          <a:xfrm>
            <a:off x="713387" y="637209"/>
            <a:ext cx="7264422" cy="2400657"/>
          </a:xfrm>
        </p:spPr>
        <p:txBody>
          <a:bodyPr wrap="square">
            <a:spAutoFit/>
          </a:bodyPr>
          <a:lstStyle/>
          <a:p>
            <a:pPr>
              <a:lnSpc>
                <a:spcPct val="100000"/>
              </a:lnSpc>
            </a:pPr>
            <a:r>
              <a:rPr lang="en-US" sz="5000" dirty="0"/>
              <a:t>Let’s work together to help save Georgia lives</a:t>
            </a:r>
          </a:p>
        </p:txBody>
      </p:sp>
      <p:sp>
        <p:nvSpPr>
          <p:cNvPr id="15" name="Text Placeholder 10">
            <a:extLst>
              <a:ext uri="{FF2B5EF4-FFF2-40B4-BE49-F238E27FC236}">
                <a16:creationId xmlns:a16="http://schemas.microsoft.com/office/drawing/2014/main" id="{C2DF87E3-ECDE-A148-A489-7F7C7DBA7393}"/>
              </a:ext>
            </a:extLst>
          </p:cNvPr>
          <p:cNvSpPr txBox="1">
            <a:spLocks/>
          </p:cNvSpPr>
          <p:nvPr/>
        </p:nvSpPr>
        <p:spPr>
          <a:xfrm>
            <a:off x="713386" y="3873477"/>
            <a:ext cx="5055817" cy="1959254"/>
          </a:xfrm>
          <a:prstGeom prst="rect">
            <a:avLst/>
          </a:prstGeom>
        </p:spPr>
        <p:txBody>
          <a:bodyPr wrap="square" anchor="t"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4000" b="1" i="0" kern="1200" spc="-100" baseline="0">
                <a:solidFill>
                  <a:srgbClr val="2A2A2A"/>
                </a:solidFill>
                <a:latin typeface="Noir Pro Semi"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0000"/>
              </a:lnSpc>
            </a:pPr>
            <a:r>
              <a:rPr lang="en-US" sz="4800" dirty="0">
                <a:latin typeface="Noir Pro Heavy" pitchFamily="2" charset="0"/>
              </a:rPr>
              <a:t>Tim Eggena</a:t>
            </a:r>
          </a:p>
          <a:p>
            <a:pPr algn="l">
              <a:lnSpc>
                <a:spcPct val="80000"/>
              </a:lnSpc>
            </a:pPr>
            <a:r>
              <a:rPr lang="en-US" sz="2400" b="0" dirty="0">
                <a:latin typeface="Noir Pro" pitchFamily="2" charset="0"/>
              </a:rPr>
              <a:t>Chief Strategy Officer</a:t>
            </a:r>
          </a:p>
          <a:p>
            <a:pPr algn="l">
              <a:lnSpc>
                <a:spcPct val="80000"/>
              </a:lnSpc>
            </a:pPr>
            <a:r>
              <a:rPr lang="en-US" sz="2400" u="sng" dirty="0" err="1"/>
              <a:t>tim@diasyst.com</a:t>
            </a:r>
            <a:endParaRPr lang="en-US" sz="2400" u="sng" dirty="0"/>
          </a:p>
          <a:p>
            <a:pPr algn="l">
              <a:lnSpc>
                <a:spcPct val="80000"/>
              </a:lnSpc>
            </a:pPr>
            <a:r>
              <a:rPr lang="en-US" sz="2400" dirty="0"/>
              <a:t>(678) 595-1967</a:t>
            </a:r>
          </a:p>
        </p:txBody>
      </p:sp>
    </p:spTree>
    <p:extLst>
      <p:ext uri="{BB962C8B-B14F-4D97-AF65-F5344CB8AC3E}">
        <p14:creationId xmlns:p14="http://schemas.microsoft.com/office/powerpoint/2010/main" val="4167127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le 1">
            <a:extLst>
              <a:ext uri="{FF2B5EF4-FFF2-40B4-BE49-F238E27FC236}">
                <a16:creationId xmlns:a16="http://schemas.microsoft.com/office/drawing/2014/main" id="{6F1F65B5-33EE-4DB6-8C26-F951593E5A63}"/>
              </a:ext>
            </a:extLst>
          </p:cNvPr>
          <p:cNvSpPr>
            <a:spLocks noGrp="1"/>
          </p:cNvSpPr>
          <p:nvPr>
            <p:ph type="title"/>
          </p:nvPr>
        </p:nvSpPr>
        <p:spPr/>
        <p:txBody>
          <a:bodyPr>
            <a:normAutofit/>
          </a:bodyPr>
          <a:lstStyle/>
          <a:p>
            <a:r>
              <a:rPr lang="en-US" dirty="0"/>
              <a:t>Expanding</a:t>
            </a:r>
            <a:br>
              <a:rPr lang="en-US" dirty="0"/>
            </a:br>
            <a:r>
              <a:rPr lang="en-US" dirty="0">
                <a:solidFill>
                  <a:srgbClr val="FF5A5A"/>
                </a:solidFill>
              </a:rPr>
              <a:t>Financial Incentives</a:t>
            </a:r>
          </a:p>
        </p:txBody>
      </p:sp>
      <p:sp>
        <p:nvSpPr>
          <p:cNvPr id="11" name="TextBox 10">
            <a:extLst>
              <a:ext uri="{FF2B5EF4-FFF2-40B4-BE49-F238E27FC236}">
                <a16:creationId xmlns:a16="http://schemas.microsoft.com/office/drawing/2014/main" id="{355AF027-C365-4A9A-914C-5365915656D5}"/>
              </a:ext>
            </a:extLst>
          </p:cNvPr>
          <p:cNvSpPr txBox="1"/>
          <p:nvPr/>
        </p:nvSpPr>
        <p:spPr>
          <a:xfrm>
            <a:off x="5172127" y="149370"/>
            <a:ext cx="6721250" cy="6678751"/>
          </a:xfrm>
          <a:prstGeom prst="rect">
            <a:avLst/>
          </a:prstGeom>
          <a:noFill/>
        </p:spPr>
        <p:txBody>
          <a:bodyPr vert="horz" wrap="square" lIns="0" tIns="0" rIns="0" bIns="0" rtlCol="0" anchor="t">
            <a:spAutoFit/>
          </a:bodyPr>
          <a:lstStyle/>
          <a:p>
            <a:pPr lvl="0">
              <a:defRPr/>
            </a:pPr>
            <a:r>
              <a:rPr lang="en-US" sz="1400" dirty="0">
                <a:solidFill>
                  <a:srgbClr val="2A2A2A"/>
                </a:solidFill>
                <a:latin typeface="Noir Pro Heavy" panose="00000A00000000000000" pitchFamily="2" charset="0"/>
                <a:ea typeface="Open Sans" panose="020B0606030504020204" pitchFamily="34" charset="0"/>
                <a:cs typeface="Open Sans" panose="020B0606030504020204" pitchFamily="34" charset="0"/>
              </a:rPr>
              <a:t>CPT 99091 – Remote Patient Monitoring Interpretation</a:t>
            </a:r>
          </a:p>
          <a:p>
            <a:pPr>
              <a:defRPr/>
            </a:pPr>
            <a:r>
              <a:rPr lang="en-US" sz="1400" dirty="0">
                <a:solidFill>
                  <a:schemeClr val="accent6">
                    <a:lumMod val="75000"/>
                  </a:schemeClr>
                </a:solidFill>
                <a:latin typeface="Noir Pro Heavy" panose="00000A00000000000000" pitchFamily="2" charset="0"/>
                <a:ea typeface="Open Sans" panose="020B0606030504020204" pitchFamily="34" charset="0"/>
                <a:cs typeface="Open Sans" panose="020B0606030504020204" pitchFamily="34" charset="0"/>
              </a:rPr>
              <a:t>$58.38 – Once every 30 days </a:t>
            </a:r>
            <a:r>
              <a:rPr lang="en-US" sz="1400" dirty="0">
                <a:solidFill>
                  <a:schemeClr val="accent1"/>
                </a:solidFill>
                <a:latin typeface="Noir Pro Heavy" panose="00000A00000000000000" pitchFamily="2" charset="0"/>
                <a:ea typeface="Open Sans" panose="020B0606030504020204" pitchFamily="34" charset="0"/>
                <a:cs typeface="Open Sans" panose="020B0606030504020204" pitchFamily="34" charset="0"/>
              </a:rPr>
              <a:t>(Current Medicare National Rates Shown)</a:t>
            </a:r>
            <a:endParaRPr lang="en-US" sz="1400" dirty="0">
              <a:solidFill>
                <a:schemeClr val="accent6">
                  <a:lumMod val="75000"/>
                </a:schemeClr>
              </a:solidFill>
              <a:latin typeface="Noir Pro Heavy" panose="00000A00000000000000" pitchFamily="2" charset="0"/>
              <a:ea typeface="Open Sans" panose="020B0606030504020204" pitchFamily="34" charset="0"/>
              <a:cs typeface="Open Sans" panose="020B0606030504020204" pitchFamily="34" charset="0"/>
            </a:endParaRPr>
          </a:p>
          <a:p>
            <a:pPr lvl="0">
              <a:defRPr/>
            </a:pPr>
            <a:r>
              <a:rPr lang="en-US" sz="1400" dirty="0">
                <a:solidFill>
                  <a:srgbClr val="2A2A2A"/>
                </a:solidFill>
                <a:latin typeface="Noir Pro" pitchFamily="2" charset="0"/>
                <a:ea typeface="Open Sans" panose="020B0606030504020204" pitchFamily="34" charset="0"/>
                <a:cs typeface="Open Sans" panose="020B0606030504020204" pitchFamily="34" charset="0"/>
              </a:rPr>
              <a:t>“Collection and interpretation of physiologic data (e.g. glucose monitoring) digitally stored and/or transmitted by the patient and/or caregiver to the physician or other qualified health care professional; 30 minutes of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A2A2A"/>
              </a:solidFill>
              <a:effectLst/>
              <a:uLnTx/>
              <a:uFillTx/>
              <a:latin typeface="Noir Pro Heavy" panose="00000A00000000000000" pitchFamily="2"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A2A2A"/>
                </a:solidFill>
                <a:effectLst/>
                <a:uLnTx/>
                <a:uFillTx/>
                <a:latin typeface="Noir Pro Heavy" panose="00000A00000000000000" pitchFamily="2" charset="0"/>
                <a:ea typeface="Open Sans" panose="020B0606030504020204" pitchFamily="34" charset="0"/>
                <a:cs typeface="Open Sans" panose="020B0606030504020204" pitchFamily="34" charset="0"/>
              </a:rPr>
              <a:t>CPT 99453 – Remote Patient Monitoring Setup &amp; Education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C744D"/>
                </a:solidFill>
                <a:effectLst/>
                <a:uLnTx/>
                <a:uFillTx/>
                <a:latin typeface="Noir Pro Heavy" panose="00000A00000000000000" pitchFamily="2" charset="0"/>
                <a:ea typeface="Open Sans" panose="020B0606030504020204" pitchFamily="34" charset="0"/>
                <a:cs typeface="Open Sans" panose="020B0606030504020204" pitchFamily="34" charset="0"/>
              </a:rPr>
              <a:t>$19.46 – Once only</a:t>
            </a:r>
            <a:endParaRPr kumimoji="0" lang="en-US" sz="1400" b="0" i="0" u="none" strike="noStrike" kern="1200" cap="none" spc="0" normalizeH="0" baseline="0" noProof="0" dirty="0">
              <a:ln>
                <a:noFill/>
              </a:ln>
              <a:solidFill>
                <a:schemeClr val="accent1"/>
              </a:solidFill>
              <a:effectLst/>
              <a:uLnTx/>
              <a:uFillTx/>
              <a:latin typeface="Noir Pro Heavy" panose="00000A00000000000000" pitchFamily="2"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A2A2A"/>
                </a:solidFill>
                <a:effectLst/>
                <a:uLnTx/>
                <a:uFillTx/>
                <a:latin typeface="Noir Pro" panose="00000500000000000000" pitchFamily="2" charset="0"/>
                <a:ea typeface="Open Sans" panose="020B0606030504020204" pitchFamily="34" charset="0"/>
                <a:cs typeface="Open Sans" panose="020B0606030504020204" pitchFamily="34" charset="0"/>
              </a:rPr>
              <a:t>“Remote monitoring of physiologic parameter(s), initial; set-up and patient education on use of equipment”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A2A2A"/>
              </a:solidFill>
              <a:effectLst/>
              <a:uLnTx/>
              <a:uFillTx/>
              <a:latin typeface="Noir Pro Heavy" panose="00000A00000000000000" pitchFamily="2"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A2A2A"/>
                </a:solidFill>
                <a:effectLst/>
                <a:uLnTx/>
                <a:uFillTx/>
                <a:latin typeface="Noir Pro Heavy" panose="00000A00000000000000" pitchFamily="2" charset="0"/>
                <a:ea typeface="Open Sans" panose="020B0606030504020204" pitchFamily="34" charset="0"/>
                <a:cs typeface="Open Sans" panose="020B0606030504020204" pitchFamily="34" charset="0"/>
              </a:rPr>
              <a:t>CPT 99457 – Remote Patient Monitoring Treatment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C744D"/>
                </a:solidFill>
                <a:effectLst/>
                <a:uLnTx/>
                <a:uFillTx/>
                <a:latin typeface="Noir Pro Heavy" panose="00000A00000000000000" pitchFamily="2" charset="0"/>
                <a:ea typeface="Open Sans" panose="020B0606030504020204" pitchFamily="34" charset="0"/>
                <a:cs typeface="Open Sans" panose="020B0606030504020204" pitchFamily="34" charset="0"/>
              </a:rPr>
              <a:t>$51.54 – Once every 30 days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A2A2A"/>
                </a:solidFill>
                <a:effectLst/>
                <a:uLnTx/>
                <a:uFillTx/>
                <a:latin typeface="Noir Pro" pitchFamily="2" charset="0"/>
                <a:ea typeface="Open Sans" panose="020B0606030504020204" pitchFamily="34" charset="0"/>
                <a:cs typeface="Open Sans" panose="020B0606030504020204" pitchFamily="34" charset="0"/>
              </a:rPr>
              <a:t>“Remote physiologic monitoring treatment management services, 20 minutes or more of clinical staff, physician, other qualified healthcare professional time in a calendar month requiring interactive communication with the patient/caregiver during the month”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2A2A2A"/>
              </a:solidFill>
              <a:latin typeface="Noir Pro" pitchFamily="2" charset="0"/>
              <a:ea typeface="Open Sans" panose="020B0606030504020204" pitchFamily="34" charset="0"/>
              <a:cs typeface="Open Sans" panose="020B0606030504020204" pitchFamily="34" charset="0"/>
            </a:endParaRPr>
          </a:p>
          <a:p>
            <a:pPr lvl="0">
              <a:defRPr/>
            </a:pPr>
            <a:r>
              <a:rPr lang="en-US" sz="1400" dirty="0">
                <a:solidFill>
                  <a:srgbClr val="2A2A2A"/>
                </a:solidFill>
                <a:latin typeface="Noir Pro Heavy" panose="00000A00000000000000" pitchFamily="2" charset="0"/>
                <a:ea typeface="Open Sans" panose="020B0606030504020204" pitchFamily="34" charset="0"/>
                <a:cs typeface="Open Sans" panose="020B0606030504020204" pitchFamily="34" charset="0"/>
              </a:rPr>
              <a:t>CPT 99454 – Remote Patient Monitoring Supplies</a:t>
            </a:r>
          </a:p>
          <a:p>
            <a:pPr lvl="0">
              <a:defRPr/>
            </a:pPr>
            <a:r>
              <a:rPr lang="en-US" sz="1400" dirty="0">
                <a:solidFill>
                  <a:srgbClr val="4C744D"/>
                </a:solidFill>
                <a:latin typeface="Noir Pro Heavy" panose="00000A00000000000000" pitchFamily="2" charset="0"/>
                <a:ea typeface="Open Sans" panose="020B0606030504020204" pitchFamily="34" charset="0"/>
                <a:cs typeface="Open Sans" panose="020B0606030504020204" pitchFamily="34" charset="0"/>
              </a:rPr>
              <a:t>$64.15 – Once every 30 days </a:t>
            </a:r>
          </a:p>
          <a:p>
            <a:pPr lvl="0">
              <a:defRPr/>
            </a:pPr>
            <a:r>
              <a:rPr lang="en-US" sz="1400" dirty="0">
                <a:solidFill>
                  <a:srgbClr val="2A2A2A"/>
                </a:solidFill>
                <a:latin typeface="Noir Pro" pitchFamily="2" charset="0"/>
                <a:ea typeface="Open Sans" panose="020B0606030504020204" pitchFamily="34" charset="0"/>
                <a:cs typeface="Open Sans" panose="020B0606030504020204" pitchFamily="34" charset="0"/>
              </a:rPr>
              <a:t>“Remote monitoring of physiologic parameter(s), initial; device(s) supply with daily recording(s) or programmed alert(s) transmission, each 30 days”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A2A2A"/>
              </a:solidFill>
              <a:effectLst/>
              <a:uLnTx/>
              <a:uFillTx/>
              <a:latin typeface="Noir Pro" pitchFamily="2" charset="0"/>
              <a:ea typeface="Open Sans" panose="020B0606030504020204" pitchFamily="34" charset="0"/>
              <a:cs typeface="Open Sans" panose="020B0606030504020204" pitchFamily="34" charset="0"/>
            </a:endParaRPr>
          </a:p>
          <a:p>
            <a:pPr>
              <a:defRPr/>
            </a:pPr>
            <a:r>
              <a:rPr kumimoji="0" lang="en-US" sz="1400" b="0" i="0" u="none" strike="noStrike" kern="1200" cap="none" spc="0" normalizeH="0" baseline="0" noProof="0" dirty="0">
                <a:ln>
                  <a:noFill/>
                </a:ln>
                <a:solidFill>
                  <a:srgbClr val="2A2A2A"/>
                </a:solidFill>
                <a:effectLst/>
                <a:uLnTx/>
                <a:uFillTx/>
                <a:latin typeface="Noir Pro Heavy" panose="00000A00000000000000" pitchFamily="2" charset="0"/>
                <a:ea typeface="Open Sans" panose="020B0606030504020204" pitchFamily="34" charset="0"/>
                <a:cs typeface="Open Sans" panose="020B0606030504020204" pitchFamily="34" charset="0"/>
              </a:rPr>
              <a:t>CPT 994X0 – </a:t>
            </a:r>
            <a:r>
              <a:rPr lang="en-US" sz="1400" dirty="0">
                <a:solidFill>
                  <a:srgbClr val="2A2A2A"/>
                </a:solidFill>
                <a:latin typeface="Noir Pro Heavy" panose="00000A00000000000000" pitchFamily="2" charset="0"/>
                <a:ea typeface="Open Sans" panose="020B0606030504020204" pitchFamily="34" charset="0"/>
                <a:cs typeface="Open Sans" panose="020B0606030504020204" pitchFamily="34" charset="0"/>
              </a:rPr>
              <a:t>Remote Patient Monitoring Treatment Management</a:t>
            </a:r>
            <a:endParaRPr kumimoji="0" lang="en-US" sz="1400" b="0" i="0" u="none" strike="noStrike" kern="1200" cap="none" spc="0" normalizeH="0" baseline="0" noProof="0" dirty="0">
              <a:ln>
                <a:noFill/>
              </a:ln>
              <a:solidFill>
                <a:srgbClr val="2A2A2A"/>
              </a:solidFill>
              <a:effectLst/>
              <a:uLnTx/>
              <a:uFillTx/>
              <a:latin typeface="Noir Pro Heavy" panose="00000A00000000000000" pitchFamily="2"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C744D"/>
                </a:solidFill>
                <a:effectLst/>
                <a:uLnTx/>
                <a:uFillTx/>
                <a:latin typeface="Noir Pro Heavy" panose="00000A00000000000000" pitchFamily="2" charset="0"/>
                <a:ea typeface="Open Sans" panose="020B0606030504020204" pitchFamily="34" charset="0"/>
                <a:cs typeface="Open Sans" panose="020B0606030504020204" pitchFamily="34" charset="0"/>
              </a:rPr>
              <a:t>TBD (New in 2020) – Once every 30 days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2A2A2A"/>
                </a:solidFill>
                <a:effectLst/>
                <a:uLnTx/>
                <a:uFillTx/>
                <a:latin typeface="Noir Pro" pitchFamily="2" charset="0"/>
                <a:ea typeface="Open Sans" panose="020B0606030504020204" pitchFamily="34" charset="0"/>
                <a:cs typeface="Open Sans" panose="020B0606030504020204" pitchFamily="34" charset="0"/>
              </a:rPr>
              <a:t>Fo</a:t>
            </a:r>
            <a:r>
              <a:rPr lang="en-US" sz="1400" dirty="0">
                <a:solidFill>
                  <a:srgbClr val="2A2A2A"/>
                </a:solidFill>
                <a:latin typeface="Noir Pro" pitchFamily="2" charset="0"/>
                <a:ea typeface="Open Sans" panose="020B0606030504020204" pitchFamily="34" charset="0"/>
                <a:cs typeface="Open Sans" panose="020B0606030504020204" pitchFamily="34" charset="0"/>
              </a:rPr>
              <a:t>r an additional 20 minutes of remote patient monitoring and management time</a:t>
            </a:r>
            <a:endParaRPr kumimoji="0" lang="en-US" sz="1400" b="0" i="0" u="none" strike="noStrike" kern="1200" cap="none" spc="0" normalizeH="0" baseline="0" noProof="0" dirty="0">
              <a:ln>
                <a:noFill/>
              </a:ln>
              <a:solidFill>
                <a:srgbClr val="2A2A2A"/>
              </a:solidFill>
              <a:effectLst/>
              <a:uLnTx/>
              <a:uFillTx/>
              <a:latin typeface="Noir Pro" pitchFamily="2"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A2A2A"/>
              </a:solidFill>
              <a:effectLst/>
              <a:uLnTx/>
              <a:uFillTx/>
              <a:latin typeface="Noir Pro" pitchFamily="2"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5A5A"/>
                </a:solidFill>
                <a:effectLst/>
                <a:uLnTx/>
                <a:uFillTx/>
                <a:latin typeface="Noir Pro Heavy" pitchFamily="2" charset="0"/>
                <a:ea typeface="Open Sans" panose="020B0606030504020204" pitchFamily="34" charset="0"/>
                <a:cs typeface="Open Sans" panose="020B0606030504020204" pitchFamily="34" charset="0"/>
              </a:rPr>
              <a:t>Quality Measures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A2A2A"/>
                </a:solidFill>
                <a:effectLst/>
                <a:uLnTx/>
                <a:uFillTx/>
                <a:latin typeface="Noir Pro Heavy" panose="00000A00000000000000" pitchFamily="2" charset="0"/>
                <a:ea typeface="Open Sans" panose="020B0606030504020204" pitchFamily="34" charset="0"/>
                <a:cs typeface="Open Sans" panose="020B0606030504020204" pitchFamily="34" charset="0"/>
              </a:rPr>
              <a:t>ACO27: Diabetes: Hemoglobin A1c Poor Control (&gt;9%)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A2A2A"/>
                </a:solidFill>
                <a:effectLst/>
                <a:uLnTx/>
                <a:uFillTx/>
                <a:latin typeface="Noir Pro Heavy" panose="00000A00000000000000" pitchFamily="2" charset="0"/>
                <a:ea typeface="Open Sans" panose="020B0606030504020204" pitchFamily="34" charset="0"/>
                <a:cs typeface="Open Sans" panose="020B0606030504020204" pitchFamily="34" charset="0"/>
              </a:rPr>
              <a:t>ACO36: All-Cause Unplanned Admissions for Patients with Diabetes</a:t>
            </a:r>
          </a:p>
        </p:txBody>
      </p:sp>
      <p:sp>
        <p:nvSpPr>
          <p:cNvPr id="12" name="Rectangle 11">
            <a:extLst>
              <a:ext uri="{FF2B5EF4-FFF2-40B4-BE49-F238E27FC236}">
                <a16:creationId xmlns:a16="http://schemas.microsoft.com/office/drawing/2014/main" id="{87F5A654-6850-490C-9C70-A1672E931868}"/>
              </a:ext>
            </a:extLst>
          </p:cNvPr>
          <p:cNvSpPr>
            <a:spLocks/>
          </p:cNvSpPr>
          <p:nvPr/>
        </p:nvSpPr>
        <p:spPr>
          <a:xfrm>
            <a:off x="5010256" y="149369"/>
            <a:ext cx="45719" cy="1110331"/>
          </a:xfrm>
          <a:prstGeom prst="rect">
            <a:avLst/>
          </a:prstGeom>
          <a:gradFill flip="none" rotWithShape="1">
            <a:gsLst>
              <a:gs pos="0">
                <a:srgbClr val="FF825A"/>
              </a:gs>
              <a:gs pos="48000">
                <a:srgbClr val="FF5A5A"/>
              </a:gs>
              <a:gs pos="100000">
                <a:srgbClr val="FF5A5A"/>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2831779-ABB4-4C8A-A054-FB502329EE8C}"/>
              </a:ext>
            </a:extLst>
          </p:cNvPr>
          <p:cNvSpPr>
            <a:spLocks/>
          </p:cNvSpPr>
          <p:nvPr/>
        </p:nvSpPr>
        <p:spPr>
          <a:xfrm>
            <a:off x="5010256" y="1473200"/>
            <a:ext cx="45719" cy="3409950"/>
          </a:xfrm>
          <a:prstGeom prst="rect">
            <a:avLst/>
          </a:prstGeom>
          <a:gradFill flip="none" rotWithShape="1">
            <a:gsLst>
              <a:gs pos="0">
                <a:srgbClr val="FF825A"/>
              </a:gs>
              <a:gs pos="48000">
                <a:srgbClr val="FF5A5A"/>
              </a:gs>
              <a:gs pos="100000">
                <a:srgbClr val="FF5A5A"/>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08D71F1D-89DB-4E6F-9B89-72ACD0614B23}"/>
              </a:ext>
            </a:extLst>
          </p:cNvPr>
          <p:cNvPicPr>
            <a:picLocks noChangeAspect="1"/>
          </p:cNvPicPr>
          <p:nvPr/>
        </p:nvPicPr>
        <p:blipFill>
          <a:blip r:embed="rId2"/>
          <a:stretch>
            <a:fillRect/>
          </a:stretch>
        </p:blipFill>
        <p:spPr>
          <a:xfrm>
            <a:off x="1684860" y="518632"/>
            <a:ext cx="1768353" cy="416243"/>
          </a:xfrm>
          <a:prstGeom prst="rect">
            <a:avLst/>
          </a:prstGeom>
        </p:spPr>
      </p:pic>
      <p:pic>
        <p:nvPicPr>
          <p:cNvPr id="9" name="Picture 8">
            <a:extLst>
              <a:ext uri="{FF2B5EF4-FFF2-40B4-BE49-F238E27FC236}">
                <a16:creationId xmlns:a16="http://schemas.microsoft.com/office/drawing/2014/main" id="{DFDE9915-BAE0-4B51-AF39-97D6D4465AC5}"/>
              </a:ext>
            </a:extLst>
          </p:cNvPr>
          <p:cNvPicPr>
            <a:picLocks noChangeAspect="1"/>
          </p:cNvPicPr>
          <p:nvPr/>
        </p:nvPicPr>
        <p:blipFill>
          <a:blip r:embed="rId3"/>
          <a:stretch>
            <a:fillRect/>
          </a:stretch>
        </p:blipFill>
        <p:spPr>
          <a:xfrm>
            <a:off x="376585" y="1054059"/>
            <a:ext cx="2080260" cy="841572"/>
          </a:xfrm>
          <a:prstGeom prst="rect">
            <a:avLst/>
          </a:prstGeom>
        </p:spPr>
      </p:pic>
      <p:sp>
        <p:nvSpPr>
          <p:cNvPr id="10" name="Rectangle 9">
            <a:extLst>
              <a:ext uri="{FF2B5EF4-FFF2-40B4-BE49-F238E27FC236}">
                <a16:creationId xmlns:a16="http://schemas.microsoft.com/office/drawing/2014/main" id="{CD845D78-5F89-4F54-8A29-AD3DCC2BDA4E}"/>
              </a:ext>
            </a:extLst>
          </p:cNvPr>
          <p:cNvSpPr>
            <a:spLocks/>
          </p:cNvSpPr>
          <p:nvPr/>
        </p:nvSpPr>
        <p:spPr>
          <a:xfrm>
            <a:off x="5010256" y="5149364"/>
            <a:ext cx="45719" cy="697019"/>
          </a:xfrm>
          <a:prstGeom prst="rect">
            <a:avLst/>
          </a:prstGeom>
          <a:gradFill flip="none" rotWithShape="1">
            <a:gsLst>
              <a:gs pos="0">
                <a:srgbClr val="FF825A"/>
              </a:gs>
              <a:gs pos="48000">
                <a:srgbClr val="FF5A5A"/>
              </a:gs>
              <a:gs pos="100000">
                <a:srgbClr val="FF5A5A"/>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8B6713B4-134F-42E0-98A1-E252E2ECFD45}"/>
              </a:ext>
            </a:extLst>
          </p:cNvPr>
          <p:cNvPicPr>
            <a:picLocks noChangeAspect="1"/>
          </p:cNvPicPr>
          <p:nvPr/>
        </p:nvPicPr>
        <p:blipFill>
          <a:blip r:embed="rId4"/>
          <a:stretch>
            <a:fillRect/>
          </a:stretch>
        </p:blipFill>
        <p:spPr>
          <a:xfrm>
            <a:off x="1112366" y="2014815"/>
            <a:ext cx="2688957" cy="792784"/>
          </a:xfrm>
          <a:prstGeom prst="rect">
            <a:avLst/>
          </a:prstGeom>
        </p:spPr>
      </p:pic>
      <p:pic>
        <p:nvPicPr>
          <p:cNvPr id="16" name="Picture 15">
            <a:extLst>
              <a:ext uri="{FF2B5EF4-FFF2-40B4-BE49-F238E27FC236}">
                <a16:creationId xmlns:a16="http://schemas.microsoft.com/office/drawing/2014/main" id="{80E69EF7-67D4-4E74-AC85-21BD2C5CADBD}"/>
              </a:ext>
            </a:extLst>
          </p:cNvPr>
          <p:cNvPicPr>
            <a:picLocks noChangeAspect="1"/>
          </p:cNvPicPr>
          <p:nvPr/>
        </p:nvPicPr>
        <p:blipFill rotWithShape="1">
          <a:blip r:embed="rId5"/>
          <a:srcRect b="31255"/>
          <a:stretch/>
        </p:blipFill>
        <p:spPr>
          <a:xfrm>
            <a:off x="650906" y="2894775"/>
            <a:ext cx="2936584" cy="1213667"/>
          </a:xfrm>
          <a:prstGeom prst="rect">
            <a:avLst/>
          </a:prstGeom>
        </p:spPr>
      </p:pic>
      <p:sp>
        <p:nvSpPr>
          <p:cNvPr id="19" name="Rectangle 18">
            <a:extLst>
              <a:ext uri="{FF2B5EF4-FFF2-40B4-BE49-F238E27FC236}">
                <a16:creationId xmlns:a16="http://schemas.microsoft.com/office/drawing/2014/main" id="{48081C88-94D7-B04A-A462-E271E3525973}"/>
              </a:ext>
            </a:extLst>
          </p:cNvPr>
          <p:cNvSpPr>
            <a:spLocks/>
          </p:cNvSpPr>
          <p:nvPr/>
        </p:nvSpPr>
        <p:spPr>
          <a:xfrm>
            <a:off x="4988485" y="6160533"/>
            <a:ext cx="45719" cy="576051"/>
          </a:xfrm>
          <a:prstGeom prst="rect">
            <a:avLst/>
          </a:prstGeom>
          <a:gradFill flip="none" rotWithShape="1">
            <a:gsLst>
              <a:gs pos="0">
                <a:srgbClr val="FF825A"/>
              </a:gs>
              <a:gs pos="48000">
                <a:srgbClr val="FF5A5A"/>
              </a:gs>
              <a:gs pos="100000">
                <a:srgbClr val="FF5A5A"/>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75150CE5-2CC5-CD43-A387-D267FF265232}"/>
              </a:ext>
            </a:extLst>
          </p:cNvPr>
          <p:cNvSpPr txBox="1"/>
          <p:nvPr/>
        </p:nvSpPr>
        <p:spPr>
          <a:xfrm>
            <a:off x="4240686" y="575578"/>
            <a:ext cx="680716" cy="283935"/>
          </a:xfrm>
          <a:prstGeom prst="rect">
            <a:avLst/>
          </a:prstGeom>
          <a:noFill/>
        </p:spPr>
        <p:txBody>
          <a:bodyPr vert="horz"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latin typeface="Noir Pro Bold" panose="00000800000000000000" pitchFamily="2" charset="0"/>
                <a:ea typeface="Open Sans" panose="020B0606030504020204" pitchFamily="34" charset="0"/>
                <a:cs typeface="Open Sans" panose="020B0606030504020204" pitchFamily="34" charset="0"/>
              </a:rPr>
              <a:t>2018</a:t>
            </a:r>
            <a:endParaRPr kumimoji="0" lang="en-US" sz="1800" b="1" i="0" u="none" strike="noStrike" kern="1200" cap="none" spc="0" normalizeH="0" baseline="0" noProof="0" dirty="0">
              <a:ln>
                <a:noFill/>
              </a:ln>
              <a:solidFill>
                <a:srgbClr val="FF0000"/>
              </a:solidFill>
              <a:effectLst/>
              <a:uLnTx/>
              <a:uFillTx/>
              <a:latin typeface="Noir Pro Bold" panose="00000800000000000000" pitchFamily="2"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7E3100A0-3F7B-9A40-964C-A7929F21A4FC}"/>
              </a:ext>
            </a:extLst>
          </p:cNvPr>
          <p:cNvSpPr txBox="1"/>
          <p:nvPr/>
        </p:nvSpPr>
        <p:spPr>
          <a:xfrm>
            <a:off x="4253603" y="2943374"/>
            <a:ext cx="680716" cy="283935"/>
          </a:xfrm>
          <a:prstGeom prst="rect">
            <a:avLst/>
          </a:prstGeom>
          <a:noFill/>
        </p:spPr>
        <p:txBody>
          <a:bodyPr vert="horz"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latin typeface="Noir Pro Bold" panose="00000800000000000000" pitchFamily="2" charset="0"/>
                <a:ea typeface="Open Sans" panose="020B0606030504020204" pitchFamily="34" charset="0"/>
                <a:cs typeface="Open Sans" panose="020B0606030504020204" pitchFamily="34" charset="0"/>
              </a:rPr>
              <a:t>2019</a:t>
            </a:r>
            <a:endParaRPr kumimoji="0" lang="en-US" sz="1800" b="1" i="0" u="none" strike="noStrike" kern="1200" cap="none" spc="0" normalizeH="0" baseline="0" noProof="0" dirty="0">
              <a:ln>
                <a:noFill/>
              </a:ln>
              <a:solidFill>
                <a:srgbClr val="FF0000"/>
              </a:solidFill>
              <a:effectLst/>
              <a:uLnTx/>
              <a:uFillTx/>
              <a:latin typeface="Noir Pro Bold" panose="00000800000000000000" pitchFamily="2"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8DF1ED20-60EA-D04B-835C-C32E3E3FBBAC}"/>
              </a:ext>
            </a:extLst>
          </p:cNvPr>
          <p:cNvSpPr txBox="1"/>
          <p:nvPr/>
        </p:nvSpPr>
        <p:spPr>
          <a:xfrm>
            <a:off x="4251021" y="5329899"/>
            <a:ext cx="680716" cy="283935"/>
          </a:xfrm>
          <a:prstGeom prst="rect">
            <a:avLst/>
          </a:prstGeom>
          <a:noFill/>
        </p:spPr>
        <p:txBody>
          <a:bodyPr vert="horz" wrap="square" lIns="0" tIns="0" rIns="0" b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latin typeface="Noir Pro Bold" panose="00000800000000000000" pitchFamily="2" charset="0"/>
                <a:ea typeface="Open Sans" panose="020B0606030504020204" pitchFamily="34" charset="0"/>
                <a:cs typeface="Open Sans" panose="020B0606030504020204" pitchFamily="34" charset="0"/>
              </a:rPr>
              <a:t>2020</a:t>
            </a:r>
            <a:endParaRPr kumimoji="0" lang="en-US" sz="1800" b="1" i="0" u="none" strike="noStrike" kern="1200" cap="none" spc="0" normalizeH="0" baseline="0" noProof="0" dirty="0">
              <a:ln>
                <a:noFill/>
              </a:ln>
              <a:solidFill>
                <a:srgbClr val="FF0000"/>
              </a:solidFill>
              <a:effectLst/>
              <a:uLnTx/>
              <a:uFillTx/>
              <a:latin typeface="Noir Pro Bold" panose="00000800000000000000"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42386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1">
            <a:extLst>
              <a:ext uri="{FF2B5EF4-FFF2-40B4-BE49-F238E27FC236}">
                <a16:creationId xmlns:a16="http://schemas.microsoft.com/office/drawing/2014/main" id="{8C9C106B-B261-CE4E-B9DD-044456FA5136}"/>
              </a:ext>
            </a:extLst>
          </p:cNvPr>
          <p:cNvSpPr txBox="1">
            <a:spLocks/>
          </p:cNvSpPr>
          <p:nvPr/>
        </p:nvSpPr>
        <p:spPr>
          <a:xfrm>
            <a:off x="579120" y="470202"/>
            <a:ext cx="11109960" cy="843480"/>
          </a:xfrm>
          <a:prstGeom prst="rect">
            <a:avLst/>
          </a:prstGeom>
        </p:spPr>
        <p:txBody>
          <a:bodyPr vert="horz" wrap="square" lIns="91440" tIns="45720" rIns="91440" bIns="45720" rtlCol="0" anchor="t" anchorCtr="0">
            <a:normAutofit/>
          </a:bodyPr>
          <a:lstStyle>
            <a:lvl1pPr algn="l" defTabSz="914400" rtl="0" eaLnBrk="1" latinLnBrk="0" hangingPunct="1">
              <a:lnSpc>
                <a:spcPct val="90000"/>
              </a:lnSpc>
              <a:spcBef>
                <a:spcPct val="0"/>
              </a:spcBef>
              <a:buNone/>
              <a:defRPr sz="4400" b="1" i="0" kern="1200">
                <a:solidFill>
                  <a:srgbClr val="2A2A2A"/>
                </a:solidFill>
                <a:latin typeface="Noir Pro Semi"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EB5355"/>
                </a:solidFill>
                <a:effectLst/>
                <a:uLnTx/>
                <a:uFillTx/>
                <a:latin typeface="Noir Pro Heavy" pitchFamily="2" charset="0"/>
                <a:ea typeface="+mj-ea"/>
                <a:cs typeface="+mj-cs"/>
              </a:rPr>
              <a:t>The Diabetes</a:t>
            </a:r>
          </a:p>
        </p:txBody>
      </p:sp>
      <p:sp>
        <p:nvSpPr>
          <p:cNvPr id="2" name="Title 1">
            <a:extLst>
              <a:ext uri="{FF2B5EF4-FFF2-40B4-BE49-F238E27FC236}">
                <a16:creationId xmlns:a16="http://schemas.microsoft.com/office/drawing/2014/main" id="{650DC437-5F9C-0B41-A4E6-91041E102551}"/>
              </a:ext>
            </a:extLst>
          </p:cNvPr>
          <p:cNvSpPr>
            <a:spLocks noGrp="1"/>
          </p:cNvSpPr>
          <p:nvPr>
            <p:ph type="title"/>
          </p:nvPr>
        </p:nvSpPr>
        <p:spPr>
          <a:xfrm>
            <a:off x="541020" y="423513"/>
            <a:ext cx="11650980" cy="843480"/>
          </a:xfrm>
        </p:spPr>
        <p:txBody>
          <a:bodyPr>
            <a:normAutofit/>
          </a:bodyPr>
          <a:lstStyle/>
          <a:p>
            <a:r>
              <a:rPr lang="en-US" dirty="0">
                <a:solidFill>
                  <a:schemeClr val="bg1"/>
                </a:solidFill>
                <a:latin typeface="Noir Pro Heavy" pitchFamily="2" charset="0"/>
              </a:rPr>
              <a:t>The Diabetes </a:t>
            </a:r>
            <a:r>
              <a:rPr lang="en-US" dirty="0">
                <a:latin typeface="Noir Pro Heavy" pitchFamily="2" charset="0"/>
              </a:rPr>
              <a:t>Epidemic (US)</a:t>
            </a:r>
          </a:p>
        </p:txBody>
      </p:sp>
      <p:sp>
        <p:nvSpPr>
          <p:cNvPr id="29" name="Title 1">
            <a:extLst>
              <a:ext uri="{FF2B5EF4-FFF2-40B4-BE49-F238E27FC236}">
                <a16:creationId xmlns:a16="http://schemas.microsoft.com/office/drawing/2014/main" id="{A89C1B52-2749-5741-99F4-3F723B608181}"/>
              </a:ext>
            </a:extLst>
          </p:cNvPr>
          <p:cNvSpPr txBox="1">
            <a:spLocks/>
          </p:cNvSpPr>
          <p:nvPr/>
        </p:nvSpPr>
        <p:spPr>
          <a:xfrm>
            <a:off x="8417494" y="1795727"/>
            <a:ext cx="3106784" cy="843480"/>
          </a:xfrm>
          <a:prstGeom prst="rect">
            <a:avLst/>
          </a:prstGeom>
        </p:spPr>
        <p:txBody>
          <a:bodyPr vert="horz" wrap="square" lIns="91440" tIns="45720" rIns="91440" bIns="45720" rtlCol="0" anchor="t" anchorCtr="0">
            <a:normAutofit/>
          </a:bodyPr>
          <a:lstStyle>
            <a:lvl1pPr algn="l" defTabSz="914400" rtl="0" eaLnBrk="1" latinLnBrk="0" hangingPunct="1">
              <a:lnSpc>
                <a:spcPct val="90000"/>
              </a:lnSpc>
              <a:spcBef>
                <a:spcPct val="0"/>
              </a:spcBef>
              <a:buNone/>
              <a:defRPr sz="4400" b="1" i="0" kern="1200">
                <a:solidFill>
                  <a:srgbClr val="2A2A2A"/>
                </a:solidFill>
                <a:latin typeface="Noir Pro Heavy"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Noir Pro Heavy" pitchFamily="2" charset="0"/>
                <a:ea typeface="+mj-ea"/>
                <a:cs typeface="+mj-cs"/>
              </a:rPr>
              <a:t>30m Diabetic</a:t>
            </a:r>
          </a:p>
        </p:txBody>
      </p:sp>
      <p:grpSp>
        <p:nvGrpSpPr>
          <p:cNvPr id="22" name="Group 21">
            <a:extLst>
              <a:ext uri="{FF2B5EF4-FFF2-40B4-BE49-F238E27FC236}">
                <a16:creationId xmlns:a16="http://schemas.microsoft.com/office/drawing/2014/main" id="{19D29A1E-6447-41ED-931E-2427786D7DC8}"/>
              </a:ext>
            </a:extLst>
          </p:cNvPr>
          <p:cNvGrpSpPr/>
          <p:nvPr/>
        </p:nvGrpSpPr>
        <p:grpSpPr>
          <a:xfrm>
            <a:off x="708661" y="1609132"/>
            <a:ext cx="10850880" cy="838200"/>
            <a:chOff x="674682" y="2175191"/>
            <a:chExt cx="10850880" cy="838200"/>
          </a:xfrm>
        </p:grpSpPr>
        <p:sp>
          <p:nvSpPr>
            <p:cNvPr id="23" name="Rectangle 22">
              <a:extLst>
                <a:ext uri="{FF2B5EF4-FFF2-40B4-BE49-F238E27FC236}">
                  <a16:creationId xmlns:a16="http://schemas.microsoft.com/office/drawing/2014/main" id="{05B8E700-EECD-406B-8D3B-45E39FA9DF04}"/>
                </a:ext>
              </a:extLst>
            </p:cNvPr>
            <p:cNvSpPr/>
            <p:nvPr/>
          </p:nvSpPr>
          <p:spPr>
            <a:xfrm>
              <a:off x="674682" y="2175191"/>
              <a:ext cx="6537960" cy="838200"/>
            </a:xfrm>
            <a:prstGeom prst="rect">
              <a:avLst/>
            </a:prstGeom>
            <a:solidFill>
              <a:srgbClr val="F3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47466FA7-B2B1-4EDC-BA6E-4C7313A3302F}"/>
                </a:ext>
              </a:extLst>
            </p:cNvPr>
            <p:cNvSpPr/>
            <p:nvPr/>
          </p:nvSpPr>
          <p:spPr>
            <a:xfrm>
              <a:off x="7212641" y="2175191"/>
              <a:ext cx="4312921" cy="838200"/>
            </a:xfrm>
            <a:prstGeom prst="rect">
              <a:avLst/>
            </a:prstGeom>
            <a:solidFill>
              <a:srgbClr val="FF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3" name="Title 1">
            <a:extLst>
              <a:ext uri="{FF2B5EF4-FFF2-40B4-BE49-F238E27FC236}">
                <a16:creationId xmlns:a16="http://schemas.microsoft.com/office/drawing/2014/main" id="{4377BC35-6743-4258-B94F-16F0657F2B70}"/>
              </a:ext>
            </a:extLst>
          </p:cNvPr>
          <p:cNvSpPr txBox="1">
            <a:spLocks/>
          </p:cNvSpPr>
          <p:nvPr/>
        </p:nvSpPr>
        <p:spPr>
          <a:xfrm>
            <a:off x="1040442" y="1791125"/>
            <a:ext cx="5736772" cy="843480"/>
          </a:xfrm>
          <a:prstGeom prst="rect">
            <a:avLst/>
          </a:prstGeom>
        </p:spPr>
        <p:txBody>
          <a:bodyPr vert="horz" wrap="square" lIns="91440" tIns="45720" rIns="91440" bIns="45720" rtlCol="0" anchor="t" anchorCtr="0">
            <a:normAutofit/>
          </a:bodyPr>
          <a:lstStyle>
            <a:lvl1pPr algn="l" defTabSz="914400" rtl="0" eaLnBrk="1" latinLnBrk="0" hangingPunct="1">
              <a:lnSpc>
                <a:spcPct val="90000"/>
              </a:lnSpc>
              <a:spcBef>
                <a:spcPct val="0"/>
              </a:spcBef>
              <a:buNone/>
              <a:defRPr sz="4400" b="1" i="0" kern="1200">
                <a:solidFill>
                  <a:srgbClr val="2A2A2A"/>
                </a:solidFill>
                <a:latin typeface="Noir Pro Heavy" pitchFamily="2" charset="0"/>
                <a:ea typeface="+mj-ea"/>
                <a:cs typeface="+mj-cs"/>
              </a:defRPr>
            </a:lvl1pPr>
          </a:lstStyle>
          <a:p>
            <a:pPr algn="ctr"/>
            <a:r>
              <a:rPr lang="en-US" sz="3000" dirty="0"/>
              <a:t>84m Pre-Diabetic</a:t>
            </a:r>
          </a:p>
        </p:txBody>
      </p:sp>
      <p:sp>
        <p:nvSpPr>
          <p:cNvPr id="34" name="Title 1">
            <a:extLst>
              <a:ext uri="{FF2B5EF4-FFF2-40B4-BE49-F238E27FC236}">
                <a16:creationId xmlns:a16="http://schemas.microsoft.com/office/drawing/2014/main" id="{40AB8D15-BC4B-4AB3-B3CE-13DF2125D32E}"/>
              </a:ext>
            </a:extLst>
          </p:cNvPr>
          <p:cNvSpPr txBox="1">
            <a:spLocks/>
          </p:cNvSpPr>
          <p:nvPr/>
        </p:nvSpPr>
        <p:spPr>
          <a:xfrm>
            <a:off x="7841213" y="1795727"/>
            <a:ext cx="3177307" cy="843480"/>
          </a:xfrm>
          <a:prstGeom prst="rect">
            <a:avLst/>
          </a:prstGeom>
        </p:spPr>
        <p:txBody>
          <a:bodyPr vert="horz" wrap="square" lIns="91440" tIns="45720" rIns="91440" bIns="45720" rtlCol="0" anchor="t" anchorCtr="0">
            <a:normAutofit/>
          </a:bodyPr>
          <a:lstStyle>
            <a:lvl1pPr algn="l" defTabSz="914400" rtl="0" eaLnBrk="1" latinLnBrk="0" hangingPunct="1">
              <a:lnSpc>
                <a:spcPct val="90000"/>
              </a:lnSpc>
              <a:spcBef>
                <a:spcPct val="0"/>
              </a:spcBef>
              <a:buNone/>
              <a:defRPr sz="4400" b="1" i="0" kern="1200">
                <a:solidFill>
                  <a:srgbClr val="2A2A2A"/>
                </a:solidFill>
                <a:latin typeface="Noir Pro Heavy" pitchFamily="2" charset="0"/>
                <a:ea typeface="+mj-ea"/>
                <a:cs typeface="+mj-cs"/>
              </a:defRPr>
            </a:lvl1pPr>
          </a:lstStyle>
          <a:p>
            <a:pPr algn="ctr"/>
            <a:r>
              <a:rPr lang="en-US" sz="3000" dirty="0">
                <a:solidFill>
                  <a:schemeClr val="bg1"/>
                </a:solidFill>
              </a:rPr>
              <a:t>30m Diabetic</a:t>
            </a:r>
          </a:p>
        </p:txBody>
      </p:sp>
    </p:spTree>
    <p:extLst>
      <p:ext uri="{BB962C8B-B14F-4D97-AF65-F5344CB8AC3E}">
        <p14:creationId xmlns:p14="http://schemas.microsoft.com/office/powerpoint/2010/main" val="3105140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1">
            <a:extLst>
              <a:ext uri="{FF2B5EF4-FFF2-40B4-BE49-F238E27FC236}">
                <a16:creationId xmlns:a16="http://schemas.microsoft.com/office/drawing/2014/main" id="{8C9C106B-B261-CE4E-B9DD-044456FA5136}"/>
              </a:ext>
            </a:extLst>
          </p:cNvPr>
          <p:cNvSpPr txBox="1">
            <a:spLocks/>
          </p:cNvSpPr>
          <p:nvPr/>
        </p:nvSpPr>
        <p:spPr>
          <a:xfrm>
            <a:off x="579120" y="470202"/>
            <a:ext cx="11109960" cy="843480"/>
          </a:xfrm>
          <a:prstGeom prst="rect">
            <a:avLst/>
          </a:prstGeom>
        </p:spPr>
        <p:txBody>
          <a:bodyPr vert="horz" wrap="square" lIns="91440" tIns="45720" rIns="91440" bIns="45720" rtlCol="0" anchor="t" anchorCtr="0">
            <a:normAutofit/>
          </a:bodyPr>
          <a:lstStyle>
            <a:lvl1pPr algn="l" defTabSz="914400" rtl="0" eaLnBrk="1" latinLnBrk="0" hangingPunct="1">
              <a:lnSpc>
                <a:spcPct val="90000"/>
              </a:lnSpc>
              <a:spcBef>
                <a:spcPct val="0"/>
              </a:spcBef>
              <a:buNone/>
              <a:defRPr sz="4400" b="1" i="0" kern="1200">
                <a:solidFill>
                  <a:srgbClr val="2A2A2A"/>
                </a:solidFill>
                <a:latin typeface="Noir Pro Semi"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EB5355"/>
                </a:solidFill>
                <a:effectLst/>
                <a:uLnTx/>
                <a:uFillTx/>
                <a:latin typeface="Noir Pro Heavy" pitchFamily="2" charset="0"/>
                <a:ea typeface="+mj-ea"/>
                <a:cs typeface="+mj-cs"/>
              </a:rPr>
              <a:t>The Diabetes</a:t>
            </a:r>
          </a:p>
        </p:txBody>
      </p:sp>
      <p:sp>
        <p:nvSpPr>
          <p:cNvPr id="2" name="Title 1">
            <a:extLst>
              <a:ext uri="{FF2B5EF4-FFF2-40B4-BE49-F238E27FC236}">
                <a16:creationId xmlns:a16="http://schemas.microsoft.com/office/drawing/2014/main" id="{650DC437-5F9C-0B41-A4E6-91041E102551}"/>
              </a:ext>
            </a:extLst>
          </p:cNvPr>
          <p:cNvSpPr>
            <a:spLocks noGrp="1"/>
          </p:cNvSpPr>
          <p:nvPr>
            <p:ph type="title"/>
          </p:nvPr>
        </p:nvSpPr>
        <p:spPr>
          <a:xfrm>
            <a:off x="541020" y="423513"/>
            <a:ext cx="11650980" cy="843480"/>
          </a:xfrm>
        </p:spPr>
        <p:txBody>
          <a:bodyPr>
            <a:normAutofit/>
          </a:bodyPr>
          <a:lstStyle/>
          <a:p>
            <a:r>
              <a:rPr lang="en-US" dirty="0">
                <a:solidFill>
                  <a:schemeClr val="bg1"/>
                </a:solidFill>
                <a:latin typeface="Noir Pro Heavy" pitchFamily="2" charset="0"/>
              </a:rPr>
              <a:t>The Diabetes </a:t>
            </a:r>
            <a:r>
              <a:rPr lang="en-US" dirty="0">
                <a:latin typeface="Noir Pro Heavy" pitchFamily="2" charset="0"/>
              </a:rPr>
              <a:t>Epidemic (US)</a:t>
            </a:r>
          </a:p>
        </p:txBody>
      </p:sp>
      <p:sp>
        <p:nvSpPr>
          <p:cNvPr id="4" name="Arrow: Right 3">
            <a:extLst>
              <a:ext uri="{FF2B5EF4-FFF2-40B4-BE49-F238E27FC236}">
                <a16:creationId xmlns:a16="http://schemas.microsoft.com/office/drawing/2014/main" id="{F9970110-7137-4838-B061-E63DA918593A}"/>
              </a:ext>
            </a:extLst>
          </p:cNvPr>
          <p:cNvSpPr/>
          <p:nvPr/>
        </p:nvSpPr>
        <p:spPr>
          <a:xfrm>
            <a:off x="5791200" y="2709693"/>
            <a:ext cx="696686" cy="66402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itle 1">
            <a:extLst>
              <a:ext uri="{FF2B5EF4-FFF2-40B4-BE49-F238E27FC236}">
                <a16:creationId xmlns:a16="http://schemas.microsoft.com/office/drawing/2014/main" id="{A89C1B52-2749-5741-99F4-3F723B608181}"/>
              </a:ext>
            </a:extLst>
          </p:cNvPr>
          <p:cNvSpPr txBox="1">
            <a:spLocks/>
          </p:cNvSpPr>
          <p:nvPr/>
        </p:nvSpPr>
        <p:spPr>
          <a:xfrm>
            <a:off x="8417494" y="1795727"/>
            <a:ext cx="3106784" cy="843480"/>
          </a:xfrm>
          <a:prstGeom prst="rect">
            <a:avLst/>
          </a:prstGeom>
        </p:spPr>
        <p:txBody>
          <a:bodyPr vert="horz" wrap="square" lIns="91440" tIns="45720" rIns="91440" bIns="45720" rtlCol="0" anchor="t" anchorCtr="0">
            <a:normAutofit/>
          </a:bodyPr>
          <a:lstStyle>
            <a:lvl1pPr algn="l" defTabSz="914400" rtl="0" eaLnBrk="1" latinLnBrk="0" hangingPunct="1">
              <a:lnSpc>
                <a:spcPct val="90000"/>
              </a:lnSpc>
              <a:spcBef>
                <a:spcPct val="0"/>
              </a:spcBef>
              <a:buNone/>
              <a:defRPr sz="4400" b="1" i="0" kern="1200">
                <a:solidFill>
                  <a:srgbClr val="2A2A2A"/>
                </a:solidFill>
                <a:latin typeface="Noir Pro Heavy"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Noir Pro Heavy" pitchFamily="2" charset="0"/>
                <a:ea typeface="+mj-ea"/>
                <a:cs typeface="+mj-cs"/>
              </a:rPr>
              <a:t>30m Diabetic</a:t>
            </a:r>
          </a:p>
        </p:txBody>
      </p:sp>
      <p:sp>
        <p:nvSpPr>
          <p:cNvPr id="20" name="Title 1">
            <a:extLst>
              <a:ext uri="{FF2B5EF4-FFF2-40B4-BE49-F238E27FC236}">
                <a16:creationId xmlns:a16="http://schemas.microsoft.com/office/drawing/2014/main" id="{3DE15FDB-FA3C-4DCD-A19B-4E556E87BF19}"/>
              </a:ext>
            </a:extLst>
          </p:cNvPr>
          <p:cNvSpPr txBox="1">
            <a:spLocks/>
          </p:cNvSpPr>
          <p:nvPr/>
        </p:nvSpPr>
        <p:spPr>
          <a:xfrm>
            <a:off x="708660" y="2530241"/>
            <a:ext cx="4070169" cy="1257987"/>
          </a:xfrm>
          <a:prstGeom prst="rect">
            <a:avLst/>
          </a:prstGeom>
        </p:spPr>
        <p:txBody>
          <a:bodyPr vert="horz" wrap="square" lIns="91440" tIns="45720" rIns="91440" bIns="45720" rtlCol="0" anchor="t" anchorCtr="0">
            <a:normAutofit fontScale="85000" lnSpcReduction="10000"/>
          </a:bodyPr>
          <a:lstStyle>
            <a:lvl1pPr algn="l" defTabSz="914400" rtl="0" eaLnBrk="1" latinLnBrk="0" hangingPunct="1">
              <a:lnSpc>
                <a:spcPct val="90000"/>
              </a:lnSpc>
              <a:spcBef>
                <a:spcPct val="0"/>
              </a:spcBef>
              <a:buNone/>
              <a:defRPr sz="4400" b="1" i="0" kern="1200">
                <a:solidFill>
                  <a:srgbClr val="2A2A2A"/>
                </a:solidFill>
                <a:latin typeface="Noir Pro Heavy"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2A2A2A"/>
                </a:solidFill>
                <a:effectLst/>
                <a:uLnTx/>
                <a:uFillTx/>
                <a:latin typeface="Noir Pro Heavy" pitchFamily="2" charset="0"/>
                <a:ea typeface="+mj-ea"/>
                <a:cs typeface="+mj-cs"/>
              </a:rPr>
              <a:t>Lower Risk</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2A2A2A"/>
                </a:solidFill>
                <a:effectLst/>
                <a:uLnTx/>
                <a:uFillTx/>
                <a:latin typeface="Noir Pro Heavy" pitchFamily="2" charset="0"/>
                <a:ea typeface="+mj-ea"/>
                <a:cs typeface="+mj-cs"/>
              </a:rPr>
              <a:t>Fewer Complications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39C12"/>
                </a:solidFill>
                <a:effectLst/>
                <a:uLnTx/>
                <a:uFillTx/>
                <a:latin typeface="Noir Pro Heavy" pitchFamily="2" charset="0"/>
                <a:ea typeface="+mj-ea"/>
                <a:cs typeface="+mj-cs"/>
              </a:rPr>
              <a:t>$</a:t>
            </a:r>
          </a:p>
        </p:txBody>
      </p:sp>
      <p:sp>
        <p:nvSpPr>
          <p:cNvPr id="21" name="Title 1">
            <a:extLst>
              <a:ext uri="{FF2B5EF4-FFF2-40B4-BE49-F238E27FC236}">
                <a16:creationId xmlns:a16="http://schemas.microsoft.com/office/drawing/2014/main" id="{8304FDDF-B38E-4574-9EDA-477EE0211E25}"/>
              </a:ext>
            </a:extLst>
          </p:cNvPr>
          <p:cNvSpPr txBox="1">
            <a:spLocks/>
          </p:cNvSpPr>
          <p:nvPr/>
        </p:nvSpPr>
        <p:spPr>
          <a:xfrm>
            <a:off x="7576457" y="2530241"/>
            <a:ext cx="3983083" cy="843480"/>
          </a:xfrm>
          <a:prstGeom prst="rect">
            <a:avLst/>
          </a:prstGeom>
        </p:spPr>
        <p:txBody>
          <a:bodyPr vert="horz" wrap="square" lIns="91440" tIns="45720" rIns="91440" bIns="45720" rtlCol="0" anchor="t" anchorCtr="0">
            <a:noAutofit/>
          </a:bodyPr>
          <a:lstStyle>
            <a:lvl1pPr algn="l" defTabSz="914400" rtl="0" eaLnBrk="1" latinLnBrk="0" hangingPunct="1">
              <a:lnSpc>
                <a:spcPct val="90000"/>
              </a:lnSpc>
              <a:spcBef>
                <a:spcPct val="0"/>
              </a:spcBef>
              <a:buNone/>
              <a:defRPr sz="4400" b="1" i="0" kern="1200">
                <a:solidFill>
                  <a:srgbClr val="2A2A2A"/>
                </a:solidFill>
                <a:latin typeface="Noir Pro Heavy" pitchFamily="2" charset="0"/>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700" b="1" i="0" u="none" strike="noStrike" kern="1200" cap="none" spc="0" normalizeH="0" baseline="0" noProof="0" dirty="0">
                <a:ln>
                  <a:noFill/>
                </a:ln>
                <a:solidFill>
                  <a:srgbClr val="2A2A2A"/>
                </a:solidFill>
                <a:effectLst/>
                <a:uLnTx/>
                <a:uFillTx/>
                <a:latin typeface="Noir Pro Heavy" pitchFamily="2" charset="0"/>
                <a:ea typeface="+mj-ea"/>
                <a:cs typeface="+mj-cs"/>
              </a:rPr>
              <a:t>Higher Risk</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700" b="1" i="0" u="none" strike="noStrike" kern="1200" cap="none" spc="0" normalizeH="0" baseline="0" noProof="0" dirty="0">
                <a:ln>
                  <a:noFill/>
                </a:ln>
                <a:solidFill>
                  <a:srgbClr val="2A2A2A"/>
                </a:solidFill>
                <a:effectLst/>
                <a:uLnTx/>
                <a:uFillTx/>
                <a:latin typeface="Noir Pro Heavy" pitchFamily="2" charset="0"/>
                <a:ea typeface="+mj-ea"/>
                <a:cs typeface="+mj-cs"/>
              </a:rPr>
              <a:t>More Complications</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700" b="1" i="0" u="none" strike="noStrike" kern="1200" cap="none" spc="0" normalizeH="0" baseline="0" noProof="0" dirty="0">
                <a:ln>
                  <a:noFill/>
                </a:ln>
                <a:solidFill>
                  <a:srgbClr val="FF5B5A"/>
                </a:solidFill>
                <a:effectLst/>
                <a:uLnTx/>
                <a:uFillTx/>
                <a:latin typeface="Noir Pro Heavy" pitchFamily="2" charset="0"/>
                <a:ea typeface="+mj-ea"/>
                <a:cs typeface="+mj-cs"/>
              </a:rPr>
              <a:t>$$$$$</a:t>
            </a:r>
          </a:p>
        </p:txBody>
      </p:sp>
      <p:grpSp>
        <p:nvGrpSpPr>
          <p:cNvPr id="22" name="Group 21">
            <a:extLst>
              <a:ext uri="{FF2B5EF4-FFF2-40B4-BE49-F238E27FC236}">
                <a16:creationId xmlns:a16="http://schemas.microsoft.com/office/drawing/2014/main" id="{19D29A1E-6447-41ED-931E-2427786D7DC8}"/>
              </a:ext>
            </a:extLst>
          </p:cNvPr>
          <p:cNvGrpSpPr/>
          <p:nvPr/>
        </p:nvGrpSpPr>
        <p:grpSpPr>
          <a:xfrm>
            <a:off x="708661" y="1609132"/>
            <a:ext cx="10850880" cy="838200"/>
            <a:chOff x="674682" y="2175191"/>
            <a:chExt cx="10850880" cy="838200"/>
          </a:xfrm>
        </p:grpSpPr>
        <p:sp>
          <p:nvSpPr>
            <p:cNvPr id="23" name="Rectangle 22">
              <a:extLst>
                <a:ext uri="{FF2B5EF4-FFF2-40B4-BE49-F238E27FC236}">
                  <a16:creationId xmlns:a16="http://schemas.microsoft.com/office/drawing/2014/main" id="{05B8E700-EECD-406B-8D3B-45E39FA9DF04}"/>
                </a:ext>
              </a:extLst>
            </p:cNvPr>
            <p:cNvSpPr/>
            <p:nvPr/>
          </p:nvSpPr>
          <p:spPr>
            <a:xfrm>
              <a:off x="674682" y="2175191"/>
              <a:ext cx="6537960" cy="838200"/>
            </a:xfrm>
            <a:prstGeom prst="rect">
              <a:avLst/>
            </a:prstGeom>
            <a:solidFill>
              <a:srgbClr val="F3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47466FA7-B2B1-4EDC-BA6E-4C7313A3302F}"/>
                </a:ext>
              </a:extLst>
            </p:cNvPr>
            <p:cNvSpPr/>
            <p:nvPr/>
          </p:nvSpPr>
          <p:spPr>
            <a:xfrm>
              <a:off x="7212641" y="2175191"/>
              <a:ext cx="4312921" cy="838200"/>
            </a:xfrm>
            <a:prstGeom prst="rect">
              <a:avLst/>
            </a:prstGeom>
            <a:solidFill>
              <a:srgbClr val="FF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3" name="Title 1">
            <a:extLst>
              <a:ext uri="{FF2B5EF4-FFF2-40B4-BE49-F238E27FC236}">
                <a16:creationId xmlns:a16="http://schemas.microsoft.com/office/drawing/2014/main" id="{4377BC35-6743-4258-B94F-16F0657F2B70}"/>
              </a:ext>
            </a:extLst>
          </p:cNvPr>
          <p:cNvSpPr txBox="1">
            <a:spLocks/>
          </p:cNvSpPr>
          <p:nvPr/>
        </p:nvSpPr>
        <p:spPr>
          <a:xfrm>
            <a:off x="1040442" y="1791125"/>
            <a:ext cx="5736772" cy="843480"/>
          </a:xfrm>
          <a:prstGeom prst="rect">
            <a:avLst/>
          </a:prstGeom>
        </p:spPr>
        <p:txBody>
          <a:bodyPr vert="horz" wrap="square" lIns="91440" tIns="45720" rIns="91440" bIns="45720" rtlCol="0" anchor="t" anchorCtr="0">
            <a:normAutofit/>
          </a:bodyPr>
          <a:lstStyle>
            <a:lvl1pPr algn="l" defTabSz="914400" rtl="0" eaLnBrk="1" latinLnBrk="0" hangingPunct="1">
              <a:lnSpc>
                <a:spcPct val="90000"/>
              </a:lnSpc>
              <a:spcBef>
                <a:spcPct val="0"/>
              </a:spcBef>
              <a:buNone/>
              <a:defRPr sz="4400" b="1" i="0" kern="1200">
                <a:solidFill>
                  <a:srgbClr val="2A2A2A"/>
                </a:solidFill>
                <a:latin typeface="Noir Pro Heavy" pitchFamily="2" charset="0"/>
                <a:ea typeface="+mj-ea"/>
                <a:cs typeface="+mj-cs"/>
              </a:defRPr>
            </a:lvl1pPr>
          </a:lstStyle>
          <a:p>
            <a:pPr algn="ctr"/>
            <a:r>
              <a:rPr lang="en-US" sz="3000" dirty="0"/>
              <a:t>84m Pre-Diabetic</a:t>
            </a:r>
          </a:p>
        </p:txBody>
      </p:sp>
      <p:sp>
        <p:nvSpPr>
          <p:cNvPr id="34" name="Title 1">
            <a:extLst>
              <a:ext uri="{FF2B5EF4-FFF2-40B4-BE49-F238E27FC236}">
                <a16:creationId xmlns:a16="http://schemas.microsoft.com/office/drawing/2014/main" id="{40AB8D15-BC4B-4AB3-B3CE-13DF2125D32E}"/>
              </a:ext>
            </a:extLst>
          </p:cNvPr>
          <p:cNvSpPr txBox="1">
            <a:spLocks/>
          </p:cNvSpPr>
          <p:nvPr/>
        </p:nvSpPr>
        <p:spPr>
          <a:xfrm>
            <a:off x="7841213" y="1795727"/>
            <a:ext cx="3177307" cy="843480"/>
          </a:xfrm>
          <a:prstGeom prst="rect">
            <a:avLst/>
          </a:prstGeom>
        </p:spPr>
        <p:txBody>
          <a:bodyPr vert="horz" wrap="square" lIns="91440" tIns="45720" rIns="91440" bIns="45720" rtlCol="0" anchor="t" anchorCtr="0">
            <a:normAutofit/>
          </a:bodyPr>
          <a:lstStyle>
            <a:lvl1pPr algn="l" defTabSz="914400" rtl="0" eaLnBrk="1" latinLnBrk="0" hangingPunct="1">
              <a:lnSpc>
                <a:spcPct val="90000"/>
              </a:lnSpc>
              <a:spcBef>
                <a:spcPct val="0"/>
              </a:spcBef>
              <a:buNone/>
              <a:defRPr sz="4400" b="1" i="0" kern="1200">
                <a:solidFill>
                  <a:srgbClr val="2A2A2A"/>
                </a:solidFill>
                <a:latin typeface="Noir Pro Heavy" pitchFamily="2" charset="0"/>
                <a:ea typeface="+mj-ea"/>
                <a:cs typeface="+mj-cs"/>
              </a:defRPr>
            </a:lvl1pPr>
          </a:lstStyle>
          <a:p>
            <a:pPr algn="ctr"/>
            <a:r>
              <a:rPr lang="en-US" sz="3000" dirty="0">
                <a:solidFill>
                  <a:schemeClr val="bg1"/>
                </a:solidFill>
              </a:rPr>
              <a:t>30m Diabetic</a:t>
            </a:r>
          </a:p>
        </p:txBody>
      </p:sp>
    </p:spTree>
    <p:extLst>
      <p:ext uri="{BB962C8B-B14F-4D97-AF65-F5344CB8AC3E}">
        <p14:creationId xmlns:p14="http://schemas.microsoft.com/office/powerpoint/2010/main" val="4196653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1">
            <a:extLst>
              <a:ext uri="{FF2B5EF4-FFF2-40B4-BE49-F238E27FC236}">
                <a16:creationId xmlns:a16="http://schemas.microsoft.com/office/drawing/2014/main" id="{8C9C106B-B261-CE4E-B9DD-044456FA5136}"/>
              </a:ext>
            </a:extLst>
          </p:cNvPr>
          <p:cNvSpPr txBox="1">
            <a:spLocks/>
          </p:cNvSpPr>
          <p:nvPr/>
        </p:nvSpPr>
        <p:spPr>
          <a:xfrm>
            <a:off x="579120" y="470202"/>
            <a:ext cx="11109960" cy="843480"/>
          </a:xfrm>
          <a:prstGeom prst="rect">
            <a:avLst/>
          </a:prstGeom>
        </p:spPr>
        <p:txBody>
          <a:bodyPr vert="horz" wrap="square" lIns="91440" tIns="45720" rIns="91440" bIns="45720" rtlCol="0" anchor="t" anchorCtr="0">
            <a:normAutofit/>
          </a:bodyPr>
          <a:lstStyle>
            <a:lvl1pPr algn="l" defTabSz="914400" rtl="0" eaLnBrk="1" latinLnBrk="0" hangingPunct="1">
              <a:lnSpc>
                <a:spcPct val="90000"/>
              </a:lnSpc>
              <a:spcBef>
                <a:spcPct val="0"/>
              </a:spcBef>
              <a:buNone/>
              <a:defRPr sz="4400" b="1" i="0" kern="1200">
                <a:solidFill>
                  <a:srgbClr val="2A2A2A"/>
                </a:solidFill>
                <a:latin typeface="Noir Pro Semi"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EB5355"/>
                </a:solidFill>
                <a:effectLst/>
                <a:uLnTx/>
                <a:uFillTx/>
                <a:latin typeface="Noir Pro Heavy" pitchFamily="2" charset="0"/>
                <a:ea typeface="+mj-ea"/>
                <a:cs typeface="+mj-cs"/>
              </a:rPr>
              <a:t>The Diabetes</a:t>
            </a:r>
          </a:p>
        </p:txBody>
      </p:sp>
      <p:sp>
        <p:nvSpPr>
          <p:cNvPr id="2" name="Title 1">
            <a:extLst>
              <a:ext uri="{FF2B5EF4-FFF2-40B4-BE49-F238E27FC236}">
                <a16:creationId xmlns:a16="http://schemas.microsoft.com/office/drawing/2014/main" id="{650DC437-5F9C-0B41-A4E6-91041E102551}"/>
              </a:ext>
            </a:extLst>
          </p:cNvPr>
          <p:cNvSpPr>
            <a:spLocks noGrp="1"/>
          </p:cNvSpPr>
          <p:nvPr>
            <p:ph type="title"/>
          </p:nvPr>
        </p:nvSpPr>
        <p:spPr>
          <a:xfrm>
            <a:off x="541020" y="423513"/>
            <a:ext cx="11650980" cy="843480"/>
          </a:xfrm>
        </p:spPr>
        <p:txBody>
          <a:bodyPr>
            <a:normAutofit/>
          </a:bodyPr>
          <a:lstStyle/>
          <a:p>
            <a:r>
              <a:rPr lang="en-US" dirty="0">
                <a:solidFill>
                  <a:schemeClr val="bg1"/>
                </a:solidFill>
                <a:latin typeface="Noir Pro Heavy" pitchFamily="2" charset="0"/>
              </a:rPr>
              <a:t>The Diabetes </a:t>
            </a:r>
            <a:r>
              <a:rPr lang="en-US" dirty="0">
                <a:latin typeface="Noir Pro Heavy" pitchFamily="2" charset="0"/>
              </a:rPr>
              <a:t>Epidemic (US)</a:t>
            </a:r>
          </a:p>
        </p:txBody>
      </p:sp>
      <p:sp>
        <p:nvSpPr>
          <p:cNvPr id="4" name="Arrow: Right 3">
            <a:extLst>
              <a:ext uri="{FF2B5EF4-FFF2-40B4-BE49-F238E27FC236}">
                <a16:creationId xmlns:a16="http://schemas.microsoft.com/office/drawing/2014/main" id="{F9970110-7137-4838-B061-E63DA918593A}"/>
              </a:ext>
            </a:extLst>
          </p:cNvPr>
          <p:cNvSpPr/>
          <p:nvPr/>
        </p:nvSpPr>
        <p:spPr>
          <a:xfrm>
            <a:off x="5791200" y="2709693"/>
            <a:ext cx="696686" cy="66402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itle 1">
            <a:extLst>
              <a:ext uri="{FF2B5EF4-FFF2-40B4-BE49-F238E27FC236}">
                <a16:creationId xmlns:a16="http://schemas.microsoft.com/office/drawing/2014/main" id="{A89C1B52-2749-5741-99F4-3F723B608181}"/>
              </a:ext>
            </a:extLst>
          </p:cNvPr>
          <p:cNvSpPr txBox="1">
            <a:spLocks/>
          </p:cNvSpPr>
          <p:nvPr/>
        </p:nvSpPr>
        <p:spPr>
          <a:xfrm>
            <a:off x="8417494" y="1795727"/>
            <a:ext cx="3106784" cy="843480"/>
          </a:xfrm>
          <a:prstGeom prst="rect">
            <a:avLst/>
          </a:prstGeom>
        </p:spPr>
        <p:txBody>
          <a:bodyPr vert="horz" wrap="square" lIns="91440" tIns="45720" rIns="91440" bIns="45720" rtlCol="0" anchor="t" anchorCtr="0">
            <a:normAutofit/>
          </a:bodyPr>
          <a:lstStyle>
            <a:lvl1pPr algn="l" defTabSz="914400" rtl="0" eaLnBrk="1" latinLnBrk="0" hangingPunct="1">
              <a:lnSpc>
                <a:spcPct val="90000"/>
              </a:lnSpc>
              <a:spcBef>
                <a:spcPct val="0"/>
              </a:spcBef>
              <a:buNone/>
              <a:defRPr sz="4400" b="1" i="0" kern="1200">
                <a:solidFill>
                  <a:srgbClr val="2A2A2A"/>
                </a:solidFill>
                <a:latin typeface="Noir Pro Heavy"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Noir Pro Heavy" pitchFamily="2" charset="0"/>
                <a:ea typeface="+mj-ea"/>
                <a:cs typeface="+mj-cs"/>
              </a:rPr>
              <a:t>30m Diabetic</a:t>
            </a:r>
          </a:p>
        </p:txBody>
      </p:sp>
      <p:sp>
        <p:nvSpPr>
          <p:cNvPr id="20" name="Title 1">
            <a:extLst>
              <a:ext uri="{FF2B5EF4-FFF2-40B4-BE49-F238E27FC236}">
                <a16:creationId xmlns:a16="http://schemas.microsoft.com/office/drawing/2014/main" id="{3DE15FDB-FA3C-4DCD-A19B-4E556E87BF19}"/>
              </a:ext>
            </a:extLst>
          </p:cNvPr>
          <p:cNvSpPr txBox="1">
            <a:spLocks/>
          </p:cNvSpPr>
          <p:nvPr/>
        </p:nvSpPr>
        <p:spPr>
          <a:xfrm>
            <a:off x="708660" y="2530241"/>
            <a:ext cx="4070169" cy="1257987"/>
          </a:xfrm>
          <a:prstGeom prst="rect">
            <a:avLst/>
          </a:prstGeom>
        </p:spPr>
        <p:txBody>
          <a:bodyPr vert="horz" wrap="square" lIns="91440" tIns="45720" rIns="91440" bIns="45720" rtlCol="0" anchor="t" anchorCtr="0">
            <a:normAutofit fontScale="85000" lnSpcReduction="10000"/>
          </a:bodyPr>
          <a:lstStyle>
            <a:lvl1pPr algn="l" defTabSz="914400" rtl="0" eaLnBrk="1" latinLnBrk="0" hangingPunct="1">
              <a:lnSpc>
                <a:spcPct val="90000"/>
              </a:lnSpc>
              <a:spcBef>
                <a:spcPct val="0"/>
              </a:spcBef>
              <a:buNone/>
              <a:defRPr sz="4400" b="1" i="0" kern="1200">
                <a:solidFill>
                  <a:srgbClr val="2A2A2A"/>
                </a:solidFill>
                <a:latin typeface="Noir Pro Heavy"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2A2A2A"/>
                </a:solidFill>
                <a:effectLst/>
                <a:uLnTx/>
                <a:uFillTx/>
                <a:latin typeface="Noir Pro Heavy" pitchFamily="2" charset="0"/>
                <a:ea typeface="+mj-ea"/>
                <a:cs typeface="+mj-cs"/>
              </a:rPr>
              <a:t>Lower Risk</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2A2A2A"/>
                </a:solidFill>
                <a:effectLst/>
                <a:uLnTx/>
                <a:uFillTx/>
                <a:latin typeface="Noir Pro Heavy" pitchFamily="2" charset="0"/>
                <a:ea typeface="+mj-ea"/>
                <a:cs typeface="+mj-cs"/>
              </a:rPr>
              <a:t>Fewer Complications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39C12"/>
                </a:solidFill>
                <a:effectLst/>
                <a:uLnTx/>
                <a:uFillTx/>
                <a:latin typeface="Noir Pro Heavy" pitchFamily="2" charset="0"/>
                <a:ea typeface="+mj-ea"/>
                <a:cs typeface="+mj-cs"/>
              </a:rPr>
              <a:t>$</a:t>
            </a:r>
          </a:p>
        </p:txBody>
      </p:sp>
      <p:sp>
        <p:nvSpPr>
          <p:cNvPr id="21" name="Title 1">
            <a:extLst>
              <a:ext uri="{FF2B5EF4-FFF2-40B4-BE49-F238E27FC236}">
                <a16:creationId xmlns:a16="http://schemas.microsoft.com/office/drawing/2014/main" id="{8304FDDF-B38E-4574-9EDA-477EE0211E25}"/>
              </a:ext>
            </a:extLst>
          </p:cNvPr>
          <p:cNvSpPr txBox="1">
            <a:spLocks/>
          </p:cNvSpPr>
          <p:nvPr/>
        </p:nvSpPr>
        <p:spPr>
          <a:xfrm>
            <a:off x="7576457" y="2530241"/>
            <a:ext cx="3983083" cy="843480"/>
          </a:xfrm>
          <a:prstGeom prst="rect">
            <a:avLst/>
          </a:prstGeom>
        </p:spPr>
        <p:txBody>
          <a:bodyPr vert="horz" wrap="square" lIns="91440" tIns="45720" rIns="91440" bIns="45720" rtlCol="0" anchor="t" anchorCtr="0">
            <a:noAutofit/>
          </a:bodyPr>
          <a:lstStyle>
            <a:lvl1pPr algn="l" defTabSz="914400" rtl="0" eaLnBrk="1" latinLnBrk="0" hangingPunct="1">
              <a:lnSpc>
                <a:spcPct val="90000"/>
              </a:lnSpc>
              <a:spcBef>
                <a:spcPct val="0"/>
              </a:spcBef>
              <a:buNone/>
              <a:defRPr sz="4400" b="1" i="0" kern="1200">
                <a:solidFill>
                  <a:srgbClr val="2A2A2A"/>
                </a:solidFill>
                <a:latin typeface="Noir Pro Heavy" pitchFamily="2" charset="0"/>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700" b="1" i="0" u="none" strike="noStrike" kern="1200" cap="none" spc="0" normalizeH="0" baseline="0" noProof="0" dirty="0">
                <a:ln>
                  <a:noFill/>
                </a:ln>
                <a:solidFill>
                  <a:srgbClr val="2A2A2A"/>
                </a:solidFill>
                <a:effectLst/>
                <a:uLnTx/>
                <a:uFillTx/>
                <a:latin typeface="Noir Pro Heavy" pitchFamily="2" charset="0"/>
                <a:ea typeface="+mj-ea"/>
                <a:cs typeface="+mj-cs"/>
              </a:rPr>
              <a:t>Higher Risk</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700" b="1" i="0" u="none" strike="noStrike" kern="1200" cap="none" spc="0" normalizeH="0" baseline="0" noProof="0" dirty="0">
                <a:ln>
                  <a:noFill/>
                </a:ln>
                <a:solidFill>
                  <a:srgbClr val="2A2A2A"/>
                </a:solidFill>
                <a:effectLst/>
                <a:uLnTx/>
                <a:uFillTx/>
                <a:latin typeface="Noir Pro Heavy" pitchFamily="2" charset="0"/>
                <a:ea typeface="+mj-ea"/>
                <a:cs typeface="+mj-cs"/>
              </a:rPr>
              <a:t>More Complications</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700" b="1" i="0" u="none" strike="noStrike" kern="1200" cap="none" spc="0" normalizeH="0" baseline="0" noProof="0" dirty="0">
                <a:ln>
                  <a:noFill/>
                </a:ln>
                <a:solidFill>
                  <a:srgbClr val="FF5B5A"/>
                </a:solidFill>
                <a:effectLst/>
                <a:uLnTx/>
                <a:uFillTx/>
                <a:latin typeface="Noir Pro Heavy" pitchFamily="2" charset="0"/>
                <a:ea typeface="+mj-ea"/>
                <a:cs typeface="+mj-cs"/>
              </a:rPr>
              <a:t>$$$$$</a:t>
            </a:r>
          </a:p>
        </p:txBody>
      </p:sp>
      <p:grpSp>
        <p:nvGrpSpPr>
          <p:cNvPr id="22" name="Group 21">
            <a:extLst>
              <a:ext uri="{FF2B5EF4-FFF2-40B4-BE49-F238E27FC236}">
                <a16:creationId xmlns:a16="http://schemas.microsoft.com/office/drawing/2014/main" id="{19D29A1E-6447-41ED-931E-2427786D7DC8}"/>
              </a:ext>
            </a:extLst>
          </p:cNvPr>
          <p:cNvGrpSpPr/>
          <p:nvPr/>
        </p:nvGrpSpPr>
        <p:grpSpPr>
          <a:xfrm>
            <a:off x="708661" y="1609132"/>
            <a:ext cx="10850880" cy="838200"/>
            <a:chOff x="674682" y="2175191"/>
            <a:chExt cx="10850880" cy="838200"/>
          </a:xfrm>
        </p:grpSpPr>
        <p:sp>
          <p:nvSpPr>
            <p:cNvPr id="23" name="Rectangle 22">
              <a:extLst>
                <a:ext uri="{FF2B5EF4-FFF2-40B4-BE49-F238E27FC236}">
                  <a16:creationId xmlns:a16="http://schemas.microsoft.com/office/drawing/2014/main" id="{05B8E700-EECD-406B-8D3B-45E39FA9DF04}"/>
                </a:ext>
              </a:extLst>
            </p:cNvPr>
            <p:cNvSpPr/>
            <p:nvPr/>
          </p:nvSpPr>
          <p:spPr>
            <a:xfrm>
              <a:off x="674682" y="2175191"/>
              <a:ext cx="6537960" cy="838200"/>
            </a:xfrm>
            <a:prstGeom prst="rect">
              <a:avLst/>
            </a:prstGeom>
            <a:solidFill>
              <a:srgbClr val="F3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47466FA7-B2B1-4EDC-BA6E-4C7313A3302F}"/>
                </a:ext>
              </a:extLst>
            </p:cNvPr>
            <p:cNvSpPr/>
            <p:nvPr/>
          </p:nvSpPr>
          <p:spPr>
            <a:xfrm>
              <a:off x="7212641" y="2175191"/>
              <a:ext cx="4312921" cy="838200"/>
            </a:xfrm>
            <a:prstGeom prst="rect">
              <a:avLst/>
            </a:prstGeom>
            <a:solidFill>
              <a:srgbClr val="FF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3" name="Title 1">
            <a:extLst>
              <a:ext uri="{FF2B5EF4-FFF2-40B4-BE49-F238E27FC236}">
                <a16:creationId xmlns:a16="http://schemas.microsoft.com/office/drawing/2014/main" id="{4377BC35-6743-4258-B94F-16F0657F2B70}"/>
              </a:ext>
            </a:extLst>
          </p:cNvPr>
          <p:cNvSpPr txBox="1">
            <a:spLocks/>
          </p:cNvSpPr>
          <p:nvPr/>
        </p:nvSpPr>
        <p:spPr>
          <a:xfrm>
            <a:off x="1040442" y="1791125"/>
            <a:ext cx="5736772" cy="843480"/>
          </a:xfrm>
          <a:prstGeom prst="rect">
            <a:avLst/>
          </a:prstGeom>
        </p:spPr>
        <p:txBody>
          <a:bodyPr vert="horz" wrap="square" lIns="91440" tIns="45720" rIns="91440" bIns="45720" rtlCol="0" anchor="t" anchorCtr="0">
            <a:normAutofit/>
          </a:bodyPr>
          <a:lstStyle>
            <a:lvl1pPr algn="l" defTabSz="914400" rtl="0" eaLnBrk="1" latinLnBrk="0" hangingPunct="1">
              <a:lnSpc>
                <a:spcPct val="90000"/>
              </a:lnSpc>
              <a:spcBef>
                <a:spcPct val="0"/>
              </a:spcBef>
              <a:buNone/>
              <a:defRPr sz="4400" b="1" i="0" kern="1200">
                <a:solidFill>
                  <a:srgbClr val="2A2A2A"/>
                </a:solidFill>
                <a:latin typeface="Noir Pro Heavy" pitchFamily="2" charset="0"/>
                <a:ea typeface="+mj-ea"/>
                <a:cs typeface="+mj-cs"/>
              </a:defRPr>
            </a:lvl1pPr>
          </a:lstStyle>
          <a:p>
            <a:pPr algn="ctr"/>
            <a:r>
              <a:rPr lang="en-US" sz="3000" dirty="0"/>
              <a:t>84m Pre-Diabetic</a:t>
            </a:r>
          </a:p>
        </p:txBody>
      </p:sp>
      <p:sp>
        <p:nvSpPr>
          <p:cNvPr id="34" name="Title 1">
            <a:extLst>
              <a:ext uri="{FF2B5EF4-FFF2-40B4-BE49-F238E27FC236}">
                <a16:creationId xmlns:a16="http://schemas.microsoft.com/office/drawing/2014/main" id="{40AB8D15-BC4B-4AB3-B3CE-13DF2125D32E}"/>
              </a:ext>
            </a:extLst>
          </p:cNvPr>
          <p:cNvSpPr txBox="1">
            <a:spLocks/>
          </p:cNvSpPr>
          <p:nvPr/>
        </p:nvSpPr>
        <p:spPr>
          <a:xfrm>
            <a:off x="7841213" y="1795727"/>
            <a:ext cx="3177307" cy="843480"/>
          </a:xfrm>
          <a:prstGeom prst="rect">
            <a:avLst/>
          </a:prstGeom>
        </p:spPr>
        <p:txBody>
          <a:bodyPr vert="horz" wrap="square" lIns="91440" tIns="45720" rIns="91440" bIns="45720" rtlCol="0" anchor="t" anchorCtr="0">
            <a:normAutofit/>
          </a:bodyPr>
          <a:lstStyle>
            <a:lvl1pPr algn="l" defTabSz="914400" rtl="0" eaLnBrk="1" latinLnBrk="0" hangingPunct="1">
              <a:lnSpc>
                <a:spcPct val="90000"/>
              </a:lnSpc>
              <a:spcBef>
                <a:spcPct val="0"/>
              </a:spcBef>
              <a:buNone/>
              <a:defRPr sz="4400" b="1" i="0" kern="1200">
                <a:solidFill>
                  <a:srgbClr val="2A2A2A"/>
                </a:solidFill>
                <a:latin typeface="Noir Pro Heavy" pitchFamily="2" charset="0"/>
                <a:ea typeface="+mj-ea"/>
                <a:cs typeface="+mj-cs"/>
              </a:defRPr>
            </a:lvl1pPr>
          </a:lstStyle>
          <a:p>
            <a:pPr algn="ctr"/>
            <a:r>
              <a:rPr lang="en-US" sz="3000" dirty="0">
                <a:solidFill>
                  <a:schemeClr val="bg1"/>
                </a:solidFill>
              </a:rPr>
              <a:t>30m Diabetic</a:t>
            </a:r>
          </a:p>
        </p:txBody>
      </p:sp>
      <p:sp>
        <p:nvSpPr>
          <p:cNvPr id="25" name="Right Brace 24">
            <a:extLst>
              <a:ext uri="{FF2B5EF4-FFF2-40B4-BE49-F238E27FC236}">
                <a16:creationId xmlns:a16="http://schemas.microsoft.com/office/drawing/2014/main" id="{C2112D92-091A-4DDF-95A2-4CDCB8D0643B}"/>
              </a:ext>
            </a:extLst>
          </p:cNvPr>
          <p:cNvSpPr/>
          <p:nvPr/>
        </p:nvSpPr>
        <p:spPr>
          <a:xfrm rot="5400000">
            <a:off x="4050101" y="381472"/>
            <a:ext cx="449672" cy="7132553"/>
          </a:xfrm>
          <a:prstGeom prst="rightBrace">
            <a:avLst>
              <a:gd name="adj1" fmla="val 45898"/>
              <a:gd name="adj2" fmla="val 50225"/>
            </a:avLst>
          </a:prstGeom>
          <a:ln w="76200"/>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itle 1">
            <a:extLst>
              <a:ext uri="{FF2B5EF4-FFF2-40B4-BE49-F238E27FC236}">
                <a16:creationId xmlns:a16="http://schemas.microsoft.com/office/drawing/2014/main" id="{8B433ED7-AC07-47CB-836C-1FDAE7AD5DE0}"/>
              </a:ext>
            </a:extLst>
          </p:cNvPr>
          <p:cNvSpPr txBox="1">
            <a:spLocks/>
          </p:cNvSpPr>
          <p:nvPr/>
        </p:nvSpPr>
        <p:spPr>
          <a:xfrm>
            <a:off x="1346889" y="4467932"/>
            <a:ext cx="5787022" cy="1257987"/>
          </a:xfrm>
          <a:prstGeom prst="rect">
            <a:avLst/>
          </a:prstGeom>
        </p:spPr>
        <p:txBody>
          <a:bodyPr vert="horz" wrap="square" lIns="91440" tIns="45720" rIns="91440" bIns="45720" rtlCol="0" anchor="t" anchorCtr="0">
            <a:noAutofit/>
          </a:bodyPr>
          <a:lstStyle>
            <a:lvl1pPr algn="l" defTabSz="914400" rtl="0" eaLnBrk="1" latinLnBrk="0" hangingPunct="1">
              <a:lnSpc>
                <a:spcPct val="90000"/>
              </a:lnSpc>
              <a:spcBef>
                <a:spcPct val="0"/>
              </a:spcBef>
              <a:buNone/>
              <a:defRPr sz="4400" b="1" i="0" kern="1200">
                <a:solidFill>
                  <a:srgbClr val="2A2A2A"/>
                </a:solidFill>
                <a:latin typeface="Noir Pro Heavy"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2A2A2A"/>
                </a:solidFill>
                <a:effectLst/>
                <a:uLnTx/>
                <a:uFillTx/>
                <a:latin typeface="Noir Pro Heavy" pitchFamily="2" charset="0"/>
                <a:ea typeface="+mj-ea"/>
                <a:cs typeface="+mj-cs"/>
              </a:rPr>
              <a:t>Education, Coaching, </a:t>
            </a:r>
            <a:br>
              <a:rPr kumimoji="0" lang="en-US" sz="2600" b="1" i="0" u="none" strike="noStrike" kern="1200" cap="none" spc="0" normalizeH="0" baseline="0" noProof="0" dirty="0">
                <a:ln>
                  <a:noFill/>
                </a:ln>
                <a:solidFill>
                  <a:srgbClr val="2A2A2A"/>
                </a:solidFill>
                <a:effectLst/>
                <a:uLnTx/>
                <a:uFillTx/>
                <a:latin typeface="Noir Pro Heavy" pitchFamily="2" charset="0"/>
                <a:ea typeface="+mj-ea"/>
                <a:cs typeface="+mj-cs"/>
              </a:rPr>
            </a:br>
            <a:r>
              <a:rPr kumimoji="0" lang="en-US" sz="2600" b="1" i="0" u="none" strike="noStrike" kern="1200" cap="none" spc="0" normalizeH="0" baseline="0" noProof="0" dirty="0">
                <a:ln>
                  <a:noFill/>
                </a:ln>
                <a:solidFill>
                  <a:srgbClr val="2A2A2A"/>
                </a:solidFill>
                <a:effectLst/>
                <a:uLnTx/>
                <a:uFillTx/>
                <a:latin typeface="Noir Pro Heavy" pitchFamily="2" charset="0"/>
                <a:ea typeface="+mj-ea"/>
                <a:cs typeface="+mj-cs"/>
              </a:rPr>
              <a:t>Diet, Exercise, </a:t>
            </a:r>
            <a:br>
              <a:rPr kumimoji="0" lang="en-US" sz="2600" b="1" i="0" u="none" strike="noStrike" kern="1200" cap="none" spc="0" normalizeH="0" baseline="0" noProof="0" dirty="0">
                <a:ln>
                  <a:noFill/>
                </a:ln>
                <a:solidFill>
                  <a:srgbClr val="2A2A2A"/>
                </a:solidFill>
                <a:effectLst/>
                <a:uLnTx/>
                <a:uFillTx/>
                <a:latin typeface="Noir Pro Heavy" pitchFamily="2" charset="0"/>
                <a:ea typeface="+mj-ea"/>
                <a:cs typeface="+mj-cs"/>
              </a:rPr>
            </a:br>
            <a:r>
              <a:rPr kumimoji="0" lang="en-US" sz="2600" b="1" i="0" u="none" strike="noStrike" kern="1200" cap="none" spc="0" normalizeH="0" baseline="0" noProof="0" dirty="0">
                <a:ln>
                  <a:noFill/>
                </a:ln>
                <a:solidFill>
                  <a:srgbClr val="F59634"/>
                </a:solidFill>
                <a:effectLst/>
                <a:uLnTx/>
                <a:uFillTx/>
                <a:latin typeface="Noir Pro Heavy" pitchFamily="2" charset="0"/>
                <a:ea typeface="+mj-ea"/>
                <a:cs typeface="+mj-cs"/>
              </a:rPr>
              <a:t>Patient Self-Management</a:t>
            </a:r>
          </a:p>
        </p:txBody>
      </p:sp>
      <p:pic>
        <p:nvPicPr>
          <p:cNvPr id="36" name="Picture 2" descr="data:image/png;base64,iVBORw0KGgoAAAANSUhEUgAAAgwAAABgCAMAAABG8do1AAAAqFBMVEX///9oa3EAYPw21mRkZ21iZWwAXvx9f4RfY2nt7u4AXPyQkpe2y/5dYWcvbvyWmJzCxMbX2Nmoqq0r1V5wc3nm5ue4ubtBe/zt9f8AVvymw/7JycyU5qnd3t/5+fns7O11eH2Rk5fa9+LU1dasrrGFh4ycnqJP2nXl+uusrbBJ2XFWWmHp++/A1P2io6ePs/32/fii6rSdvP0ZaPzF1/650P6sxv1LT1dHD8VqAAAP8ElEQVR4nO2di5ajuBGGoSM10B7WtBdIJgSMl0vSy4YkO9ns+79ZwBeokkri1m62PfznzJwZGwmQPpVKpYsNQ6l//P3HP03Sj39TZwbkWGYvth+V5qoD71Pa3pSUmxbqp5+n0bDB8Bj67Tfq04m2YYPhMfTl23+pj6fZhg2Gx9CXr8//pD7/aYpt2GB4DH15eflG0zDBNmwwPIa+vDy9LLYNGwyPoQaGp5dvtBc52jZsMDyGWhieXl6W2YYNhsfQGYaltuH+MNSV3anaYLiTLjA0toEeYY6zDfeH4dUDCqak3CQqikIvS6hvrjA0tuEL9fUvo2zD/WHY9E46lr7tVi73S6JJ3WB4el5gGzYYPos8v3L3uZef7MqXe9sOhqfnp/9RycfYhg2GT6I31/QuHUSS+24uft3DoLQNwzRsMHwORSyNDadV85/MtyPhewBDQwNtGwZ7ig2GTyHHNI9G3I7LXN5Yhbj9LxKE4elZEYscsg0PAkOSZV7YyMti0tkek0P4VtehFwWTMggu9w2z4/C1ihsHWXTOIsrUY63cDRsEXNbAYLf/zKsaX4BgaGzDX6lchmzD/WEIXoGc64dJjKRLjy4kKiqJw6KqXPcSyXDdiu09XYYByO5W+o5XVK7NGWtzqPxyVNU62cEH93X3kdN9N/DM3bNEZdpl0T67X5O3TlKrySWuiuDYdBhFYiS+hbPFMDS2gYw+DdiGlSKQx9SE0oQfYl97oRMWps1QZiazzZ06ulWCK68v4hU4C8bTcMg+HEvL5ui23LberqkSF7zzq/LV9qn46CbnVi2jHJwNQVyd2n/7DQxGzXC2AgxPz19JL1K/2mWtcHQNC5JLzjGdnJfCl8GBS8V5eUTXzx0yP6PsM7y8iLN35TxsU1mHreITkaZNdXnBpOo/cxUZZRaZRfNU1S4Tro3OoVvPLbLX+ODuGxhCF7uQIgxPX8mOQm8b1oIhcGGGhaLimhtDE8IEHzpMbbI4L/eyRI/7IhGGo0XXiakmNHkzFWlMe9++yjAMwY6psmieiwlxpaxq3yW029uytP0ucrHtGwuDNvq02kTVDpaFKzaFThGExkdfxQX8jijSqqQYE2AIUq5I79ZE6laBpWGQ+8EIGEINCudc8NgxO1uG0C1Cy367ZCAU2WgYdLZhNRg8WBrspEoNmbFRW42UrbMv0pTwJDEMicoutF/TNGRKfC6pmpsOwOCU2hxuz9breAYzbP7OWvexLVUTv9p4GDS2YTUYEuxCKvqJQOk+5sPl2TypKTuSGIaDLhsptNMqor0UeNOjoYXhqLMs/c1B35kUVnKBwSirsP3At3CeE2BQe5HrrWdA1cBCOnHI4W2Bhx+OKc9GXKIBwlDG+opNZUaz4XuynQM6MAmGQGOMUDZg9Oi1LsIZhuTcJsJKKLApMChtw3owBAiGghzKISMO3cdRdkFKdRaCYaevF1tyIo/+iJq0S3CRCEOi72WAOLANaWNuwt/b0ZTXDDADPxXKaxIMKtuw4kqnPSxWm4wTvSrcR48qT6ZwyoScR/TX4J6CaUiKUamRc4xhSEj+6GfnRZcsNq3ASM4EJEmQii81EQaFbVgRhgi+PyedtT0MMhy6j7EncX4ku/KL3SllrtSjMyFWR8HAuO22UUwuJRZ6mVBOzNrIYSP5zhcJMByk/o25zbOfdr7tSpnbfWfwavs3Gxf6XHJmJsJAz2ivuQYSuZA+0U8cafdRGgHY/ukWCg7CQhxlcPy4MgyMWXWTPjlmBzFndkKPFUg1yf19+NpekwRRbVHtG8MQiVfYaf16vcdrbonPBuKMwc41ay/yStMt5IjtVBhI27AmDG+waKW+3cDDT1AtQvNkdo0KJxNDURxVhwSDa2VdZ+BIjqmjS8t5CG/tZKkc+kAwJAWGgZs5nItwPB/fnxXg22hX/d6YoFNEtJvJMFC2YU0Yjui1T/IrwpLrh3kBLmxWSO6Gh40D9k6lCsU9gTBaQLGdWKhnu5ZGG54U/UAw5EJd78UMkoPwdHjU4ASKKbTpMBDRp1WXypco8CQVLApZ8z5DVKA2NQ55xT4/ihcIMFwjer1C1LjRtEktJKXGw5k43IAwJNjZEeehL/dHryd6PCrNgEGe0V4VhgyNJ8RaQWXfu4/YMCie5ZiiKknBVxgG2XHF7j6MjSa4WSumI8XBJ4QBj4jlGMhZrzi5IgIjaA4Mkt+w7iYa2FCYEFPD9+zHUiGqK1XDwSVqAmOPYZDtER63wqeKsM1Q1ZLY0fQwYM/XVs19oDc0xWKhNQsGMd6wLgweamvCbFVEuo+4QMU4QC9kbeHcN4KBmjxPUF0C2vYopaoq23ChAoYMT9UqOwDMq3Yu/aZ5MAi2YV0Y0NhRnBc6MSohGt2potiG6LcDaFBJ+1SsC6XsI9LYUhEmpZOlCDqhWzPlTC2Oo+gWe/SaCQO2DSvvtayRRUTle6TdR+SP+4Za0YgaQSO3Tmjo6nfuOxpLKDuJVqij6G+N5ubYTpNBDo2i2oIAzYUB2YaVYXiF5Y6/hXYe2GTYbLnkc0LBogfNC8IgLZ06C1lzvwskoD7N120URF1ZDwNawWerDYPgJHONDeo0GwZoG9behY1momA7xWa+s+Zo5RPXbt18o00AhIEcHOKeqK91OLhRL8CQ3rmHAXmmlraK4curV/4AzYcB2Ia1YcDNDfTgcNjJdp2lhK1Ls1rufCnMOu0+RjCQK+NQu+xhgENObS+BbUsPAxxYKhbO3BQOEitoAQw9DWvD4CiMOQpIgWSwO6aNfCfknfZd/zAMOGEHA3zSgdbqkItbUAelr2E4Xcv0r3nREhi6nmJtGPAal362CgV4eO9CIRi0LoPhQFvbG50RMMBq72GAnoSr31iRUJYBRbM0Y4lW0DiNKu5FMNxsw+owoJhz3+Bg9wEtAOx3FRG87pnnwuDQMIDWblZ6Dx+OG3oY4PMwffQAGicpGkdpGQxX27A6DMhX6vwy7D6CgkOQ6E3tfBhQwveDYYJl+GgYLrZhfRgiyneHY3o00EYwTLAM5sfCAOpSAcMfyzJcZq3Wh8GBo8ub51yrEiGfYT3L4OrPIyKXyuNuYoLPoB/GXrQYhtY2rA8Dnsq7tgIUPYStMIIwHIjcwDOjrv99YaATdgpIBxLG18X1dJoM+P0dyLMa27A+DA5yIc+VBucH8YwQijPstMYaLb/uVxPPhgHkNjTcg11fP7SEUbABkFFvqL/0oneAwfjp5/VhwC7kuerRwmlkUPGwTzvAQ/Gsvt+dDQN6TP2aE3qpPAywD4C8H3xIQe8Bg/HLf0ZddlcY0BqX9KhxHw0cv3a1thZVXt+SZ8OAJ9W0UwsoPtXBgOavmHZyA17pao+vuOpdYDD+Peqqu8KACr9dBQ6bkBiMhY2OnnS8CgWVwY1nw4CGPVw36YimPXsYUGRTa/zRjCu1blySDMOvfxnQiFxp3fe4YGQ/C9w7c6Eo0JQi17RPtGDR7juU2TDg3RqV+tYOvA7OnqOxLlP3cWjcMcp/lGF4/uHPA/p1TL7k+90VBuxCOrEuMO+gAlXP9aPVB/C62TDgQBhTTzvidbMABrT6SjNVhSyLZgEPkATD0/PLgL7+a0zGhO58kDiawslrpft4vhatI1QZ2wStiIURidkwCOuWlR2FsK0DwHDElKg8HrwiX72yD0qGYVDPLzNtw51hQK6Vj6JvUtOHkQbleD3Z4xoB3tp8GI54h4xdk2YJHTyBYUCRBlPlhKIo3LiQ0ywYGhrm2YY7wyBuNOoTyDZSONiBzDIp8UJm2Ijnw2AIdcmp9RS5+Apwqby4uY6iIcBloT4fDGkODHNtw71/b8KTNjFeb0V4WcK17CA1UKE8TQYHZwtgEHdUsdQT7h2cpJ2caEeVuJdTPlRO2IRDbTSjNAuGmTTglcFWOKyuFkfBkCgOPqMCfaIZsQtcpUno4xrB/vgCGIh9mgWszvhA7LxFMEQC9O4ON/xjLWQwMIfRaR4M82jAMJj2oPpB37hfolEcp0MWRSYWGLO84/WQbSc4yMdpIPOyBAZHzNlk3C/yKMqCyCtT8pQpvAtbxImZhXd0rs8e78VnH1jM1WsmDLNoEGAYoa4IxsHwSmYink9y1V7sVJhtFnWe52978aROU/I7lsBAnhLCeHu4qy3f+CIMQyDxwmxmlWWeH06+lAXTB9yB5sIwx4u8OwwGdaCJfIrO7WnkixnjjYhM0FFQxkIYjHrkWVK9hMM6pAMaWnGmePaRncQCGGbYhvvD4BGHOiqXwsf6EyBReYoHyS2DIZHO0xiSeKZTOR4n5UmUsubDMN023B+GRDqaRzdPHEkXqyTtdlkGQ/PlMA0wUiKf9iYPOBRSBDJILYBBdQa9UveHQTzHwqQPc7kprMSraVXSMH0hDE1RDDVtO4N9ngTDGJzO2Yzbf33REhienqdFpj8ABvnULoX7eNEo28BSOWSzFAYjGTL0oaGFQZiwUskds6al0yIYJtqGD4BBKqKBFT6R4lB2IEb9dsFiGIwkp5y921O3Tt8ADEKAlJQ97RdelsEwzW/4CBgyoYQ0c7xntcefaeWWlGlZDkN7a9WZwe6pvX4AhqaXGzj4mpljljcBLYRhkm34CBiESYfhQGxyMDW9Lyd+8K/Ve8BgJJHF5Hsz7l8CkoMwGEGhsS6M78asboL68vLyvEgTZrSPFmdTxPt9AQe7/1i/Ti20YRZjlv4Fe1WRclOesrhoD5+HhgG+rHLvfVT6uKPifWya3rGB5akcUeZa038l+rdvPywV/Vu5hJxyt9uddte/un+AvwSd+jOYCiBtECVAGY2aoUmCvS/PBzRVWCv7mBDcoyBbbVKDS6TD+Xodo1Pqt3drD/v1rcPtcE98PgN5OMz5Ko+IXzf2xqLOedw0Ssdwx/tzfhuj5Ponb9SCkPeQE0dnxfCOqFO1NK5PVlu2zfpnt13rbdyU9SaFEic77Kw09f00tU55lqzdstDmDv2pHEkQlkXaPHvzpyhv822bFspJgsD5MIugVTb+jJezEseJHWfj4CEFNwxqjgjc9D0Iugza0fSmhxc+f0S/X3vTgwv/gOvaT7PpnioHDD867vEP+CPym95PkT1wgC8KP+o2AG767GqXy9uFJpCEfw5DF3La9Ml1iTTzVL3MG89XbAPLB9ZtYbZrZVSQSJxWd/8YUbBN91C/kZLxQpoBcXJh38PIjZKbPqPQqmxmV0WexcckMZLECV7DXSUucdCePb/pU8sRV+YxznzrPDdvpaa8+Em172PTA2hHLke5rGcgxKcsb970uRSPXJ5/Uzp17dqmTyT5F0x10v7WzKZPrzidQMM2Xfngcsrh3RpnTV7rvukTKhq185YTP2S/6fHk5GxosyVz820N23ciJ7dUG6rOVsEsN7PwHcmJLJfkgTGX19uI8nuTE+4t04Ybuhi3zaLc/MbvU04c5fvisq7JL4o6jOOPdxX+DxgTcfC8O515AAAAAElFTkSuQmCC">
            <a:extLst>
              <a:ext uri="{FF2B5EF4-FFF2-40B4-BE49-F238E27FC236}">
                <a16:creationId xmlns:a16="http://schemas.microsoft.com/office/drawing/2014/main" id="{B9646C6F-39EA-4C98-AEB9-CE30EBD2F4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2335" y="5887097"/>
            <a:ext cx="1863004" cy="34131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D318643C-B3D1-4E24-9305-823CA2B2AAFF}"/>
              </a:ext>
            </a:extLst>
          </p:cNvPr>
          <p:cNvPicPr>
            <a:picLocks noChangeAspect="1"/>
          </p:cNvPicPr>
          <p:nvPr/>
        </p:nvPicPr>
        <p:blipFill>
          <a:blip r:embed="rId3"/>
          <a:stretch>
            <a:fillRect/>
          </a:stretch>
        </p:blipFill>
        <p:spPr>
          <a:xfrm>
            <a:off x="1460935" y="5699844"/>
            <a:ext cx="1593925" cy="631257"/>
          </a:xfrm>
          <a:prstGeom prst="rect">
            <a:avLst/>
          </a:prstGeom>
        </p:spPr>
      </p:pic>
      <p:pic>
        <p:nvPicPr>
          <p:cNvPr id="38" name="Picture 37">
            <a:extLst>
              <a:ext uri="{FF2B5EF4-FFF2-40B4-BE49-F238E27FC236}">
                <a16:creationId xmlns:a16="http://schemas.microsoft.com/office/drawing/2014/main" id="{559D5AA7-255C-4753-8D6A-1A5E06EE3760}"/>
              </a:ext>
            </a:extLst>
          </p:cNvPr>
          <p:cNvPicPr>
            <a:picLocks noChangeAspect="1"/>
          </p:cNvPicPr>
          <p:nvPr/>
        </p:nvPicPr>
        <p:blipFill>
          <a:blip r:embed="rId4"/>
          <a:stretch>
            <a:fillRect/>
          </a:stretch>
        </p:blipFill>
        <p:spPr>
          <a:xfrm>
            <a:off x="5259821" y="5933637"/>
            <a:ext cx="1748558" cy="248234"/>
          </a:xfrm>
          <a:prstGeom prst="rect">
            <a:avLst/>
          </a:prstGeom>
        </p:spPr>
      </p:pic>
    </p:spTree>
    <p:extLst>
      <p:ext uri="{BB962C8B-B14F-4D97-AF65-F5344CB8AC3E}">
        <p14:creationId xmlns:p14="http://schemas.microsoft.com/office/powerpoint/2010/main" val="945585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1">
            <a:extLst>
              <a:ext uri="{FF2B5EF4-FFF2-40B4-BE49-F238E27FC236}">
                <a16:creationId xmlns:a16="http://schemas.microsoft.com/office/drawing/2014/main" id="{8C9C106B-B261-CE4E-B9DD-044456FA5136}"/>
              </a:ext>
            </a:extLst>
          </p:cNvPr>
          <p:cNvSpPr txBox="1">
            <a:spLocks/>
          </p:cNvSpPr>
          <p:nvPr/>
        </p:nvSpPr>
        <p:spPr>
          <a:xfrm>
            <a:off x="579120" y="470202"/>
            <a:ext cx="11109960" cy="843480"/>
          </a:xfrm>
          <a:prstGeom prst="rect">
            <a:avLst/>
          </a:prstGeom>
        </p:spPr>
        <p:txBody>
          <a:bodyPr vert="horz" wrap="square" lIns="91440" tIns="45720" rIns="91440" bIns="45720" rtlCol="0" anchor="t" anchorCtr="0">
            <a:normAutofit/>
          </a:bodyPr>
          <a:lstStyle>
            <a:lvl1pPr algn="l" defTabSz="914400" rtl="0" eaLnBrk="1" latinLnBrk="0" hangingPunct="1">
              <a:lnSpc>
                <a:spcPct val="90000"/>
              </a:lnSpc>
              <a:spcBef>
                <a:spcPct val="0"/>
              </a:spcBef>
              <a:buNone/>
              <a:defRPr sz="4400" b="1" i="0" kern="1200">
                <a:solidFill>
                  <a:srgbClr val="2A2A2A"/>
                </a:solidFill>
                <a:latin typeface="Noir Pro Semi"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EB5355"/>
                </a:solidFill>
                <a:effectLst/>
                <a:uLnTx/>
                <a:uFillTx/>
                <a:latin typeface="Noir Pro Heavy" pitchFamily="2" charset="0"/>
                <a:ea typeface="+mj-ea"/>
                <a:cs typeface="+mj-cs"/>
              </a:rPr>
              <a:t>The Diabetes</a:t>
            </a:r>
          </a:p>
        </p:txBody>
      </p:sp>
      <p:sp>
        <p:nvSpPr>
          <p:cNvPr id="2" name="Title 1">
            <a:extLst>
              <a:ext uri="{FF2B5EF4-FFF2-40B4-BE49-F238E27FC236}">
                <a16:creationId xmlns:a16="http://schemas.microsoft.com/office/drawing/2014/main" id="{650DC437-5F9C-0B41-A4E6-91041E102551}"/>
              </a:ext>
            </a:extLst>
          </p:cNvPr>
          <p:cNvSpPr>
            <a:spLocks noGrp="1"/>
          </p:cNvSpPr>
          <p:nvPr>
            <p:ph type="title"/>
          </p:nvPr>
        </p:nvSpPr>
        <p:spPr>
          <a:xfrm>
            <a:off x="541020" y="423513"/>
            <a:ext cx="11650980" cy="843480"/>
          </a:xfrm>
        </p:spPr>
        <p:txBody>
          <a:bodyPr>
            <a:normAutofit/>
          </a:bodyPr>
          <a:lstStyle/>
          <a:p>
            <a:r>
              <a:rPr lang="en-US" dirty="0">
                <a:solidFill>
                  <a:schemeClr val="bg1"/>
                </a:solidFill>
                <a:latin typeface="Noir Pro Heavy" pitchFamily="2" charset="0"/>
              </a:rPr>
              <a:t>The Diabetes </a:t>
            </a:r>
            <a:r>
              <a:rPr lang="en-US" dirty="0">
                <a:latin typeface="Noir Pro Heavy" pitchFamily="2" charset="0"/>
              </a:rPr>
              <a:t>Epidemic (US)</a:t>
            </a:r>
          </a:p>
        </p:txBody>
      </p:sp>
      <p:sp>
        <p:nvSpPr>
          <p:cNvPr id="4" name="Arrow: Right 3">
            <a:extLst>
              <a:ext uri="{FF2B5EF4-FFF2-40B4-BE49-F238E27FC236}">
                <a16:creationId xmlns:a16="http://schemas.microsoft.com/office/drawing/2014/main" id="{F9970110-7137-4838-B061-E63DA918593A}"/>
              </a:ext>
            </a:extLst>
          </p:cNvPr>
          <p:cNvSpPr/>
          <p:nvPr/>
        </p:nvSpPr>
        <p:spPr>
          <a:xfrm>
            <a:off x="5791200" y="2709693"/>
            <a:ext cx="696686" cy="66402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itle 1">
            <a:extLst>
              <a:ext uri="{FF2B5EF4-FFF2-40B4-BE49-F238E27FC236}">
                <a16:creationId xmlns:a16="http://schemas.microsoft.com/office/drawing/2014/main" id="{A89C1B52-2749-5741-99F4-3F723B608181}"/>
              </a:ext>
            </a:extLst>
          </p:cNvPr>
          <p:cNvSpPr txBox="1">
            <a:spLocks/>
          </p:cNvSpPr>
          <p:nvPr/>
        </p:nvSpPr>
        <p:spPr>
          <a:xfrm>
            <a:off x="8417494" y="1795727"/>
            <a:ext cx="3106784" cy="843480"/>
          </a:xfrm>
          <a:prstGeom prst="rect">
            <a:avLst/>
          </a:prstGeom>
        </p:spPr>
        <p:txBody>
          <a:bodyPr vert="horz" wrap="square" lIns="91440" tIns="45720" rIns="91440" bIns="45720" rtlCol="0" anchor="t" anchorCtr="0">
            <a:normAutofit/>
          </a:bodyPr>
          <a:lstStyle>
            <a:lvl1pPr algn="l" defTabSz="914400" rtl="0" eaLnBrk="1" latinLnBrk="0" hangingPunct="1">
              <a:lnSpc>
                <a:spcPct val="90000"/>
              </a:lnSpc>
              <a:spcBef>
                <a:spcPct val="0"/>
              </a:spcBef>
              <a:buNone/>
              <a:defRPr sz="4400" b="1" i="0" kern="1200">
                <a:solidFill>
                  <a:srgbClr val="2A2A2A"/>
                </a:solidFill>
                <a:latin typeface="Noir Pro Heavy"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Noir Pro Heavy" pitchFamily="2" charset="0"/>
                <a:ea typeface="+mj-ea"/>
                <a:cs typeface="+mj-cs"/>
              </a:rPr>
              <a:t>30m Diabetic</a:t>
            </a:r>
          </a:p>
        </p:txBody>
      </p:sp>
      <p:sp>
        <p:nvSpPr>
          <p:cNvPr id="20" name="Title 1">
            <a:extLst>
              <a:ext uri="{FF2B5EF4-FFF2-40B4-BE49-F238E27FC236}">
                <a16:creationId xmlns:a16="http://schemas.microsoft.com/office/drawing/2014/main" id="{3DE15FDB-FA3C-4DCD-A19B-4E556E87BF19}"/>
              </a:ext>
            </a:extLst>
          </p:cNvPr>
          <p:cNvSpPr txBox="1">
            <a:spLocks/>
          </p:cNvSpPr>
          <p:nvPr/>
        </p:nvSpPr>
        <p:spPr>
          <a:xfrm>
            <a:off x="708660" y="2530241"/>
            <a:ext cx="4070169" cy="1257987"/>
          </a:xfrm>
          <a:prstGeom prst="rect">
            <a:avLst/>
          </a:prstGeom>
        </p:spPr>
        <p:txBody>
          <a:bodyPr vert="horz" wrap="square" lIns="91440" tIns="45720" rIns="91440" bIns="45720" rtlCol="0" anchor="t" anchorCtr="0">
            <a:normAutofit fontScale="85000" lnSpcReduction="10000"/>
          </a:bodyPr>
          <a:lstStyle>
            <a:lvl1pPr algn="l" defTabSz="914400" rtl="0" eaLnBrk="1" latinLnBrk="0" hangingPunct="1">
              <a:lnSpc>
                <a:spcPct val="90000"/>
              </a:lnSpc>
              <a:spcBef>
                <a:spcPct val="0"/>
              </a:spcBef>
              <a:buNone/>
              <a:defRPr sz="4400" b="1" i="0" kern="1200">
                <a:solidFill>
                  <a:srgbClr val="2A2A2A"/>
                </a:solidFill>
                <a:latin typeface="Noir Pro Heavy"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2A2A2A"/>
                </a:solidFill>
                <a:effectLst/>
                <a:uLnTx/>
                <a:uFillTx/>
                <a:latin typeface="Noir Pro Heavy" pitchFamily="2" charset="0"/>
                <a:ea typeface="+mj-ea"/>
                <a:cs typeface="+mj-cs"/>
              </a:rPr>
              <a:t>Lower Risk</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2A2A2A"/>
                </a:solidFill>
                <a:effectLst/>
                <a:uLnTx/>
                <a:uFillTx/>
                <a:latin typeface="Noir Pro Heavy" pitchFamily="2" charset="0"/>
                <a:ea typeface="+mj-ea"/>
                <a:cs typeface="+mj-cs"/>
              </a:rPr>
              <a:t>Fewer Complications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39C12"/>
                </a:solidFill>
                <a:effectLst/>
                <a:uLnTx/>
                <a:uFillTx/>
                <a:latin typeface="Noir Pro Heavy" pitchFamily="2" charset="0"/>
                <a:ea typeface="+mj-ea"/>
                <a:cs typeface="+mj-cs"/>
              </a:rPr>
              <a:t>$</a:t>
            </a:r>
          </a:p>
        </p:txBody>
      </p:sp>
      <p:sp>
        <p:nvSpPr>
          <p:cNvPr id="21" name="Title 1">
            <a:extLst>
              <a:ext uri="{FF2B5EF4-FFF2-40B4-BE49-F238E27FC236}">
                <a16:creationId xmlns:a16="http://schemas.microsoft.com/office/drawing/2014/main" id="{8304FDDF-B38E-4574-9EDA-477EE0211E25}"/>
              </a:ext>
            </a:extLst>
          </p:cNvPr>
          <p:cNvSpPr txBox="1">
            <a:spLocks/>
          </p:cNvSpPr>
          <p:nvPr/>
        </p:nvSpPr>
        <p:spPr>
          <a:xfrm>
            <a:off x="7576457" y="2530241"/>
            <a:ext cx="3983083" cy="843480"/>
          </a:xfrm>
          <a:prstGeom prst="rect">
            <a:avLst/>
          </a:prstGeom>
        </p:spPr>
        <p:txBody>
          <a:bodyPr vert="horz" wrap="square" lIns="91440" tIns="45720" rIns="91440" bIns="45720" rtlCol="0" anchor="t" anchorCtr="0">
            <a:noAutofit/>
          </a:bodyPr>
          <a:lstStyle>
            <a:lvl1pPr algn="l" defTabSz="914400" rtl="0" eaLnBrk="1" latinLnBrk="0" hangingPunct="1">
              <a:lnSpc>
                <a:spcPct val="90000"/>
              </a:lnSpc>
              <a:spcBef>
                <a:spcPct val="0"/>
              </a:spcBef>
              <a:buNone/>
              <a:defRPr sz="4400" b="1" i="0" kern="1200">
                <a:solidFill>
                  <a:srgbClr val="2A2A2A"/>
                </a:solidFill>
                <a:latin typeface="Noir Pro Heavy" pitchFamily="2" charset="0"/>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700" b="1" i="0" u="none" strike="noStrike" kern="1200" cap="none" spc="0" normalizeH="0" baseline="0" noProof="0" dirty="0">
                <a:ln>
                  <a:noFill/>
                </a:ln>
                <a:solidFill>
                  <a:srgbClr val="2A2A2A"/>
                </a:solidFill>
                <a:effectLst/>
                <a:uLnTx/>
                <a:uFillTx/>
                <a:latin typeface="Noir Pro Heavy" pitchFamily="2" charset="0"/>
                <a:ea typeface="+mj-ea"/>
                <a:cs typeface="+mj-cs"/>
              </a:rPr>
              <a:t>Higher Risk</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700" b="1" i="0" u="none" strike="noStrike" kern="1200" cap="none" spc="0" normalizeH="0" baseline="0" noProof="0" dirty="0">
                <a:ln>
                  <a:noFill/>
                </a:ln>
                <a:solidFill>
                  <a:srgbClr val="2A2A2A"/>
                </a:solidFill>
                <a:effectLst/>
                <a:uLnTx/>
                <a:uFillTx/>
                <a:latin typeface="Noir Pro Heavy" pitchFamily="2" charset="0"/>
                <a:ea typeface="+mj-ea"/>
                <a:cs typeface="+mj-cs"/>
              </a:rPr>
              <a:t>More Complications</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700" b="1" i="0" u="none" strike="noStrike" kern="1200" cap="none" spc="0" normalizeH="0" baseline="0" noProof="0" dirty="0">
                <a:ln>
                  <a:noFill/>
                </a:ln>
                <a:solidFill>
                  <a:srgbClr val="FF5B5A"/>
                </a:solidFill>
                <a:effectLst/>
                <a:uLnTx/>
                <a:uFillTx/>
                <a:latin typeface="Noir Pro Heavy" pitchFamily="2" charset="0"/>
                <a:ea typeface="+mj-ea"/>
                <a:cs typeface="+mj-cs"/>
              </a:rPr>
              <a:t>$$$$$</a:t>
            </a:r>
          </a:p>
        </p:txBody>
      </p:sp>
      <p:grpSp>
        <p:nvGrpSpPr>
          <p:cNvPr id="22" name="Group 21">
            <a:extLst>
              <a:ext uri="{FF2B5EF4-FFF2-40B4-BE49-F238E27FC236}">
                <a16:creationId xmlns:a16="http://schemas.microsoft.com/office/drawing/2014/main" id="{19D29A1E-6447-41ED-931E-2427786D7DC8}"/>
              </a:ext>
            </a:extLst>
          </p:cNvPr>
          <p:cNvGrpSpPr/>
          <p:nvPr/>
        </p:nvGrpSpPr>
        <p:grpSpPr>
          <a:xfrm>
            <a:off x="708661" y="1609132"/>
            <a:ext cx="10850880" cy="838200"/>
            <a:chOff x="674682" y="2175191"/>
            <a:chExt cx="10850880" cy="838200"/>
          </a:xfrm>
        </p:grpSpPr>
        <p:sp>
          <p:nvSpPr>
            <p:cNvPr id="23" name="Rectangle 22">
              <a:extLst>
                <a:ext uri="{FF2B5EF4-FFF2-40B4-BE49-F238E27FC236}">
                  <a16:creationId xmlns:a16="http://schemas.microsoft.com/office/drawing/2014/main" id="{05B8E700-EECD-406B-8D3B-45E39FA9DF04}"/>
                </a:ext>
              </a:extLst>
            </p:cNvPr>
            <p:cNvSpPr/>
            <p:nvPr/>
          </p:nvSpPr>
          <p:spPr>
            <a:xfrm>
              <a:off x="674682" y="2175191"/>
              <a:ext cx="6537960" cy="838200"/>
            </a:xfrm>
            <a:prstGeom prst="rect">
              <a:avLst/>
            </a:prstGeom>
            <a:solidFill>
              <a:srgbClr val="F3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47466FA7-B2B1-4EDC-BA6E-4C7313A3302F}"/>
                </a:ext>
              </a:extLst>
            </p:cNvPr>
            <p:cNvSpPr/>
            <p:nvPr/>
          </p:nvSpPr>
          <p:spPr>
            <a:xfrm>
              <a:off x="7212641" y="2175191"/>
              <a:ext cx="4312921" cy="838200"/>
            </a:xfrm>
            <a:prstGeom prst="rect">
              <a:avLst/>
            </a:prstGeom>
            <a:solidFill>
              <a:srgbClr val="FF5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3" name="Title 1">
            <a:extLst>
              <a:ext uri="{FF2B5EF4-FFF2-40B4-BE49-F238E27FC236}">
                <a16:creationId xmlns:a16="http://schemas.microsoft.com/office/drawing/2014/main" id="{4377BC35-6743-4258-B94F-16F0657F2B70}"/>
              </a:ext>
            </a:extLst>
          </p:cNvPr>
          <p:cNvSpPr txBox="1">
            <a:spLocks/>
          </p:cNvSpPr>
          <p:nvPr/>
        </p:nvSpPr>
        <p:spPr>
          <a:xfrm>
            <a:off x="1040442" y="1791125"/>
            <a:ext cx="5736772" cy="843480"/>
          </a:xfrm>
          <a:prstGeom prst="rect">
            <a:avLst/>
          </a:prstGeom>
        </p:spPr>
        <p:txBody>
          <a:bodyPr vert="horz" wrap="square" lIns="91440" tIns="45720" rIns="91440" bIns="45720" rtlCol="0" anchor="t" anchorCtr="0">
            <a:normAutofit/>
          </a:bodyPr>
          <a:lstStyle>
            <a:lvl1pPr algn="l" defTabSz="914400" rtl="0" eaLnBrk="1" latinLnBrk="0" hangingPunct="1">
              <a:lnSpc>
                <a:spcPct val="90000"/>
              </a:lnSpc>
              <a:spcBef>
                <a:spcPct val="0"/>
              </a:spcBef>
              <a:buNone/>
              <a:defRPr sz="4400" b="1" i="0" kern="1200">
                <a:solidFill>
                  <a:srgbClr val="2A2A2A"/>
                </a:solidFill>
                <a:latin typeface="Noir Pro Heavy" pitchFamily="2" charset="0"/>
                <a:ea typeface="+mj-ea"/>
                <a:cs typeface="+mj-cs"/>
              </a:defRPr>
            </a:lvl1pPr>
          </a:lstStyle>
          <a:p>
            <a:pPr algn="ctr"/>
            <a:r>
              <a:rPr lang="en-US" sz="3000" dirty="0"/>
              <a:t>84m Pre-Diabetic</a:t>
            </a:r>
          </a:p>
        </p:txBody>
      </p:sp>
      <p:sp>
        <p:nvSpPr>
          <p:cNvPr id="34" name="Title 1">
            <a:extLst>
              <a:ext uri="{FF2B5EF4-FFF2-40B4-BE49-F238E27FC236}">
                <a16:creationId xmlns:a16="http://schemas.microsoft.com/office/drawing/2014/main" id="{40AB8D15-BC4B-4AB3-B3CE-13DF2125D32E}"/>
              </a:ext>
            </a:extLst>
          </p:cNvPr>
          <p:cNvSpPr txBox="1">
            <a:spLocks/>
          </p:cNvSpPr>
          <p:nvPr/>
        </p:nvSpPr>
        <p:spPr>
          <a:xfrm>
            <a:off x="7841213" y="1795727"/>
            <a:ext cx="3177307" cy="843480"/>
          </a:xfrm>
          <a:prstGeom prst="rect">
            <a:avLst/>
          </a:prstGeom>
        </p:spPr>
        <p:txBody>
          <a:bodyPr vert="horz" wrap="square" lIns="91440" tIns="45720" rIns="91440" bIns="45720" rtlCol="0" anchor="t" anchorCtr="0">
            <a:normAutofit/>
          </a:bodyPr>
          <a:lstStyle>
            <a:lvl1pPr algn="l" defTabSz="914400" rtl="0" eaLnBrk="1" latinLnBrk="0" hangingPunct="1">
              <a:lnSpc>
                <a:spcPct val="90000"/>
              </a:lnSpc>
              <a:spcBef>
                <a:spcPct val="0"/>
              </a:spcBef>
              <a:buNone/>
              <a:defRPr sz="4400" b="1" i="0" kern="1200">
                <a:solidFill>
                  <a:srgbClr val="2A2A2A"/>
                </a:solidFill>
                <a:latin typeface="Noir Pro Heavy" pitchFamily="2" charset="0"/>
                <a:ea typeface="+mj-ea"/>
                <a:cs typeface="+mj-cs"/>
              </a:defRPr>
            </a:lvl1pPr>
          </a:lstStyle>
          <a:p>
            <a:pPr algn="ctr"/>
            <a:r>
              <a:rPr lang="en-US" sz="3000" dirty="0">
                <a:solidFill>
                  <a:schemeClr val="bg1"/>
                </a:solidFill>
              </a:rPr>
              <a:t>30m Diabetic</a:t>
            </a:r>
          </a:p>
        </p:txBody>
      </p:sp>
      <p:sp>
        <p:nvSpPr>
          <p:cNvPr id="25" name="Right Brace 24">
            <a:extLst>
              <a:ext uri="{FF2B5EF4-FFF2-40B4-BE49-F238E27FC236}">
                <a16:creationId xmlns:a16="http://schemas.microsoft.com/office/drawing/2014/main" id="{C2112D92-091A-4DDF-95A2-4CDCB8D0643B}"/>
              </a:ext>
            </a:extLst>
          </p:cNvPr>
          <p:cNvSpPr/>
          <p:nvPr/>
        </p:nvSpPr>
        <p:spPr>
          <a:xfrm rot="5400000">
            <a:off x="4050101" y="381472"/>
            <a:ext cx="449672" cy="7132553"/>
          </a:xfrm>
          <a:prstGeom prst="rightBrace">
            <a:avLst>
              <a:gd name="adj1" fmla="val 45898"/>
              <a:gd name="adj2" fmla="val 50225"/>
            </a:avLst>
          </a:prstGeom>
          <a:ln w="76200"/>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itle 1">
            <a:extLst>
              <a:ext uri="{FF2B5EF4-FFF2-40B4-BE49-F238E27FC236}">
                <a16:creationId xmlns:a16="http://schemas.microsoft.com/office/drawing/2014/main" id="{8B433ED7-AC07-47CB-836C-1FDAE7AD5DE0}"/>
              </a:ext>
            </a:extLst>
          </p:cNvPr>
          <p:cNvSpPr txBox="1">
            <a:spLocks/>
          </p:cNvSpPr>
          <p:nvPr/>
        </p:nvSpPr>
        <p:spPr>
          <a:xfrm>
            <a:off x="1346889" y="4467932"/>
            <a:ext cx="5787022" cy="1257987"/>
          </a:xfrm>
          <a:prstGeom prst="rect">
            <a:avLst/>
          </a:prstGeom>
        </p:spPr>
        <p:txBody>
          <a:bodyPr vert="horz" wrap="square" lIns="91440" tIns="45720" rIns="91440" bIns="45720" rtlCol="0" anchor="t" anchorCtr="0">
            <a:noAutofit/>
          </a:bodyPr>
          <a:lstStyle>
            <a:lvl1pPr algn="l" defTabSz="914400" rtl="0" eaLnBrk="1" latinLnBrk="0" hangingPunct="1">
              <a:lnSpc>
                <a:spcPct val="90000"/>
              </a:lnSpc>
              <a:spcBef>
                <a:spcPct val="0"/>
              </a:spcBef>
              <a:buNone/>
              <a:defRPr sz="4400" b="1" i="0" kern="1200">
                <a:solidFill>
                  <a:srgbClr val="2A2A2A"/>
                </a:solidFill>
                <a:latin typeface="Noir Pro Heavy"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2A2A2A"/>
                </a:solidFill>
                <a:effectLst/>
                <a:uLnTx/>
                <a:uFillTx/>
                <a:latin typeface="Noir Pro Heavy" pitchFamily="2" charset="0"/>
                <a:ea typeface="+mj-ea"/>
                <a:cs typeface="+mj-cs"/>
              </a:rPr>
              <a:t>Education, Coaching, </a:t>
            </a:r>
            <a:br>
              <a:rPr kumimoji="0" lang="en-US" sz="2600" b="1" i="0" u="none" strike="noStrike" kern="1200" cap="none" spc="0" normalizeH="0" baseline="0" noProof="0" dirty="0">
                <a:ln>
                  <a:noFill/>
                </a:ln>
                <a:solidFill>
                  <a:srgbClr val="2A2A2A"/>
                </a:solidFill>
                <a:effectLst/>
                <a:uLnTx/>
                <a:uFillTx/>
                <a:latin typeface="Noir Pro Heavy" pitchFamily="2" charset="0"/>
                <a:ea typeface="+mj-ea"/>
                <a:cs typeface="+mj-cs"/>
              </a:rPr>
            </a:br>
            <a:r>
              <a:rPr kumimoji="0" lang="en-US" sz="2600" b="1" i="0" u="none" strike="noStrike" kern="1200" cap="none" spc="0" normalizeH="0" baseline="0" noProof="0" dirty="0">
                <a:ln>
                  <a:noFill/>
                </a:ln>
                <a:solidFill>
                  <a:srgbClr val="2A2A2A"/>
                </a:solidFill>
                <a:effectLst/>
                <a:uLnTx/>
                <a:uFillTx/>
                <a:latin typeface="Noir Pro Heavy" pitchFamily="2" charset="0"/>
                <a:ea typeface="+mj-ea"/>
                <a:cs typeface="+mj-cs"/>
              </a:rPr>
              <a:t>Diet, Exercise, </a:t>
            </a:r>
            <a:br>
              <a:rPr kumimoji="0" lang="en-US" sz="2600" b="1" i="0" u="none" strike="noStrike" kern="1200" cap="none" spc="0" normalizeH="0" baseline="0" noProof="0" dirty="0">
                <a:ln>
                  <a:noFill/>
                </a:ln>
                <a:solidFill>
                  <a:srgbClr val="2A2A2A"/>
                </a:solidFill>
                <a:effectLst/>
                <a:uLnTx/>
                <a:uFillTx/>
                <a:latin typeface="Noir Pro Heavy" pitchFamily="2" charset="0"/>
                <a:ea typeface="+mj-ea"/>
                <a:cs typeface="+mj-cs"/>
              </a:rPr>
            </a:br>
            <a:r>
              <a:rPr kumimoji="0" lang="en-US" sz="2600" b="1" i="0" u="none" strike="noStrike" kern="1200" cap="none" spc="0" normalizeH="0" baseline="0" noProof="0" dirty="0">
                <a:ln>
                  <a:noFill/>
                </a:ln>
                <a:solidFill>
                  <a:srgbClr val="F59634"/>
                </a:solidFill>
                <a:effectLst/>
                <a:uLnTx/>
                <a:uFillTx/>
                <a:latin typeface="Noir Pro Heavy" pitchFamily="2" charset="0"/>
                <a:ea typeface="+mj-ea"/>
                <a:cs typeface="+mj-cs"/>
              </a:rPr>
              <a:t>Patient Self-Management</a:t>
            </a:r>
          </a:p>
        </p:txBody>
      </p:sp>
      <p:sp>
        <p:nvSpPr>
          <p:cNvPr id="27" name="Right Brace 26">
            <a:extLst>
              <a:ext uri="{FF2B5EF4-FFF2-40B4-BE49-F238E27FC236}">
                <a16:creationId xmlns:a16="http://schemas.microsoft.com/office/drawing/2014/main" id="{B57CF776-7619-4346-9BDB-0BD11BA45272}"/>
              </a:ext>
            </a:extLst>
          </p:cNvPr>
          <p:cNvSpPr/>
          <p:nvPr/>
        </p:nvSpPr>
        <p:spPr>
          <a:xfrm rot="5400000">
            <a:off x="9574484" y="2187530"/>
            <a:ext cx="449672" cy="3520440"/>
          </a:xfrm>
          <a:prstGeom prst="rightBrace">
            <a:avLst>
              <a:gd name="adj1" fmla="val 45898"/>
              <a:gd name="adj2" fmla="val 50225"/>
            </a:avLst>
          </a:prstGeom>
          <a:ln w="76200"/>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itle 1">
            <a:extLst>
              <a:ext uri="{FF2B5EF4-FFF2-40B4-BE49-F238E27FC236}">
                <a16:creationId xmlns:a16="http://schemas.microsoft.com/office/drawing/2014/main" id="{52477560-A1EC-44AE-8269-6136E75A2973}"/>
              </a:ext>
            </a:extLst>
          </p:cNvPr>
          <p:cNvSpPr txBox="1">
            <a:spLocks/>
          </p:cNvSpPr>
          <p:nvPr/>
        </p:nvSpPr>
        <p:spPr>
          <a:xfrm>
            <a:off x="7576457" y="4462018"/>
            <a:ext cx="4360378" cy="1263901"/>
          </a:xfrm>
          <a:prstGeom prst="rect">
            <a:avLst/>
          </a:prstGeom>
        </p:spPr>
        <p:txBody>
          <a:bodyPr vert="horz" wrap="square" lIns="91440" tIns="45720" rIns="91440" bIns="45720" rtlCol="0" anchor="t" anchorCtr="0">
            <a:noAutofit/>
          </a:bodyPr>
          <a:lstStyle>
            <a:lvl1pPr algn="l" defTabSz="914400" rtl="0" eaLnBrk="1" latinLnBrk="0" hangingPunct="1">
              <a:lnSpc>
                <a:spcPct val="90000"/>
              </a:lnSpc>
              <a:spcBef>
                <a:spcPct val="0"/>
              </a:spcBef>
              <a:buNone/>
              <a:defRPr sz="4400" b="1" i="0" kern="1200">
                <a:solidFill>
                  <a:srgbClr val="2A2A2A"/>
                </a:solidFill>
                <a:latin typeface="Noir Pro Heavy"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2A2A2A"/>
                </a:solidFill>
                <a:effectLst/>
                <a:uLnTx/>
                <a:uFillTx/>
                <a:latin typeface="Noir Pro Heavy" pitchFamily="2" charset="0"/>
                <a:ea typeface="+mj-ea"/>
                <a:cs typeface="+mj-cs"/>
              </a:rPr>
              <a:t>Monitoring &amp; Medications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Noir Pro Heavy" pitchFamily="2" charset="0"/>
                <a:ea typeface="+mj-ea"/>
                <a:cs typeface="+mj-cs"/>
              </a:rPr>
              <a:t>Physician Management</a:t>
            </a:r>
          </a:p>
        </p:txBody>
      </p:sp>
      <p:pic>
        <p:nvPicPr>
          <p:cNvPr id="35" name="Picture 34">
            <a:extLst>
              <a:ext uri="{FF2B5EF4-FFF2-40B4-BE49-F238E27FC236}">
                <a16:creationId xmlns:a16="http://schemas.microsoft.com/office/drawing/2014/main" id="{3513A18D-0BC9-4E6A-8CFB-D584953CC747}"/>
              </a:ext>
            </a:extLst>
          </p:cNvPr>
          <p:cNvPicPr>
            <a:picLocks noChangeAspect="1"/>
          </p:cNvPicPr>
          <p:nvPr/>
        </p:nvPicPr>
        <p:blipFill>
          <a:blip r:embed="rId2"/>
          <a:stretch>
            <a:fillRect/>
          </a:stretch>
        </p:blipFill>
        <p:spPr>
          <a:xfrm>
            <a:off x="8738917" y="5785329"/>
            <a:ext cx="2170629" cy="570455"/>
          </a:xfrm>
          <a:prstGeom prst="rect">
            <a:avLst/>
          </a:prstGeom>
        </p:spPr>
      </p:pic>
      <p:pic>
        <p:nvPicPr>
          <p:cNvPr id="36" name="Picture 2" descr="data:image/png;base64,iVBORw0KGgoAAAANSUhEUgAAAgwAAABgCAMAAABG8do1AAAAqFBMVEX///9oa3EAYPw21mRkZ21iZWwAXvx9f4RfY2nt7u4AXPyQkpe2y/5dYWcvbvyWmJzCxMbX2Nmoqq0r1V5wc3nm5ue4ubtBe/zt9f8AVvymw/7JycyU5qnd3t/5+fns7O11eH2Rk5fa9+LU1dasrrGFh4ycnqJP2nXl+uusrbBJ2XFWWmHp++/A1P2io6ePs/32/fii6rSdvP0ZaPzF1/650P6sxv1LT1dHD8VqAAAP8ElEQVR4nO2di5ajuBGGoSM10B7WtBdIJgSMl0vSy4YkO9ns+79ZwBeokkri1m62PfznzJwZGwmQPpVKpYsNQ6l//P3HP03Sj39TZwbkWGYvth+V5qoD71Pa3pSUmxbqp5+n0bDB8Bj67Tfq04m2YYPhMfTl23+pj6fZhg2Gx9CXr8//pD7/aYpt2GB4DH15eflG0zDBNmwwPIa+vDy9LLYNGwyPoQaGp5dvtBc52jZsMDyGWhieXl6W2YYNhsfQGYaltuH+MNSV3anaYLiTLjA0toEeYY6zDfeH4dUDCqak3CQqikIvS6hvrjA0tuEL9fUvo2zD/WHY9E46lr7tVi73S6JJ3WB4el5gGzYYPos8v3L3uZef7MqXe9sOhqfnp/9RycfYhg2GT6I31/QuHUSS+24uft3DoLQNwzRsMHwORSyNDadV85/MtyPhewBDQwNtGwZ7ig2GTyHHNI9G3I7LXN5Yhbj9LxKE4elZEYscsg0PAkOSZV7YyMti0tkek0P4VtehFwWTMggu9w2z4/C1ihsHWXTOIsrUY63cDRsEXNbAYLf/zKsaX4BgaGzDX6lchmzD/WEIXoGc64dJjKRLjy4kKiqJw6KqXPcSyXDdiu09XYYByO5W+o5XVK7NGWtzqPxyVNU62cEH93X3kdN9N/DM3bNEZdpl0T67X5O3TlKrySWuiuDYdBhFYiS+hbPFMDS2gYw+DdiGlSKQx9SE0oQfYl97oRMWps1QZiazzZ06ulWCK68v4hU4C8bTcMg+HEvL5ui23LberqkSF7zzq/LV9qn46CbnVi2jHJwNQVyd2n/7DQxGzXC2AgxPz19JL1K/2mWtcHQNC5JLzjGdnJfCl8GBS8V5eUTXzx0yP6PsM7y8iLN35TxsU1mHreITkaZNdXnBpOo/cxUZZRaZRfNU1S4Tro3OoVvPLbLX+ODuGxhCF7uQIgxPX8mOQm8b1oIhcGGGhaLimhtDE8IEHzpMbbI4L/eyRI/7IhGGo0XXiakmNHkzFWlMe9++yjAMwY6psmieiwlxpaxq3yW029uytP0ucrHtGwuDNvq02kTVDpaFKzaFThGExkdfxQX8jijSqqQYE2AIUq5I79ZE6laBpWGQ+8EIGEINCudc8NgxO1uG0C1Cy367ZCAU2WgYdLZhNRg8WBrspEoNmbFRW42UrbMv0pTwJDEMicoutF/TNGRKfC6pmpsOwOCU2hxuz9breAYzbP7OWvexLVUTv9p4GDS2YTUYEuxCKvqJQOk+5sPl2TypKTuSGIaDLhsptNMqor0UeNOjoYXhqLMs/c1B35kUVnKBwSirsP3At3CeE2BQe5HrrWdA1cBCOnHI4W2Bhx+OKc9GXKIBwlDG+opNZUaz4XuynQM6MAmGQGOMUDZg9Oi1LsIZhuTcJsJKKLApMChtw3owBAiGghzKISMO3cdRdkFKdRaCYaevF1tyIo/+iJq0S3CRCEOi72WAOLANaWNuwt/b0ZTXDDADPxXKaxIMKtuw4kqnPSxWm4wTvSrcR48qT6ZwyoScR/TX4J6CaUiKUamRc4xhSEj+6GfnRZcsNq3ASM4EJEmQii81EQaFbVgRhgi+PyedtT0MMhy6j7EncX4ku/KL3SllrtSjMyFWR8HAuO22UUwuJRZ6mVBOzNrIYSP5zhcJMByk/o25zbOfdr7tSpnbfWfwavs3Gxf6XHJmJsJAz2ivuQYSuZA+0U8cafdRGgHY/ukWCg7CQhxlcPy4MgyMWXWTPjlmBzFndkKPFUg1yf19+NpekwRRbVHtG8MQiVfYaf16vcdrbonPBuKMwc41ay/yStMt5IjtVBhI27AmDG+waKW+3cDDT1AtQvNkdo0KJxNDURxVhwSDa2VdZ+BIjqmjS8t5CG/tZKkc+kAwJAWGgZs5nItwPB/fnxXg22hX/d6YoFNEtJvJMFC2YU0Yjui1T/IrwpLrh3kBLmxWSO6Gh40D9k6lCsU9gTBaQLGdWKhnu5ZGG54U/UAw5EJd78UMkoPwdHjU4ASKKbTpMBDRp1WXypco8CQVLApZ8z5DVKA2NQ55xT4/ihcIMFwjer1C1LjRtEktJKXGw5k43IAwJNjZEeehL/dHryd6PCrNgEGe0V4VhgyNJ8RaQWXfu4/YMCie5ZiiKknBVxgG2XHF7j6MjSa4WSumI8XBJ4QBj4jlGMhZrzi5IgIjaA4Mkt+w7iYa2FCYEFPD9+zHUiGqK1XDwSVqAmOPYZDtER63wqeKsM1Q1ZLY0fQwYM/XVs19oDc0xWKhNQsGMd6wLgweamvCbFVEuo+4QMU4QC9kbeHcN4KBmjxPUF0C2vYopaoq23ChAoYMT9UqOwDMq3Yu/aZ5MAi2YV0Y0NhRnBc6MSohGt2potiG6LcDaFBJ+1SsC6XsI9LYUhEmpZOlCDqhWzPlTC2Oo+gWe/SaCQO2DSvvtayRRUTle6TdR+SP+4Za0YgaQSO3Tmjo6nfuOxpLKDuJVqij6G+N5ubYTpNBDo2i2oIAzYUB2YaVYXiF5Y6/hXYe2GTYbLnkc0LBogfNC8IgLZ06C1lzvwskoD7N120URF1ZDwNawWerDYPgJHONDeo0GwZoG9behY1momA7xWa+s+Zo5RPXbt18o00AhIEcHOKeqK91OLhRL8CQ3rmHAXmmlraK4curV/4AzYcB2Ia1YcDNDfTgcNjJdp2lhK1Ls1rufCnMOu0+RjCQK+NQu+xhgENObS+BbUsPAxxYKhbO3BQOEitoAQw9DWvD4CiMOQpIgWSwO6aNfCfknfZd/zAMOGEHA3zSgdbqkItbUAelr2E4Xcv0r3nREhi6nmJtGPAal362CgV4eO9CIRi0LoPhQFvbG50RMMBq72GAnoSr31iRUJYBRbM0Y4lW0DiNKu5FMNxsw+owoJhz3+Bg9wEtAOx3FRG87pnnwuDQMIDWblZ6Dx+OG3oY4PMwffQAGicpGkdpGQxX27A6DMhX6vwy7D6CgkOQ6E3tfBhQwveDYYJl+GgYLrZhfRgiyneHY3o00EYwTLAM5sfCAOpSAcMfyzJcZq3Wh8GBo8ub51yrEiGfYT3L4OrPIyKXyuNuYoLPoB/GXrQYhtY2rA8Dnsq7tgIUPYStMIIwHIjcwDOjrv99YaATdgpIBxLG18X1dJoM+P0dyLMa27A+DA5yIc+VBucH8YwQijPstMYaLb/uVxPPhgHkNjTcg11fP7SEUbABkFFvqL/0oneAwfjp5/VhwC7kuerRwmlkUPGwTzvAQ/Gsvt+dDQN6TP2aE3qpPAywD4C8H3xIQe8Bg/HLf0ZddlcY0BqX9KhxHw0cv3a1thZVXt+SZ8OAJ9W0UwsoPtXBgOavmHZyA17pao+vuOpdYDD+Peqqu8KACr9dBQ6bkBiMhY2OnnS8CgWVwY1nw4CGPVw36YimPXsYUGRTa/zRjCu1blySDMOvfxnQiFxp3fe4YGQ/C9w7c6Eo0JQi17RPtGDR7juU2TDg3RqV+tYOvA7OnqOxLlP3cWjcMcp/lGF4/uHPA/p1TL7k+90VBuxCOrEuMO+gAlXP9aPVB/C62TDgQBhTTzvidbMABrT6SjNVhSyLZgEPkATD0/PLgL7+a0zGhO58kDiawslrpft4vhatI1QZ2wStiIURidkwCOuWlR2FsK0DwHDElKg8HrwiX72yD0qGYVDPLzNtw51hQK6Vj6JvUtOHkQbleD3Z4xoB3tp8GI54h4xdk2YJHTyBYUCRBlPlhKIo3LiQ0ywYGhrm2YY7wyBuNOoTyDZSONiBzDIp8UJm2Ijnw2AIdcmp9RS5+Apwqby4uY6iIcBloT4fDGkODHNtw71/b8KTNjFeb0V4WcK17CA1UKE8TQYHZwtgEHdUsdQT7h2cpJ2caEeVuJdTPlRO2IRDbTSjNAuGmTTglcFWOKyuFkfBkCgOPqMCfaIZsQtcpUno4xrB/vgCGIh9mgWszvhA7LxFMEQC9O4ON/xjLWQwMIfRaR4M82jAMJj2oPpB37hfolEcp0MWRSYWGLO84/WQbSc4yMdpIPOyBAZHzNlk3C/yKMqCyCtT8pQpvAtbxImZhXd0rs8e78VnH1jM1WsmDLNoEGAYoa4IxsHwSmYink9y1V7sVJhtFnWe52978aROU/I7lsBAnhLCeHu4qy3f+CIMQyDxwmxmlWWeH06+lAXTB9yB5sIwx4u8OwwGdaCJfIrO7WnkixnjjYhM0FFQxkIYjHrkWVK9hMM6pAMaWnGmePaRncQCGGbYhvvD4BGHOiqXwsf6EyBReYoHyS2DIZHO0xiSeKZTOR4n5UmUsubDMN023B+GRDqaRzdPHEkXqyTtdlkGQ/PlMA0wUiKf9iYPOBRSBDJILYBBdQa9UveHQTzHwqQPc7kprMSraVXSMH0hDE1RDDVtO4N9ngTDGJzO2Yzbf33REhienqdFpj8ABvnULoX7eNEo28BSOWSzFAYjGTL0oaGFQZiwUskds6al0yIYJtqGD4BBKqKBFT6R4lB2IEb9dsFiGIwkp5y921O3Tt8ADEKAlJQ97RdelsEwzW/4CBgyoYQ0c7xntcefaeWWlGlZDkN7a9WZwe6pvX4AhqaXGzj4mpljljcBLYRhkm34CBiESYfhQGxyMDW9Lyd+8K/Ve8BgJJHF5Hsz7l8CkoMwGEGhsS6M78asboL68vLyvEgTZrSPFmdTxPt9AQe7/1i/Ti20YRZjlv4Fe1WRclOesrhoD5+HhgG+rHLvfVT6uKPifWya3rGB5akcUeZa038l+rdvPywV/Vu5hJxyt9uddte/un+AvwSd+jOYCiBtECVAGY2aoUmCvS/PBzRVWCv7mBDcoyBbbVKDS6TD+Xodo1Pqt3drD/v1rcPtcE98PgN5OMz5Ko+IXzf2xqLOedw0Ssdwx/tzfhuj5Ponb9SCkPeQE0dnxfCOqFO1NK5PVlu2zfpnt13rbdyU9SaFEic77Kw09f00tU55lqzdstDmDv2pHEkQlkXaPHvzpyhv822bFspJgsD5MIugVTb+jJezEseJHWfj4CEFNwxqjgjc9D0Iugza0fSmhxc+f0S/X3vTgwv/gOvaT7PpnioHDD867vEP+CPym95PkT1wgC8KP+o2AG767GqXy9uFJpCEfw5DF3La9Ml1iTTzVL3MG89XbAPLB9ZtYbZrZVSQSJxWd/8YUbBN91C/kZLxQpoBcXJh38PIjZKbPqPQqmxmV0WexcckMZLECV7DXSUucdCePb/pU8sRV+YxznzrPDdvpaa8+Em172PTA2hHLke5rGcgxKcsb970uRSPXJ5/Uzp17dqmTyT5F0x10v7WzKZPrzidQMM2Xfngcsrh3RpnTV7rvukTKhq185YTP2S/6fHk5GxosyVz820N23ciJ7dUG6rOVsEsN7PwHcmJLJfkgTGX19uI8nuTE+4t04Ybuhi3zaLc/MbvU04c5fvisq7JL4o6jOOPdxX+DxgTcfC8O515AAAAAElFTkSuQmCC">
            <a:extLst>
              <a:ext uri="{FF2B5EF4-FFF2-40B4-BE49-F238E27FC236}">
                <a16:creationId xmlns:a16="http://schemas.microsoft.com/office/drawing/2014/main" id="{B9646C6F-39EA-4C98-AEB9-CE30EBD2F4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2335" y="5887097"/>
            <a:ext cx="1863004" cy="34131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D318643C-B3D1-4E24-9305-823CA2B2AAFF}"/>
              </a:ext>
            </a:extLst>
          </p:cNvPr>
          <p:cNvPicPr>
            <a:picLocks noChangeAspect="1"/>
          </p:cNvPicPr>
          <p:nvPr/>
        </p:nvPicPr>
        <p:blipFill>
          <a:blip r:embed="rId4"/>
          <a:stretch>
            <a:fillRect/>
          </a:stretch>
        </p:blipFill>
        <p:spPr>
          <a:xfrm>
            <a:off x="1460935" y="5699844"/>
            <a:ext cx="1593925" cy="631257"/>
          </a:xfrm>
          <a:prstGeom prst="rect">
            <a:avLst/>
          </a:prstGeom>
        </p:spPr>
      </p:pic>
      <p:pic>
        <p:nvPicPr>
          <p:cNvPr id="38" name="Picture 37">
            <a:extLst>
              <a:ext uri="{FF2B5EF4-FFF2-40B4-BE49-F238E27FC236}">
                <a16:creationId xmlns:a16="http://schemas.microsoft.com/office/drawing/2014/main" id="{559D5AA7-255C-4753-8D6A-1A5E06EE3760}"/>
              </a:ext>
            </a:extLst>
          </p:cNvPr>
          <p:cNvPicPr>
            <a:picLocks noChangeAspect="1"/>
          </p:cNvPicPr>
          <p:nvPr/>
        </p:nvPicPr>
        <p:blipFill>
          <a:blip r:embed="rId5"/>
          <a:stretch>
            <a:fillRect/>
          </a:stretch>
        </p:blipFill>
        <p:spPr>
          <a:xfrm>
            <a:off x="5259821" y="5933637"/>
            <a:ext cx="1748558" cy="248234"/>
          </a:xfrm>
          <a:prstGeom prst="rect">
            <a:avLst/>
          </a:prstGeom>
        </p:spPr>
      </p:pic>
    </p:spTree>
    <p:extLst>
      <p:ext uri="{BB962C8B-B14F-4D97-AF65-F5344CB8AC3E}">
        <p14:creationId xmlns:p14="http://schemas.microsoft.com/office/powerpoint/2010/main" val="223429495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Provider Slides">
  <a:themeElements>
    <a:clrScheme name="Custom 5">
      <a:dk1>
        <a:srgbClr val="202020"/>
      </a:dk1>
      <a:lt1>
        <a:srgbClr val="FFFFFF"/>
      </a:lt1>
      <a:dk2>
        <a:srgbClr val="202020"/>
      </a:dk2>
      <a:lt2>
        <a:srgbClr val="FFFCFC"/>
      </a:lt2>
      <a:accent1>
        <a:srgbClr val="FE5A59"/>
      </a:accent1>
      <a:accent2>
        <a:srgbClr val="ED7D31"/>
      </a:accent2>
      <a:accent3>
        <a:srgbClr val="A5A5A5"/>
      </a:accent3>
      <a:accent4>
        <a:srgbClr val="FFC000"/>
      </a:accent4>
      <a:accent5>
        <a:srgbClr val="5B9BD5"/>
      </a:accent5>
      <a:accent6>
        <a:srgbClr val="70AD47"/>
      </a:accent6>
      <a:hlink>
        <a:srgbClr val="FAFAFA"/>
      </a:hlink>
      <a:folHlink>
        <a:srgbClr val="FAFAF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Custom Design">
  <a:themeElements>
    <a:clrScheme name="Custom 2">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E5A59"/>
      </a:hlink>
      <a:folHlink>
        <a:srgbClr val="FE5A5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Custom 2">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E5A59"/>
      </a:hlink>
      <a:folHlink>
        <a:srgbClr val="FE5A5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atient Slides">
  <a:themeElements>
    <a:clrScheme name="Custom 4">
      <a:dk1>
        <a:srgbClr val="202020"/>
      </a:dk1>
      <a:lt1>
        <a:srgbClr val="FFFFFF"/>
      </a:lt1>
      <a:dk2>
        <a:srgbClr val="202020"/>
      </a:dk2>
      <a:lt2>
        <a:srgbClr val="FFFCFC"/>
      </a:lt2>
      <a:accent1>
        <a:srgbClr val="FE5A59"/>
      </a:accent1>
      <a:accent2>
        <a:srgbClr val="ED7D31"/>
      </a:accent2>
      <a:accent3>
        <a:srgbClr val="A5A5A5"/>
      </a:accent3>
      <a:accent4>
        <a:srgbClr val="FFC000"/>
      </a:accent4>
      <a:accent5>
        <a:srgbClr val="5B9BD5"/>
      </a:accent5>
      <a:accent6>
        <a:srgbClr val="70AD47"/>
      </a:accent6>
      <a:hlink>
        <a:srgbClr val="FAFAFA"/>
      </a:hlink>
      <a:folHlink>
        <a:srgbClr val="FAFAF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rovider Slides">
  <a:themeElements>
    <a:clrScheme name="Custom 5">
      <a:dk1>
        <a:srgbClr val="202020"/>
      </a:dk1>
      <a:lt1>
        <a:srgbClr val="FFFFFF"/>
      </a:lt1>
      <a:dk2>
        <a:srgbClr val="202020"/>
      </a:dk2>
      <a:lt2>
        <a:srgbClr val="FFFCFC"/>
      </a:lt2>
      <a:accent1>
        <a:srgbClr val="FE5A59"/>
      </a:accent1>
      <a:accent2>
        <a:srgbClr val="ED7D31"/>
      </a:accent2>
      <a:accent3>
        <a:srgbClr val="A5A5A5"/>
      </a:accent3>
      <a:accent4>
        <a:srgbClr val="FFC000"/>
      </a:accent4>
      <a:accent5>
        <a:srgbClr val="5B9BD5"/>
      </a:accent5>
      <a:accent6>
        <a:srgbClr val="70AD47"/>
      </a:accent6>
      <a:hlink>
        <a:srgbClr val="FAFAFA"/>
      </a:hlink>
      <a:folHlink>
        <a:srgbClr val="FAFAF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Custom Design">
  <a:themeElements>
    <a:clrScheme name="Custom 2">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E5A59"/>
      </a:hlink>
      <a:folHlink>
        <a:srgbClr val="FE5A5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11566</TotalTime>
  <Words>1488</Words>
  <Application>Microsoft Macintosh PowerPoint</Application>
  <PresentationFormat>Widescreen</PresentationFormat>
  <Paragraphs>267</Paragraphs>
  <Slides>44</Slides>
  <Notes>1</Notes>
  <HiddenSlides>0</HiddenSlides>
  <MMClips>0</MMClips>
  <ScaleCrop>false</ScaleCrop>
  <HeadingPairs>
    <vt:vector size="6" baseType="variant">
      <vt:variant>
        <vt:lpstr>Fonts Used</vt:lpstr>
      </vt:variant>
      <vt:variant>
        <vt:i4>10</vt:i4>
      </vt:variant>
      <vt:variant>
        <vt:lpstr>Theme</vt:lpstr>
      </vt:variant>
      <vt:variant>
        <vt:i4>14</vt:i4>
      </vt:variant>
      <vt:variant>
        <vt:lpstr>Slide Titles</vt:lpstr>
      </vt:variant>
      <vt:variant>
        <vt:i4>44</vt:i4>
      </vt:variant>
    </vt:vector>
  </HeadingPairs>
  <TitlesOfParts>
    <vt:vector size="68" baseType="lpstr">
      <vt:lpstr>Noir Pro</vt:lpstr>
      <vt:lpstr>Noir Pro Light</vt:lpstr>
      <vt:lpstr>Noir Pro Bold</vt:lpstr>
      <vt:lpstr>Calibri</vt:lpstr>
      <vt:lpstr>Helvetica Light</vt:lpstr>
      <vt:lpstr>Noir Pro Heavy</vt:lpstr>
      <vt:lpstr>Noir Pro Semi</vt:lpstr>
      <vt:lpstr>Open Sans Extrabold</vt:lpstr>
      <vt:lpstr>Noir Pro Regular</vt:lpstr>
      <vt:lpstr>Arial</vt:lpstr>
      <vt:lpstr>1_Office Theme</vt:lpstr>
      <vt:lpstr>2_Office Theme</vt:lpstr>
      <vt:lpstr>Custom Design</vt:lpstr>
      <vt:lpstr>Patient Slides</vt:lpstr>
      <vt:lpstr>Provider Slides</vt:lpstr>
      <vt:lpstr>3_Office Theme</vt:lpstr>
      <vt:lpstr>5_Office Theme</vt:lpstr>
      <vt:lpstr>1_Custom Design</vt:lpstr>
      <vt:lpstr>7_Office Theme</vt:lpstr>
      <vt:lpstr>8_Office Theme</vt:lpstr>
      <vt:lpstr>6_Office Theme</vt:lpstr>
      <vt:lpstr>1_Provider Slides</vt:lpstr>
      <vt:lpstr>2_Custom Design</vt:lpstr>
      <vt:lpstr>Office Theme</vt:lpstr>
      <vt:lpstr>PowerPoint Presentation</vt:lpstr>
      <vt:lpstr>What is Remote Patient Monitoring? </vt:lpstr>
      <vt:lpstr>Why Remote Patient Monitoring? </vt:lpstr>
      <vt:lpstr>Why Remote Patient Monitoring? </vt:lpstr>
      <vt:lpstr>Expanding Financial Incentives</vt:lpstr>
      <vt:lpstr>The Diabetes Epidemic (US)</vt:lpstr>
      <vt:lpstr>The Diabetes Epidemic (US)</vt:lpstr>
      <vt:lpstr>The Diabetes Epidemic (US)</vt:lpstr>
      <vt:lpstr>The Diabetes Epidemic (US)</vt:lpstr>
      <vt:lpstr>PowerPoint Presentation</vt:lpstr>
      <vt:lpstr>PowerPoint Presentation</vt:lpstr>
      <vt:lpstr>About Diasyst</vt:lpstr>
      <vt:lpstr>We’re Managing This Disease Extremely Poorly</vt:lpstr>
      <vt:lpstr>Our Approach To Managing This Disease</vt:lpstr>
      <vt:lpstr>iOS and Android apps allow patients to log their readings, understand their patterns, view their medication plans and instructions, and receive messages, reminders, and other important info from their healthcare provider.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Integrated glucose monitoring devices allow seamless transmission of real-time data to providers for easy access, alerting,  review, and clinical decision making.  Integration priorities based on customer demand.</vt:lpstr>
      <vt:lpstr>Physicians are often too busy to adopt new technologies, best practices, and payment models to improve care as needed for their patients.   We help recruit, train, and staff diabetes experts in physician offices to implement new diabetes approaches with positive financial ROI.</vt:lpstr>
      <vt:lpstr>PowerPoint Presentation</vt:lpstr>
      <vt:lpstr>Initial  POC  Results</vt:lpstr>
      <vt:lpstr>Results in the Real World </vt:lpstr>
      <vt:lpstr>Results in the Real World </vt:lpstr>
      <vt:lpstr>PowerPoint Presentation</vt:lpstr>
      <vt:lpstr>Patient Results (49yo M)</vt:lpstr>
      <vt:lpstr>Patient Results (73yo M)</vt:lpstr>
      <vt:lpstr>Patient Results (87yo M)</vt:lpstr>
      <vt:lpstr>Summary of Benefits</vt:lpstr>
      <vt:lpstr>PowerPoint Presentation</vt:lpstr>
      <vt:lpstr>PowerPoint Presentation</vt:lpstr>
      <vt:lpstr>Not all Unicorns and Rainbows</vt:lpstr>
      <vt:lpstr>RPM Adoption Issues </vt:lpstr>
      <vt:lpstr>What you can do? </vt:lpstr>
      <vt:lpstr>What you can do? </vt:lpstr>
      <vt:lpstr>What you can do?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Ian Schneider</dc:creator>
  <cp:lastModifiedBy>Tim Eggena</cp:lastModifiedBy>
  <cp:revision>838</cp:revision>
  <cp:lastPrinted>2018-08-05T19:42:10Z</cp:lastPrinted>
  <dcterms:created xsi:type="dcterms:W3CDTF">2018-03-19T18:56:09Z</dcterms:created>
  <dcterms:modified xsi:type="dcterms:W3CDTF">2019-09-05T15:40:37Z</dcterms:modified>
</cp:coreProperties>
</file>