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20"/>
  </p:notesMasterIdLst>
  <p:sldIdLst>
    <p:sldId id="367" r:id="rId3"/>
    <p:sldId id="362" r:id="rId4"/>
    <p:sldId id="360" r:id="rId5"/>
    <p:sldId id="368" r:id="rId6"/>
    <p:sldId id="371" r:id="rId7"/>
    <p:sldId id="372" r:id="rId8"/>
    <p:sldId id="370" r:id="rId9"/>
    <p:sldId id="287" r:id="rId10"/>
    <p:sldId id="352" r:id="rId11"/>
    <p:sldId id="356" r:id="rId12"/>
    <p:sldId id="351" r:id="rId13"/>
    <p:sldId id="292" r:id="rId14"/>
    <p:sldId id="350" r:id="rId15"/>
    <p:sldId id="363" r:id="rId16"/>
    <p:sldId id="364" r:id="rId17"/>
    <p:sldId id="365" r:id="rId18"/>
    <p:sldId id="36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86" autoAdjust="0"/>
  </p:normalViewPr>
  <p:slideViewPr>
    <p:cSldViewPr>
      <p:cViewPr>
        <p:scale>
          <a:sx n="90" d="100"/>
          <a:sy n="90" d="100"/>
        </p:scale>
        <p:origin x="6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%</a:t>
            </a:r>
            <a:r>
              <a:rPr lang="en-US" baseline="0"/>
              <a:t> of Patients on VTE Prophylaxis withing 24 hours of ICU Admit</a:t>
            </a:r>
            <a:endParaRPr lang="en-US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3839719666736901E-2"/>
          <c:y val="0.13470988945102799"/>
          <c:w val="0.89260169935385603"/>
          <c:h val="0.67048479245719828"/>
        </c:manualLayout>
      </c:layout>
      <c:lineChart>
        <c:grouping val="standard"/>
        <c:varyColors val="0"/>
        <c:ser>
          <c:idx val="1"/>
          <c:order val="0"/>
          <c:tx>
            <c:strRef>
              <c:f>EGRMC!$I$470</c:f>
              <c:strCache>
                <c:ptCount val="1"/>
                <c:pt idx="0">
                  <c:v>Pts on VTE Prophy within 24 Hrs of ICU Admit-eSearch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trendline>
            <c:trendlineType val="linear"/>
            <c:dispRSqr val="0"/>
            <c:dispEq val="0"/>
          </c:trendline>
          <c:cat>
            <c:numRef>
              <c:f>EGRMC!$I$471:$I$491</c:f>
              <c:numCache>
                <c:formatCode>[$-409]mmm\-yy;@</c:formatCode>
                <c:ptCount val="2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</c:numCache>
            </c:numRef>
          </c:cat>
          <c:val>
            <c:numRef>
              <c:f>EGRMC!$L$471:$L$491</c:f>
              <c:numCache>
                <c:formatCode>0.00%</c:formatCode>
                <c:ptCount val="21"/>
                <c:pt idx="0">
                  <c:v>0.87931034482758619</c:v>
                </c:pt>
                <c:pt idx="1">
                  <c:v>0.72881355932203384</c:v>
                </c:pt>
                <c:pt idx="2">
                  <c:v>0.61904761904761907</c:v>
                </c:pt>
                <c:pt idx="3">
                  <c:v>0.72916666666666663</c:v>
                </c:pt>
                <c:pt idx="4">
                  <c:v>0.64516129032258063</c:v>
                </c:pt>
                <c:pt idx="5">
                  <c:v>0.75757575757575757</c:v>
                </c:pt>
                <c:pt idx="6">
                  <c:v>0.71212121212121215</c:v>
                </c:pt>
                <c:pt idx="7">
                  <c:v>0.91666666666666663</c:v>
                </c:pt>
                <c:pt idx="8">
                  <c:v>0.86111111111111116</c:v>
                </c:pt>
                <c:pt idx="9">
                  <c:v>0.90243902439024393</c:v>
                </c:pt>
                <c:pt idx="10">
                  <c:v>0.93181818181818177</c:v>
                </c:pt>
                <c:pt idx="11">
                  <c:v>0.85365853658536583</c:v>
                </c:pt>
                <c:pt idx="12">
                  <c:v>0.88888888888888884</c:v>
                </c:pt>
                <c:pt idx="13">
                  <c:v>0.79245283018867929</c:v>
                </c:pt>
                <c:pt idx="14">
                  <c:v>0.82499999999999996</c:v>
                </c:pt>
                <c:pt idx="15">
                  <c:v>0.90243902439024393</c:v>
                </c:pt>
                <c:pt idx="16">
                  <c:v>0.93617021276595747</c:v>
                </c:pt>
                <c:pt idx="17">
                  <c:v>0.93220338983050843</c:v>
                </c:pt>
                <c:pt idx="18">
                  <c:v>0.92452830188679247</c:v>
                </c:pt>
                <c:pt idx="19">
                  <c:v>0.92</c:v>
                </c:pt>
                <c:pt idx="20">
                  <c:v>0.88095238095238093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0076464"/>
        <c:axId val="530076856"/>
      </c:lineChart>
      <c:dateAx>
        <c:axId val="530076464"/>
        <c:scaling>
          <c:orientation val="minMax"/>
        </c:scaling>
        <c:delete val="0"/>
        <c:axPos val="b"/>
        <c:numFmt formatCode="[$-409]mmm\-yy;@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530076856"/>
        <c:crosses val="autoZero"/>
        <c:auto val="1"/>
        <c:lblOffset val="100"/>
        <c:baseTimeUnit val="months"/>
      </c:dateAx>
      <c:valAx>
        <c:axId val="530076856"/>
        <c:scaling>
          <c:orientation val="minMax"/>
          <c:min val="0.4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530076464"/>
        <c:crosses val="autoZero"/>
        <c:crossBetween val="between"/>
      </c:valAx>
      <c:spPr>
        <a:ln>
          <a:solidFill>
            <a:srgbClr val="000099"/>
          </a:solidFill>
        </a:ln>
      </c:spPr>
    </c:plotArea>
    <c:legend>
      <c:legendPos val="b"/>
      <c:layout>
        <c:manualLayout>
          <c:xMode val="edge"/>
          <c:yMode val="edge"/>
          <c:x val="0.19927592921852511"/>
          <c:y val="0.93242938533967823"/>
          <c:w val="0.59711551696715548"/>
          <c:h val="4.0278383422581152E-2"/>
        </c:manualLayout>
      </c:layout>
      <c:overlay val="0"/>
    </c:legend>
    <c:plotVisOnly val="1"/>
    <c:dispBlanksAs val="gap"/>
    <c:showDLblsOverMax val="0"/>
  </c:chart>
  <c:spPr>
    <a:ln>
      <a:solidFill>
        <a:srgbClr val="000099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1CD38-F29C-4EB4-B342-A211CA221601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BFCB2-D4D4-48AB-8D3D-F4C7234866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29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8843A-5C43-43C9-9E49-AEA6E23D81E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05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BFCB2-D4D4-48AB-8D3D-F4C72348662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42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BFCB2-D4D4-48AB-8D3D-F4C72348662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905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40E39-C757-4F71-ABE2-BABF30C94557}" type="slidenum">
              <a:rPr smtClean="0"/>
              <a:pPr/>
              <a:t>8</a:t>
            </a:fld>
            <a:endParaRPr dirty="0" smtClean="0"/>
          </a:p>
        </p:txBody>
      </p:sp>
      <p:sp>
        <p:nvSpPr>
          <p:cNvPr id="58371" name="Rectangle 7"/>
          <p:cNvSpPr txBox="1">
            <a:spLocks noGrp="1" noChangeArrowheads="1"/>
          </p:cNvSpPr>
          <p:nvPr/>
        </p:nvSpPr>
        <p:spPr bwMode="auto">
          <a:xfrm>
            <a:off x="3886712" y="8721487"/>
            <a:ext cx="2971289" cy="45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725" tIns="45364" rIns="90725" bIns="45364"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3957FAC1-72EA-4865-887C-98BB0D51BCE8}" type="slidenum">
              <a:rPr lang="en-US" sz="1200">
                <a:solidFill>
                  <a:prstClr val="black"/>
                </a:solidFill>
                <a:latin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5800"/>
            <a:ext cx="4589463" cy="3443288"/>
          </a:xfrm>
          <a:ln/>
        </p:spPr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91" y="4359195"/>
            <a:ext cx="5030221" cy="4135882"/>
          </a:xfrm>
          <a:ln/>
        </p:spPr>
        <p:txBody>
          <a:bodyPr>
            <a:normAutofit/>
          </a:bodyPr>
          <a:lstStyle/>
          <a:p>
            <a:pPr lvl="1" eaLnBrk="1" hangingPunct="1">
              <a:lnSpc>
                <a:spcPct val="110000"/>
              </a:lnSpc>
              <a:spcBef>
                <a:spcPct val="10000"/>
              </a:spcBef>
              <a:defRPr/>
            </a:pPr>
            <a:r>
              <a:rPr lang="en-US" sz="800" dirty="0" smtClean="0">
                <a:latin typeface="Arial" charset="0"/>
              </a:rPr>
              <a:t>Physicians provide guidance and have</a:t>
            </a:r>
            <a:r>
              <a:rPr lang="en-US" sz="800" baseline="0" dirty="0" smtClean="0">
                <a:latin typeface="Arial" charset="0"/>
              </a:rPr>
              <a:t> the greatest impact on efficiency of care. We can deliver 24 x 7 service to hospitals and environments that have traditionally functioned 5 x 12. </a:t>
            </a:r>
            <a:endParaRPr lang="en-US" sz="800" dirty="0">
              <a:latin typeface="Arial" charset="0"/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0"/>
          </p:nvPr>
        </p:nvSpPr>
        <p:spPr>
          <a:xfrm>
            <a:off x="0" y="0"/>
            <a:ext cx="2971800" cy="459026"/>
          </a:xfrm>
          <a:prstGeom prst="rect">
            <a:avLst/>
          </a:prstGeom>
        </p:spPr>
        <p:txBody>
          <a:bodyPr lIns="91430" tIns="45715" rIns="91430" bIns="45715"/>
          <a:lstStyle/>
          <a:p>
            <a:pPr>
              <a:defRPr/>
            </a:pPr>
            <a:r>
              <a:rPr dirty="0" smtClean="0"/>
              <a:t>DRAFT - PLEASE PROVIDE COMMENT TO ZACH MESSLER BY 1/7/2011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7781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what matters are lives. Again using the Apache 4 comparison, we estimate around 600 lives saved over</a:t>
            </a:r>
            <a:r>
              <a:rPr lang="en-US" baseline="0" dirty="0"/>
              <a:t> 16 months—around one life for every 20 unique patients.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8843A-5C43-43C9-9E49-AEA6E23D81E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54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40E39-C757-4F71-ABE2-BABF30C94557}" type="slidenum">
              <a:rPr smtClean="0"/>
              <a:pPr/>
              <a:t>10</a:t>
            </a:fld>
            <a:endParaRPr dirty="0"/>
          </a:p>
        </p:txBody>
      </p:sp>
      <p:sp>
        <p:nvSpPr>
          <p:cNvPr id="58371" name="Rectangle 7"/>
          <p:cNvSpPr txBox="1">
            <a:spLocks noGrp="1" noChangeArrowheads="1"/>
          </p:cNvSpPr>
          <p:nvPr/>
        </p:nvSpPr>
        <p:spPr bwMode="auto">
          <a:xfrm>
            <a:off x="3886712" y="8721487"/>
            <a:ext cx="2971289" cy="45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725" tIns="45364" rIns="90725" bIns="45364"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3957FAC1-72EA-4865-887C-98BB0D51BCE8}" type="slidenum">
              <a:rPr lang="en-US" sz="1200">
                <a:solidFill>
                  <a:prstClr val="black"/>
                </a:solidFill>
                <a:latin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8238" y="685800"/>
            <a:ext cx="4592637" cy="3443288"/>
          </a:xfrm>
          <a:ln/>
        </p:spPr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91" y="4359195"/>
            <a:ext cx="5030221" cy="4135882"/>
          </a:xfrm>
          <a:ln/>
        </p:spPr>
        <p:txBody>
          <a:bodyPr>
            <a:normAutofit/>
          </a:bodyPr>
          <a:lstStyle/>
          <a:p>
            <a:pPr lvl="1" eaLnBrk="1" hangingPunct="1">
              <a:lnSpc>
                <a:spcPct val="110000"/>
              </a:lnSpc>
              <a:spcBef>
                <a:spcPct val="10000"/>
              </a:spcBef>
              <a:defRPr/>
            </a:pPr>
            <a:r>
              <a:rPr lang="en-US" sz="800" dirty="0">
                <a:latin typeface="Arial" charset="0"/>
              </a:rPr>
              <a:t>Nurses as safety officers have the greatest impact on mortality. Our </a:t>
            </a:r>
            <a:r>
              <a:rPr lang="en-US" sz="800" dirty="0" err="1">
                <a:latin typeface="Arial" charset="0"/>
              </a:rPr>
              <a:t>eRNs</a:t>
            </a:r>
            <a:r>
              <a:rPr lang="en-US" sz="800" dirty="0">
                <a:latin typeface="Arial" charset="0"/>
              </a:rPr>
              <a:t> at night—the time of highest risk, average more than 20 years f bedside experience.</a:t>
            </a: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0"/>
          </p:nvPr>
        </p:nvSpPr>
        <p:spPr>
          <a:xfrm>
            <a:off x="0" y="0"/>
            <a:ext cx="2971800" cy="459026"/>
          </a:xfrm>
          <a:prstGeom prst="rect">
            <a:avLst/>
          </a:prstGeom>
        </p:spPr>
        <p:txBody>
          <a:bodyPr lIns="91430" tIns="45715" rIns="91430" bIns="45715"/>
          <a:lstStyle/>
          <a:p>
            <a:pPr>
              <a:defRPr/>
            </a:pPr>
            <a:r>
              <a:rPr dirty="0"/>
              <a:t>DRAFT - PLEASE PROVIDE COMMENT TO ZACH MESSLER BY 1/7/2011</a:t>
            </a:r>
          </a:p>
        </p:txBody>
      </p:sp>
    </p:spTree>
    <p:extLst>
      <p:ext uri="{BB962C8B-B14F-4D97-AF65-F5344CB8AC3E}">
        <p14:creationId xmlns:p14="http://schemas.microsoft.com/office/powerpoint/2010/main" val="1935684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what matters are lives. Again using the Apache 4 comparison, we estimate around 600 lives saved over</a:t>
            </a:r>
            <a:r>
              <a:rPr lang="en-US" baseline="0" dirty="0"/>
              <a:t> 16 months—around one life for every 20 unique patients.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8843A-5C43-43C9-9E49-AEA6E23D81E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10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BFCB2-D4D4-48AB-8D3D-F4C72348662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668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491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871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80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70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271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13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93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85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7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019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rgbClr val="122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EmoryHealthcare-rev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1073" y="5943600"/>
            <a:ext cx="1485727" cy="514569"/>
          </a:xfrm>
          <a:prstGeom prst="rect">
            <a:avLst/>
          </a:prstGeom>
        </p:spPr>
      </p:pic>
      <p:pic>
        <p:nvPicPr>
          <p:cNvPr id="14" name="Picture 13" descr="white_arrow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9509" y="6228009"/>
            <a:ext cx="208990" cy="213009"/>
          </a:xfrm>
          <a:prstGeom prst="rect">
            <a:avLst/>
          </a:prstGeom>
        </p:spPr>
      </p:pic>
      <p:sp>
        <p:nvSpPr>
          <p:cNvPr id="15" name="Title Placeholder 1"/>
          <p:cNvSpPr txBox="1">
            <a:spLocks/>
          </p:cNvSpPr>
          <p:nvPr userDrawn="1"/>
        </p:nvSpPr>
        <p:spPr>
          <a:xfrm>
            <a:off x="699621" y="6174731"/>
            <a:ext cx="4352862" cy="312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b="1" i="0" cap="all">
                <a:solidFill>
                  <a:srgbClr val="122A5D"/>
                </a:solidFill>
                <a:latin typeface="Century Gothic"/>
                <a:cs typeface="Century Gothic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en-US" sz="1100" b="0" i="0" cap="none" dirty="0" smtClean="0">
                <a:solidFill>
                  <a:srgbClr val="FFFFFF"/>
                </a:solidFill>
                <a:latin typeface="Century Gothic"/>
                <a:cs typeface="Century Gothic"/>
              </a:rPr>
              <a:t>emoryhealthcare.org</a:t>
            </a:r>
            <a:endParaRPr lang="en-US" sz="1100" b="0" i="0" cap="none" dirty="0">
              <a:solidFill>
                <a:srgbClr val="FFFFFF"/>
              </a:solidFill>
              <a:latin typeface="Century Gothic"/>
              <a:cs typeface="Century Gothic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587500"/>
            <a:ext cx="8229600" cy="3873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34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38E27-7992-4C58-B742-900260815F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576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1E854-A749-438F-97F8-5971816DF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426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97767-7B7A-4A76-B45E-BACE9C9758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5011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5977E-5E70-4018-B677-F37D1BE587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55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5A502-9CB2-414C-9750-36231D7003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2783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3A529-71B9-4B62-8930-CDD8DDAA2E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426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62B2F6-DE09-47A4-A2C1-7779FB6637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970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39928-4954-4440-B769-1DA7849F1B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74022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0486DB-AC6F-4383-B9A0-86804B4E74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3664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46A09-6CED-42F3-A666-DB7D55D98F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94638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Date of download:  mm/dd/yyyy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© 2012 American Medical Association.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5771E-5C74-4265-A356-5DC38269CC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43676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rgbClr val="122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3" name="Picture 12" descr="EmoryHealthcare-rev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1074" y="5943602"/>
            <a:ext cx="1485727" cy="514569"/>
          </a:xfrm>
          <a:prstGeom prst="rect">
            <a:avLst/>
          </a:prstGeom>
        </p:spPr>
      </p:pic>
      <p:pic>
        <p:nvPicPr>
          <p:cNvPr id="14" name="Picture 13" descr="white_arrow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9510" y="6228011"/>
            <a:ext cx="208990" cy="213009"/>
          </a:xfrm>
          <a:prstGeom prst="rect">
            <a:avLst/>
          </a:prstGeom>
        </p:spPr>
      </p:pic>
      <p:sp>
        <p:nvSpPr>
          <p:cNvPr id="15" name="Title Placeholder 1"/>
          <p:cNvSpPr txBox="1">
            <a:spLocks/>
          </p:cNvSpPr>
          <p:nvPr userDrawn="1"/>
        </p:nvSpPr>
        <p:spPr>
          <a:xfrm>
            <a:off x="699621" y="6174731"/>
            <a:ext cx="4352862" cy="312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b="1" i="0" cap="all">
                <a:solidFill>
                  <a:srgbClr val="122A5D"/>
                </a:solidFill>
                <a:latin typeface="Century Gothic"/>
                <a:cs typeface="Century Gothic"/>
              </a:defRPr>
            </a:lvl1pPr>
          </a:lstStyle>
          <a:p>
            <a:pPr algn="l">
              <a:spcAft>
                <a:spcPts val="1200"/>
              </a:spcAft>
            </a:pPr>
            <a:r>
              <a:rPr lang="en-US" sz="1100" b="0" i="0" cap="none" dirty="0">
                <a:solidFill>
                  <a:srgbClr val="FFFFFF"/>
                </a:solidFill>
                <a:latin typeface="Century Gothic"/>
                <a:cs typeface="Century Gothic"/>
              </a:rPr>
              <a:t>emoryhealthcare.org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57200" y="1587500"/>
            <a:ext cx="8229600" cy="3873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34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9ED6C-12A4-4209-979D-D199BB92878D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8D3B3-FAF9-4C19-8A0C-761CB56772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910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 txBox="1">
            <a:spLocks/>
          </p:cNvSpPr>
          <p:nvPr userDrawn="1"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200" smtClean="0">
              <a:solidFill>
                <a:srgbClr val="898989"/>
              </a:solidFill>
            </a:endParaRPr>
          </a:p>
        </p:txBody>
      </p:sp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mtClean="0"/>
              <a:t>Date of download:  mm/dd/yyyy</a:t>
            </a:r>
          </a:p>
        </p:txBody>
      </p:sp>
      <p:sp>
        <p:nvSpPr>
          <p:cNvPr id="307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mtClean="0"/>
              <a:t>Copyright © 2012 American Medical Association. All rights reserved.</a:t>
            </a:r>
          </a:p>
        </p:txBody>
      </p:sp>
      <p:sp>
        <p:nvSpPr>
          <p:cNvPr id="307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D47B45-119B-4B53-9242-76C341C6A68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0136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9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anose="020B0600070205080204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anose="020B0600070205080204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anose="020B0600070205080204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anose="020B0600070205080204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143000"/>
          </a:xfrm>
          <a:ln>
            <a:solidFill>
              <a:srgbClr val="000099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0099"/>
                </a:solidFill>
              </a:rPr>
              <a:t>Lt. Governor's Task Force on Healthcare Access and Cost</a:t>
            </a:r>
            <a:r>
              <a:rPr lang="en-US" dirty="0">
                <a:solidFill>
                  <a:srgbClr val="000099"/>
                </a:solidFill>
              </a:rPr>
              <a:t> 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535840" y="1587500"/>
            <a:ext cx="4150960" cy="4051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dirty="0" smtClean="0">
                <a:solidFill>
                  <a:srgbClr val="000099"/>
                </a:solidFill>
                <a:latin typeface="+mn-lt"/>
              </a:rPr>
              <a:t>Cheryl Hiddleson</a:t>
            </a:r>
          </a:p>
          <a:p>
            <a:pPr marL="0" indent="0" algn="ctr">
              <a:buNone/>
            </a:pPr>
            <a:r>
              <a:rPr lang="en-US" sz="2200" dirty="0" smtClean="0">
                <a:solidFill>
                  <a:srgbClr val="000099"/>
                </a:solidFill>
                <a:latin typeface="+mn-lt"/>
              </a:rPr>
              <a:t> MSN, RN, CENP, CCRN-E </a:t>
            </a:r>
          </a:p>
          <a:p>
            <a:pPr marL="0" indent="0" algn="ctr">
              <a:buNone/>
            </a:pPr>
            <a:r>
              <a:rPr lang="en-US" sz="2200" dirty="0" smtClean="0">
                <a:solidFill>
                  <a:srgbClr val="000099"/>
                </a:solidFill>
                <a:latin typeface="+mn-lt"/>
              </a:rPr>
              <a:t>Director, Emory eICU Center</a:t>
            </a:r>
          </a:p>
          <a:p>
            <a:pPr marL="0" indent="0" algn="ctr">
              <a:buNone/>
            </a:pPr>
            <a:endParaRPr lang="en-US" sz="2200" dirty="0" smtClean="0">
              <a:solidFill>
                <a:srgbClr val="000099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200" dirty="0" smtClean="0">
                <a:solidFill>
                  <a:srgbClr val="000099"/>
                </a:solidFill>
              </a:rPr>
              <a:t>9 October, 2019</a:t>
            </a:r>
            <a:endParaRPr lang="en-US" sz="2200" dirty="0" smtClean="0">
              <a:solidFill>
                <a:srgbClr val="000099"/>
              </a:solidFill>
              <a:latin typeface="+mn-lt"/>
            </a:endParaRPr>
          </a:p>
          <a:p>
            <a:pPr algn="ctr"/>
            <a:endParaRPr lang="en-US" sz="2200" dirty="0" smtClean="0">
              <a:solidFill>
                <a:srgbClr val="000099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200" dirty="0" smtClean="0">
                <a:solidFill>
                  <a:srgbClr val="000099"/>
                </a:solidFill>
                <a:latin typeface="+mn-lt"/>
              </a:rPr>
              <a:t>Disclosures: None</a:t>
            </a:r>
          </a:p>
        </p:txBody>
      </p:sp>
      <p:pic>
        <p:nvPicPr>
          <p:cNvPr id="12" name="Picture 11" descr="H:\eICU\IMAG097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20135"/>
            <a:ext cx="3912870" cy="2008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14792" t="32667" r="70833" b="30542"/>
          <a:stretch/>
        </p:blipFill>
        <p:spPr>
          <a:xfrm>
            <a:off x="298407" y="3406142"/>
            <a:ext cx="2107995" cy="16859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29583" t="32667" r="57292" b="30654"/>
          <a:stretch/>
        </p:blipFill>
        <p:spPr>
          <a:xfrm>
            <a:off x="2514600" y="3209784"/>
            <a:ext cx="2519646" cy="220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9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396321"/>
            <a:ext cx="7712466" cy="54504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622" y="201005"/>
            <a:ext cx="282731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000099"/>
                </a:solidFill>
              </a:rPr>
              <a:t>The Emory Program:</a:t>
            </a:r>
          </a:p>
          <a:p>
            <a:r>
              <a:rPr lang="en-US" sz="1350" b="1" dirty="0" err="1">
                <a:solidFill>
                  <a:srgbClr val="000099"/>
                </a:solidFill>
              </a:rPr>
              <a:t>eRNs</a:t>
            </a:r>
            <a:r>
              <a:rPr lang="en-US" sz="1350" b="1" dirty="0">
                <a:solidFill>
                  <a:srgbClr val="000099"/>
                </a:solidFill>
              </a:rPr>
              <a:t>: 24 x 7 x 365</a:t>
            </a:r>
          </a:p>
          <a:p>
            <a:r>
              <a:rPr lang="en-US" sz="1350" b="1" dirty="0" err="1">
                <a:solidFill>
                  <a:srgbClr val="000099"/>
                </a:solidFill>
              </a:rPr>
              <a:t>eMDs</a:t>
            </a:r>
            <a:r>
              <a:rPr lang="en-US" sz="1350" b="1" dirty="0">
                <a:solidFill>
                  <a:srgbClr val="000099"/>
                </a:solidFill>
              </a:rPr>
              <a:t>: nights weekends and holidays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75204" y="229102"/>
            <a:ext cx="33659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b="1" dirty="0">
                <a:solidFill>
                  <a:srgbClr val="000099"/>
                </a:solidFill>
              </a:rPr>
              <a:t>Industry standard convergent  </a:t>
            </a:r>
            <a:r>
              <a:rPr lang="en-US" sz="1350" b="1" dirty="0" err="1">
                <a:solidFill>
                  <a:srgbClr val="000099"/>
                </a:solidFill>
              </a:rPr>
              <a:t>eICU</a:t>
            </a:r>
            <a:r>
              <a:rPr lang="en-US" sz="1350" b="1" dirty="0">
                <a:solidFill>
                  <a:srgbClr val="000099"/>
                </a:solidFill>
              </a:rPr>
              <a:t> platform</a:t>
            </a:r>
          </a:p>
          <a:p>
            <a:pPr algn="r"/>
            <a:r>
              <a:rPr lang="en-US" sz="1350" b="1" dirty="0">
                <a:solidFill>
                  <a:srgbClr val="000099"/>
                </a:solidFill>
              </a:rPr>
              <a:t>Multiple EMR, physiologic monitors</a:t>
            </a:r>
          </a:p>
          <a:p>
            <a:pPr algn="r"/>
            <a:r>
              <a:rPr lang="en-US" sz="1350" b="1" dirty="0">
                <a:solidFill>
                  <a:srgbClr val="000099"/>
                </a:solidFill>
              </a:rPr>
              <a:t>13 locations, </a:t>
            </a:r>
            <a:r>
              <a:rPr lang="en-US" sz="1350" b="1" dirty="0" smtClean="0">
                <a:solidFill>
                  <a:srgbClr val="000099"/>
                </a:solidFill>
              </a:rPr>
              <a:t>150 </a:t>
            </a:r>
            <a:r>
              <a:rPr lang="en-US" sz="1350" b="1" dirty="0">
                <a:solidFill>
                  <a:srgbClr val="000099"/>
                </a:solidFill>
              </a:rPr>
              <a:t>beds in </a:t>
            </a:r>
            <a:r>
              <a:rPr lang="en-US" sz="1350" b="1" dirty="0" smtClean="0">
                <a:solidFill>
                  <a:srgbClr val="000099"/>
                </a:solidFill>
              </a:rPr>
              <a:t>4 </a:t>
            </a:r>
            <a:r>
              <a:rPr lang="en-US" sz="1350" b="1" dirty="0">
                <a:solidFill>
                  <a:srgbClr val="000099"/>
                </a:solidFill>
              </a:rPr>
              <a:t>hospitals </a:t>
            </a:r>
          </a:p>
          <a:p>
            <a:pPr algn="r"/>
            <a:r>
              <a:rPr lang="en-US" sz="1350" b="1" dirty="0">
                <a:solidFill>
                  <a:srgbClr val="000099"/>
                </a:solidFill>
              </a:rPr>
              <a:t>(2 university, 1 hybrid, </a:t>
            </a:r>
            <a:r>
              <a:rPr lang="en-US" sz="1350" b="1" dirty="0" smtClean="0">
                <a:solidFill>
                  <a:srgbClr val="000099"/>
                </a:solidFill>
              </a:rPr>
              <a:t>1 </a:t>
            </a:r>
            <a:r>
              <a:rPr lang="en-US" sz="1350" b="1" dirty="0">
                <a:solidFill>
                  <a:srgbClr val="000099"/>
                </a:solidFill>
              </a:rPr>
              <a:t>community)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69975" y="680740"/>
            <a:ext cx="200522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000099"/>
                </a:solidFill>
              </a:rPr>
              <a:t>Since Mar 2013</a:t>
            </a:r>
          </a:p>
          <a:p>
            <a:r>
              <a:rPr lang="en-US" sz="1350" b="1" dirty="0">
                <a:solidFill>
                  <a:srgbClr val="000099"/>
                </a:solidFill>
              </a:rPr>
              <a:t>37,694 UNIQUE PATIENTS</a:t>
            </a:r>
          </a:p>
          <a:p>
            <a:r>
              <a:rPr lang="en-US" sz="1350" b="1" dirty="0">
                <a:solidFill>
                  <a:srgbClr val="000099"/>
                </a:solidFill>
              </a:rPr>
              <a:t>124,919 PATIENT DAYS</a:t>
            </a:r>
          </a:p>
        </p:txBody>
      </p:sp>
    </p:spTree>
    <p:extLst>
      <p:ext uri="{BB962C8B-B14F-4D97-AF65-F5344CB8AC3E}">
        <p14:creationId xmlns:p14="http://schemas.microsoft.com/office/powerpoint/2010/main" val="2227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42248" cy="1143000"/>
          </a:xfrm>
          <a:ln>
            <a:solidFill>
              <a:srgbClr val="000099"/>
            </a:solidFill>
          </a:ln>
        </p:spPr>
        <p:txBody>
          <a:bodyPr/>
          <a:lstStyle/>
          <a:p>
            <a:r>
              <a:rPr lang="en-US" dirty="0" smtClean="0">
                <a:solidFill>
                  <a:srgbClr val="000099"/>
                </a:solidFill>
              </a:rPr>
              <a:t>Progressive Managed </a:t>
            </a:r>
            <a:r>
              <a:rPr lang="en-US" dirty="0">
                <a:solidFill>
                  <a:srgbClr val="000099"/>
                </a:solidFill>
              </a:rPr>
              <a:t>G</a:t>
            </a:r>
            <a:r>
              <a:rPr lang="en-US" dirty="0" smtClean="0">
                <a:solidFill>
                  <a:srgbClr val="000099"/>
                </a:solidFill>
              </a:rPr>
              <a:t>rowth</a:t>
            </a:r>
            <a:endParaRPr lang="en-US" dirty="0">
              <a:solidFill>
                <a:srgbClr val="000099"/>
              </a:solidFill>
            </a:endParaRPr>
          </a:p>
        </p:txBody>
      </p:sp>
      <p:pic>
        <p:nvPicPr>
          <p:cNvPr id="4" name="Content Placeholder 3" descr="eICUesjh-1.JPG"/>
          <p:cNvPicPr>
            <a:picLocks noGrp="1" noChangeAspect="1"/>
          </p:cNvPicPr>
          <p:nvPr>
            <p:ph sz="quarter" idx="10"/>
          </p:nvPr>
        </p:nvPicPr>
        <p:blipFill>
          <a:blip r:embed="rId2" cstate="print"/>
          <a:stretch>
            <a:fillRect/>
          </a:stretch>
        </p:blipFill>
        <p:spPr>
          <a:xfrm>
            <a:off x="381000" y="1447800"/>
            <a:ext cx="5164666" cy="387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45666" y="1447800"/>
            <a:ext cx="3586302" cy="35052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2014: 94 beds</a:t>
            </a:r>
          </a:p>
          <a:p>
            <a:endParaRPr lang="en-US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2014: 119 beds</a:t>
            </a:r>
          </a:p>
          <a:p>
            <a:endParaRPr lang="en-US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2014:133 beds</a:t>
            </a:r>
          </a:p>
          <a:p>
            <a:endParaRPr lang="en-US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2018 beds: 151 beds</a:t>
            </a:r>
          </a:p>
          <a:p>
            <a:endParaRPr lang="en-US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2018: 158 </a:t>
            </a:r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beds</a:t>
            </a:r>
          </a:p>
          <a:p>
            <a:endParaRPr lang="en-US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2020: 168 beds</a:t>
            </a:r>
            <a:endParaRPr lang="en-US" dirty="0" smtClean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81200" y="1600200"/>
            <a:ext cx="1600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39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993003" y="2775327"/>
            <a:ext cx="1080695" cy="14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chemeClr val="tx1"/>
                </a:solidFill>
              </a:rPr>
              <a:t>   Emory Monitored </a:t>
            </a:r>
            <a:r>
              <a:rPr lang="en-US" sz="675" b="1" dirty="0" err="1">
                <a:solidFill>
                  <a:schemeClr val="tx1"/>
                </a:solidFill>
              </a:rPr>
              <a:t>Hospit</a:t>
            </a:r>
            <a:endParaRPr lang="en-US" sz="675" b="1" dirty="0">
              <a:solidFill>
                <a:schemeClr val="tx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0880" y="128425"/>
            <a:ext cx="8842248" cy="1143000"/>
          </a:xfrm>
          <a:ln>
            <a:solidFill>
              <a:srgbClr val="000099"/>
            </a:solidFill>
          </a:ln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000099"/>
                </a:solidFill>
              </a:rPr>
              <a:t>SOUTHEAST: </a:t>
            </a:r>
            <a:r>
              <a:rPr lang="en-US" sz="4000" dirty="0" err="1">
                <a:solidFill>
                  <a:srgbClr val="000099"/>
                </a:solidFill>
              </a:rPr>
              <a:t>eICU</a:t>
            </a:r>
            <a:r>
              <a:rPr lang="en-US" sz="4000" dirty="0">
                <a:solidFill>
                  <a:srgbClr val="000099"/>
                </a:solidFill>
              </a:rPr>
              <a:t> Hubs &amp; Emory services</a:t>
            </a:r>
          </a:p>
        </p:txBody>
      </p:sp>
      <p:pic>
        <p:nvPicPr>
          <p:cNvPr id="39" name="Content Placeholder 3"/>
          <p:cNvPicPr>
            <a:picLocks noGrp="1" noChangeAspect="1"/>
          </p:cNvPicPr>
          <p:nvPr>
            <p:ph sz="quarter" idx="10"/>
          </p:nvPr>
        </p:nvPicPr>
        <p:blipFill rotWithShape="1">
          <a:blip r:embed="rId3"/>
          <a:srcRect l="18363" t="2641" r="1782" b="2267"/>
          <a:stretch/>
        </p:blipFill>
        <p:spPr>
          <a:xfrm>
            <a:off x="4724400" y="1899564"/>
            <a:ext cx="4268728" cy="32918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0" name="Rectangle 39"/>
          <p:cNvSpPr/>
          <p:nvPr/>
        </p:nvSpPr>
        <p:spPr>
          <a:xfrm>
            <a:off x="7150600" y="2478692"/>
            <a:ext cx="1204965" cy="158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chemeClr val="tx1"/>
                </a:solidFill>
              </a:rPr>
              <a:t>   </a:t>
            </a:r>
            <a:r>
              <a:rPr lang="en-US" sz="675" b="1" dirty="0" smtClean="0">
                <a:solidFill>
                  <a:schemeClr val="tx1"/>
                </a:solidFill>
              </a:rPr>
              <a:t>Request for </a:t>
            </a:r>
            <a:r>
              <a:rPr lang="en-US" sz="675" b="1" dirty="0">
                <a:solidFill>
                  <a:schemeClr val="tx1"/>
                </a:solidFill>
              </a:rPr>
              <a:t>Services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639" y="2502375"/>
            <a:ext cx="135000" cy="101250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42" name="Rectangle 41"/>
          <p:cNvSpPr/>
          <p:nvPr/>
        </p:nvSpPr>
        <p:spPr>
          <a:xfrm>
            <a:off x="7139539" y="2274260"/>
            <a:ext cx="1218599" cy="203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chemeClr val="tx1"/>
                </a:solidFill>
              </a:rPr>
              <a:t>    Emory Monitored Hospitals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504" y="2330690"/>
            <a:ext cx="135000" cy="101250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7139539" y="2089698"/>
            <a:ext cx="1218599" cy="192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5" b="1" dirty="0">
                <a:solidFill>
                  <a:schemeClr val="tx1"/>
                </a:solidFill>
              </a:rPr>
              <a:t> Emory eICU Center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4630">
            <a:off x="7159175" y="2092635"/>
            <a:ext cx="171450" cy="18002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7273">
            <a:off x="5750585" y="2587149"/>
            <a:ext cx="171450" cy="18002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862">
            <a:off x="5551410" y="2910968"/>
            <a:ext cx="135000" cy="10125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059" y="2907433"/>
            <a:ext cx="135000" cy="10125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085" y="2603625"/>
            <a:ext cx="135000" cy="10125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350" y="3513516"/>
            <a:ext cx="135000" cy="10125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021" y="2484734"/>
            <a:ext cx="135000" cy="10125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38" y="2281780"/>
            <a:ext cx="135000" cy="10125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910" y="3565588"/>
            <a:ext cx="135000" cy="10125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79" y="4761068"/>
            <a:ext cx="135000" cy="10125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901" y="4761068"/>
            <a:ext cx="135000" cy="10125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901" y="3369549"/>
            <a:ext cx="135000" cy="101250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59490" t="48483" r="11840" b="7441"/>
          <a:stretch/>
        </p:blipFill>
        <p:spPr>
          <a:xfrm>
            <a:off x="164703" y="1900114"/>
            <a:ext cx="4388387" cy="32912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-381000" y="1291986"/>
            <a:ext cx="4790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99"/>
                </a:solidFill>
              </a:rPr>
              <a:t>Emory is the ONLY eICU Provider in Georgia</a:t>
            </a:r>
          </a:p>
          <a:p>
            <a:pPr algn="ctr"/>
            <a:r>
              <a:rPr lang="en-US" sz="1400" dirty="0">
                <a:solidFill>
                  <a:srgbClr val="000099"/>
                </a:solidFill>
              </a:rPr>
              <a:t>There are NO </a:t>
            </a:r>
            <a:r>
              <a:rPr lang="en-US" sz="1400" dirty="0" err="1">
                <a:solidFill>
                  <a:srgbClr val="000099"/>
                </a:solidFill>
              </a:rPr>
              <a:t>eICU</a:t>
            </a:r>
            <a:r>
              <a:rPr lang="en-US" sz="1400" dirty="0">
                <a:solidFill>
                  <a:srgbClr val="000099"/>
                </a:solidFill>
              </a:rPr>
              <a:t> providers in SC, AL or North FL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23742" y="4862318"/>
            <a:ext cx="41725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1350" b="1" dirty="0" smtClean="0">
              <a:solidFill>
                <a:schemeClr val="tx2"/>
              </a:solidFill>
            </a:endParaRPr>
          </a:p>
          <a:p>
            <a:pPr algn="ctr"/>
            <a:endParaRPr lang="en-US" sz="1350" b="1" dirty="0">
              <a:solidFill>
                <a:schemeClr val="tx2"/>
              </a:solidFill>
            </a:endParaRPr>
          </a:p>
          <a:p>
            <a:pPr algn="ctr"/>
            <a:endParaRPr lang="en-US" sz="1350" b="1" dirty="0" smtClean="0">
              <a:solidFill>
                <a:schemeClr val="tx2"/>
              </a:solidFill>
            </a:endParaRPr>
          </a:p>
          <a:p>
            <a:pPr algn="ctr"/>
            <a:r>
              <a:rPr lang="en-US" sz="1350" b="1" dirty="0" smtClean="0">
                <a:solidFill>
                  <a:srgbClr val="000099"/>
                </a:solidFill>
              </a:rPr>
              <a:t>GEORGIA </a:t>
            </a:r>
            <a:r>
              <a:rPr lang="en-US" sz="1350" b="1" dirty="0">
                <a:solidFill>
                  <a:srgbClr val="000099"/>
                </a:solidFill>
              </a:rPr>
              <a:t>WANTS MORE eICU SERVICES IN ALL REGIONS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85" y="3872384"/>
            <a:ext cx="135000" cy="10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1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67" y="228600"/>
            <a:ext cx="8842248" cy="1143000"/>
          </a:xfrm>
          <a:ln>
            <a:solidFill>
              <a:srgbClr val="000099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>Tools that increase situational awareness</a:t>
            </a:r>
            <a:endParaRPr lang="en-US" dirty="0">
              <a:solidFill>
                <a:srgbClr val="000099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09" y="1828800"/>
            <a:ext cx="9144000" cy="414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64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000099"/>
            </a:solidFill>
          </a:ln>
        </p:spPr>
        <p:txBody>
          <a:bodyPr/>
          <a:lstStyle/>
          <a:p>
            <a:r>
              <a:rPr lang="en-US" dirty="0" smtClean="0">
                <a:solidFill>
                  <a:srgbClr val="000099"/>
                </a:solidFill>
              </a:rPr>
              <a:t>In Room Equipment</a:t>
            </a:r>
            <a:endParaRPr lang="en-US" dirty="0">
              <a:solidFill>
                <a:srgbClr val="000099"/>
              </a:solidFill>
            </a:endParaRPr>
          </a:p>
        </p:txBody>
      </p:sp>
      <p:pic>
        <p:nvPicPr>
          <p:cNvPr id="4" name="Picture 2" descr="C:\Users\n862887\AppData\Local\Microsoft\Windows\Temporary Internet Files\Content.Outlook\H9YIKSP3\Picture 09.JPG"/>
          <p:cNvPicPr>
            <a:picLocks noGrp="1" noChangeAspect="1" noChangeArrowheads="1"/>
          </p:cNvPicPr>
          <p:nvPr>
            <p:ph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8" t="9360" r="26039" b="19434"/>
          <a:stretch/>
        </p:blipFill>
        <p:spPr bwMode="auto">
          <a:xfrm>
            <a:off x="914400" y="1607944"/>
            <a:ext cx="2968966" cy="387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607944"/>
            <a:ext cx="3048000" cy="386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18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noFill/>
          <a:ln>
            <a:solidFill>
              <a:srgbClr val="000099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99"/>
                </a:solidFill>
              </a:rPr>
              <a:t/>
            </a:r>
            <a:br>
              <a:rPr lang="en-US" dirty="0" smtClean="0">
                <a:solidFill>
                  <a:srgbClr val="000099"/>
                </a:solidFill>
              </a:rPr>
            </a:br>
            <a:r>
              <a:rPr lang="en-US" dirty="0" smtClean="0">
                <a:solidFill>
                  <a:srgbClr val="000099"/>
                </a:solidFill>
              </a:rPr>
              <a:t>Bidirectional </a:t>
            </a:r>
            <a:r>
              <a:rPr lang="en-US" dirty="0">
                <a:solidFill>
                  <a:srgbClr val="000099"/>
                </a:solidFill>
              </a:rPr>
              <a:t>A</a:t>
            </a:r>
            <a:r>
              <a:rPr lang="en-US" dirty="0" smtClean="0">
                <a:solidFill>
                  <a:srgbClr val="000099"/>
                </a:solidFill>
              </a:rPr>
              <a:t>udio </a:t>
            </a:r>
            <a:r>
              <a:rPr lang="en-US" dirty="0">
                <a:solidFill>
                  <a:srgbClr val="000099"/>
                </a:solidFill>
              </a:rPr>
              <a:t>V</a:t>
            </a:r>
            <a:r>
              <a:rPr lang="en-US" dirty="0" smtClean="0">
                <a:solidFill>
                  <a:srgbClr val="000099"/>
                </a:solidFill>
              </a:rPr>
              <a:t>isual </a:t>
            </a:r>
            <a:r>
              <a:rPr lang="en-US" dirty="0">
                <a:solidFill>
                  <a:srgbClr val="000099"/>
                </a:solidFill>
              </a:rPr>
              <a:t>C</a:t>
            </a:r>
            <a:r>
              <a:rPr lang="en-US" dirty="0" smtClean="0">
                <a:solidFill>
                  <a:srgbClr val="000099"/>
                </a:solidFill>
              </a:rPr>
              <a:t>apability</a:t>
            </a:r>
            <a:r>
              <a:rPr lang="en-US" dirty="0">
                <a:solidFill>
                  <a:srgbClr val="000099"/>
                </a:solidFill>
              </a:rPr>
              <a:t/>
            </a:r>
            <a:br>
              <a:rPr lang="en-US" dirty="0">
                <a:solidFill>
                  <a:srgbClr val="000099"/>
                </a:solidFill>
              </a:rPr>
            </a:br>
            <a:endParaRPr lang="en-US" dirty="0"/>
          </a:p>
        </p:txBody>
      </p:sp>
      <p:pic>
        <p:nvPicPr>
          <p:cNvPr id="9" name="Picture 2" descr="http://www.ourehc.org/our-brand/img/new-logos/specialty-centers-color/eicu-colo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24" y="6019800"/>
            <a:ext cx="1673352" cy="66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5834" t="18000" r="77916" b="49333"/>
          <a:stretch/>
        </p:blipFill>
        <p:spPr>
          <a:xfrm>
            <a:off x="4800600" y="2061026"/>
            <a:ext cx="4114800" cy="3044376"/>
          </a:xfrm>
          <a:prstGeom prst="rect">
            <a:avLst/>
          </a:prstGeom>
        </p:spPr>
      </p:pic>
      <p:pic>
        <p:nvPicPr>
          <p:cNvPr id="2051" name="9C024052-6D85-4D7D-82C2-DA9643B94155" descr="9C024052-6D85-4D7D-82C2-DA9643B9415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3" r="39574"/>
          <a:stretch/>
        </p:blipFill>
        <p:spPr bwMode="auto">
          <a:xfrm rot="5400000">
            <a:off x="801912" y="1411514"/>
            <a:ext cx="3044376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49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74638"/>
            <a:ext cx="8229600" cy="1024128"/>
          </a:xfrm>
          <a:ln>
            <a:solidFill>
              <a:srgbClr val="000099"/>
            </a:solidFill>
          </a:ln>
        </p:spPr>
        <p:txBody>
          <a:bodyPr anchor="t">
            <a:noAutofit/>
          </a:bodyPr>
          <a:lstStyle/>
          <a:p>
            <a:pPr eaLnBrk="1" hangingPunct="1"/>
            <a:r>
              <a:rPr lang="en-US" sz="3200" dirty="0">
                <a:solidFill>
                  <a:srgbClr val="000099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Emory eICU Results:</a:t>
            </a:r>
            <a:br>
              <a:rPr lang="en-US" sz="3200" dirty="0">
                <a:solidFill>
                  <a:srgbClr val="000099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</a:br>
            <a:r>
              <a:rPr lang="en-US" sz="3200" dirty="0">
                <a:solidFill>
                  <a:srgbClr val="000099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Community-Centered Hospital</a:t>
            </a:r>
            <a:r>
              <a:rPr lang="en-US" sz="3600" dirty="0">
                <a:solidFill>
                  <a:srgbClr val="FFFFF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/>
            </a:r>
            <a:br>
              <a:rPr lang="en-US" sz="3600" dirty="0">
                <a:solidFill>
                  <a:srgbClr val="FFFFF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</a:br>
            <a:endParaRPr lang="en-US" sz="2000" i="1" dirty="0">
              <a:solidFill>
                <a:srgbClr val="00009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362199" y="5105400"/>
            <a:ext cx="6431839" cy="838201"/>
          </a:xfrm>
          <a:prstGeom prst="rightArrow">
            <a:avLst/>
          </a:prstGeom>
          <a:gradFill flip="none" rotWithShape="1">
            <a:gsLst>
              <a:gs pos="100000">
                <a:srgbClr val="F89E9E"/>
              </a:gs>
              <a:gs pos="20000">
                <a:srgbClr val="FF0000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dirty="0" smtClean="0"/>
              <a:t>eMDs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990600" y="4419600"/>
            <a:ext cx="7803438" cy="8382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dirty="0" smtClean="0"/>
              <a:t>eRNs</a:t>
            </a:r>
            <a:endParaRPr lang="en-US" dirty="0"/>
          </a:p>
        </p:txBody>
      </p:sp>
      <p:pic>
        <p:nvPicPr>
          <p:cNvPr id="8" name="Chart 6" descr="image001">
            <a:extLst>
              <a:ext uri="{FF2B5EF4-FFF2-40B4-BE49-F238E27FC236}">
                <a16:creationId xmlns="" xmlns:a16="http://schemas.microsoft.com/office/drawing/2014/main" id="{F10B6988-53B7-403C-B919-816BA4B7D030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61045"/>
            <a:ext cx="7848600" cy="28823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45718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33400" y="228600"/>
            <a:ext cx="8077200" cy="838200"/>
          </a:xfrm>
          <a:prstGeom prst="rect">
            <a:avLst/>
          </a:prstGeom>
          <a:ln>
            <a:solidFill>
              <a:srgbClr val="000099"/>
            </a:solidFill>
          </a:ln>
        </p:spPr>
        <p:txBody>
          <a:bodyPr vert="horz" lIns="68574" tIns="34287" rIns="68574" bIns="34287" rtlCol="0" anchor="ctr">
            <a:normAutofit/>
          </a:bodyPr>
          <a:lstStyle>
            <a:lvl1pPr algn="ctr" defTabSz="9143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00099"/>
                </a:solidFill>
              </a:rPr>
              <a:t>Lives Saved</a:t>
            </a:r>
          </a:p>
        </p:txBody>
      </p:sp>
      <p:pic>
        <p:nvPicPr>
          <p:cNvPr id="3074" name="Picture 3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83724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8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74638"/>
            <a:ext cx="8229600" cy="1024128"/>
          </a:xfrm>
          <a:ln>
            <a:solidFill>
              <a:srgbClr val="000099"/>
            </a:solidFill>
          </a:ln>
        </p:spPr>
        <p:txBody>
          <a:bodyPr anchor="t">
            <a:noAutofit/>
          </a:bodyPr>
          <a:lstStyle/>
          <a:p>
            <a:pPr eaLnBrk="1" hangingPunct="1"/>
            <a:r>
              <a:rPr lang="en-US" sz="3200" dirty="0">
                <a:solidFill>
                  <a:srgbClr val="000099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Emory eICU Results:</a:t>
            </a:r>
            <a:br>
              <a:rPr lang="en-US" sz="3200" dirty="0">
                <a:solidFill>
                  <a:srgbClr val="000099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</a:br>
            <a:r>
              <a:rPr lang="en-US" sz="3200" dirty="0">
                <a:solidFill>
                  <a:srgbClr val="000099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Community-Centered Hospital</a:t>
            </a:r>
            <a:r>
              <a:rPr lang="en-US" sz="3600" dirty="0">
                <a:solidFill>
                  <a:srgbClr val="FFFFF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/>
            </a:r>
            <a:br>
              <a:rPr lang="en-US" sz="3600" dirty="0">
                <a:solidFill>
                  <a:srgbClr val="FFFFF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</a:br>
            <a:endParaRPr lang="en-US" sz="2000" i="1" dirty="0">
              <a:solidFill>
                <a:srgbClr val="00009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2" name="Right Arrow 51"/>
          <p:cNvSpPr/>
          <p:nvPr/>
        </p:nvSpPr>
        <p:spPr>
          <a:xfrm>
            <a:off x="1828800" y="5105400"/>
            <a:ext cx="6660438" cy="838201"/>
          </a:xfrm>
          <a:prstGeom prst="rightArrow">
            <a:avLst/>
          </a:prstGeom>
          <a:gradFill flip="none" rotWithShape="1">
            <a:gsLst>
              <a:gs pos="100000">
                <a:srgbClr val="F89E9E"/>
              </a:gs>
              <a:gs pos="20000">
                <a:srgbClr val="FF0000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dirty="0"/>
              <a:t>eMDs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914400" y="4572002"/>
            <a:ext cx="7879638" cy="8382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dirty="0"/>
              <a:t>eRNs</a:t>
            </a:r>
          </a:p>
        </p:txBody>
      </p:sp>
      <p:pic>
        <p:nvPicPr>
          <p:cNvPr id="10" name="Chart 5" descr="image004">
            <a:extLst>
              <a:ext uri="{FF2B5EF4-FFF2-40B4-BE49-F238E27FC236}">
                <a16:creationId xmlns="" xmlns:a16="http://schemas.microsoft.com/office/drawing/2014/main" id="{AF32D2F4-AC9E-4962-AEB4-95D36E650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21" y="1298766"/>
            <a:ext cx="7924800" cy="3410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08439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81000" y="228600"/>
            <a:ext cx="8305800" cy="990600"/>
          </a:xfrm>
          <a:prstGeom prst="rect">
            <a:avLst/>
          </a:prstGeom>
          <a:ln>
            <a:solidFill>
              <a:srgbClr val="000099"/>
            </a:solidFill>
          </a:ln>
        </p:spPr>
        <p:txBody>
          <a:bodyPr vert="horz" lIns="68574" tIns="34287" rIns="68574" bIns="34287" rtlCol="0" anchor="ctr">
            <a:normAutofit/>
          </a:bodyPr>
          <a:lstStyle>
            <a:lvl1pPr algn="ctr" defTabSz="9143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>
                <a:solidFill>
                  <a:srgbClr val="000099"/>
                </a:solidFill>
              </a:rPr>
              <a:t>Resources Conserved</a:t>
            </a:r>
          </a:p>
        </p:txBody>
      </p:sp>
      <p:pic>
        <p:nvPicPr>
          <p:cNvPr id="4098" name="Picture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21" y="1854589"/>
            <a:ext cx="8362951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2286000"/>
            <a:ext cx="16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savings is equivalent to building and staffing a fully occupied 20 bed ICU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ln>
            <a:solidFill>
              <a:srgbClr val="000099"/>
            </a:solidFill>
          </a:ln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000099"/>
                </a:solidFill>
              </a:rPr>
              <a:t>VTE Best Practice Compliance</a:t>
            </a:r>
            <a:endParaRPr lang="en-US" dirty="0">
              <a:solidFill>
                <a:srgbClr val="000099"/>
              </a:solidFill>
            </a:endParaRPr>
          </a:p>
        </p:txBody>
      </p:sp>
      <p:graphicFrame>
        <p:nvGraphicFramePr>
          <p:cNvPr id="5" name="Content Placeholder 7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63174600"/>
              </p:ext>
            </p:extLst>
          </p:nvPr>
        </p:nvGraphicFramePr>
        <p:xfrm>
          <a:off x="457200" y="1587500"/>
          <a:ext cx="8229600" cy="387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46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714"/>
            <a:ext cx="7924800" cy="865286"/>
          </a:xfrm>
          <a:ln>
            <a:solidFill>
              <a:srgbClr val="000099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99"/>
                </a:solidFill>
              </a:rPr>
              <a:t>Emory </a:t>
            </a:r>
            <a:r>
              <a:rPr lang="en-US" dirty="0" err="1">
                <a:solidFill>
                  <a:srgbClr val="000099"/>
                </a:solidFill>
              </a:rPr>
              <a:t>eICU</a:t>
            </a:r>
            <a:r>
              <a:rPr lang="en-US" dirty="0">
                <a:solidFill>
                  <a:srgbClr val="000099"/>
                </a:solidFill>
              </a:rPr>
              <a:t> Analysis by Abt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281" y="1161529"/>
            <a:ext cx="6487435" cy="28872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849" y="4048794"/>
            <a:ext cx="6130297" cy="1363265"/>
          </a:xfrm>
          <a:prstGeom prst="rect">
            <a:avLst/>
          </a:prstGeom>
        </p:spPr>
      </p:pic>
      <p:pic>
        <p:nvPicPr>
          <p:cNvPr id="8" name="Picture 7" descr="http://www.ourehc.org/our-brand/img/new-logos/specialty-centers-color/eicu-colo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513" y="5943600"/>
            <a:ext cx="154097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43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875AE9B-2CF6-4449-BF73-8348055463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6586" y="1960560"/>
            <a:ext cx="4417414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Created to further quality to Georgians </a:t>
            </a:r>
          </a:p>
          <a:p>
            <a:r>
              <a:rPr lang="en-US" dirty="0" smtClean="0"/>
              <a:t>60-day inpatient readmits: reduced 2.14%</a:t>
            </a:r>
          </a:p>
          <a:p>
            <a:r>
              <a:rPr lang="en-US" dirty="0" smtClean="0"/>
              <a:t>Discharges to SNF and LTCHS: reduced 6.9%</a:t>
            </a:r>
          </a:p>
          <a:p>
            <a:r>
              <a:rPr lang="en-US" dirty="0" smtClean="0"/>
              <a:t>Discharges to home: increased 4.9%</a:t>
            </a:r>
          </a:p>
          <a:p>
            <a:r>
              <a:rPr lang="en-US" dirty="0" smtClean="0"/>
              <a:t>Inpatient LOS shortened</a:t>
            </a:r>
            <a:endParaRPr lang="en-US" dirty="0"/>
          </a:p>
        </p:txBody>
      </p:sp>
      <p:sp>
        <p:nvSpPr>
          <p:cNvPr id="7" name="Arrow: Down 6">
            <a:extLst>
              <a:ext uri="{FF2B5EF4-FFF2-40B4-BE49-F238E27FC236}">
                <a16:creationId xmlns="" xmlns:a16="http://schemas.microsoft.com/office/drawing/2014/main" id="{29F09753-FC01-4660-9B1F-85D433D60EB5}"/>
              </a:ext>
            </a:extLst>
          </p:cNvPr>
          <p:cNvSpPr/>
          <p:nvPr/>
        </p:nvSpPr>
        <p:spPr>
          <a:xfrm>
            <a:off x="517161" y="1889105"/>
            <a:ext cx="4054839" cy="4073029"/>
          </a:xfrm>
          <a:prstGeom prst="downArrow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00"/>
              </a:solidFill>
            </a:endParaRPr>
          </a:p>
          <a:p>
            <a:pPr algn="ctr"/>
            <a:r>
              <a:rPr lang="en-US" sz="3600" dirty="0">
                <a:solidFill>
                  <a:srgbClr val="FFFF00"/>
                </a:solidFill>
              </a:rPr>
              <a:t>$1486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</a:rPr>
              <a:t>reduction </a:t>
            </a:r>
            <a:r>
              <a:rPr lang="en-US" sz="2800" dirty="0"/>
              <a:t>average Medicare Spend </a:t>
            </a:r>
            <a:r>
              <a:rPr lang="en-US" sz="2800" dirty="0">
                <a:solidFill>
                  <a:srgbClr val="FFFF00"/>
                </a:solidFill>
              </a:rPr>
              <a:t>per episode of care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7C94B23-C7E7-4225-AB3E-3FC23A4694B9}"/>
              </a:ext>
            </a:extLst>
          </p:cNvPr>
          <p:cNvSpPr txBox="1"/>
          <p:nvPr/>
        </p:nvSpPr>
        <p:spPr>
          <a:xfrm>
            <a:off x="628650" y="5988733"/>
            <a:ext cx="7118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P&lt;0.01, compared to</a:t>
            </a:r>
          </a:p>
          <a:p>
            <a:r>
              <a:rPr lang="en-US" dirty="0"/>
              <a:t>contemporary episodes in </a:t>
            </a:r>
            <a:r>
              <a:rPr lang="en-US" dirty="0" smtClean="0"/>
              <a:t>nine Georgia </a:t>
            </a:r>
            <a:r>
              <a:rPr lang="en-US" dirty="0"/>
              <a:t>hospitals providing similar services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9571" y="365126"/>
            <a:ext cx="8809463" cy="1325563"/>
          </a:xfrm>
          <a:ln>
            <a:solidFill>
              <a:srgbClr val="000099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0099"/>
                </a:solidFill>
              </a:rPr>
              <a:t>HCIA to Emory Healthcare Grant:</a:t>
            </a:r>
            <a:br>
              <a:rPr lang="en-US" dirty="0" smtClean="0">
                <a:solidFill>
                  <a:srgbClr val="000099"/>
                </a:solidFill>
              </a:rPr>
            </a:br>
            <a:r>
              <a:rPr lang="en-US" dirty="0" smtClean="0">
                <a:solidFill>
                  <a:srgbClr val="000099"/>
                </a:solidFill>
              </a:rPr>
              <a:t>A shared investment approach</a:t>
            </a:r>
            <a:endParaRPr lang="en-US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5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983" y="246272"/>
            <a:ext cx="8007178" cy="1249317"/>
          </a:xfrm>
          <a:ln>
            <a:solidFill>
              <a:srgbClr val="000099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rgbClr val="000099"/>
                </a:solidFill>
              </a:rPr>
              <a:t>East Georgia Regional Medical Center:</a:t>
            </a:r>
            <a:r>
              <a:rPr lang="en-US" dirty="0">
                <a:solidFill>
                  <a:srgbClr val="000099"/>
                </a:solidFill>
              </a:rPr>
              <a:t/>
            </a:r>
            <a:br>
              <a:rPr lang="en-US" dirty="0">
                <a:solidFill>
                  <a:srgbClr val="000099"/>
                </a:solidFill>
              </a:rPr>
            </a:br>
            <a:r>
              <a:rPr lang="en-US" sz="3100" b="1" u="sng" dirty="0" smtClean="0">
                <a:solidFill>
                  <a:srgbClr val="000099"/>
                </a:solidFill>
              </a:rPr>
              <a:t>Sustainable </a:t>
            </a:r>
            <a:r>
              <a:rPr lang="en-US" sz="3100" b="1" u="sng" dirty="0">
                <a:solidFill>
                  <a:srgbClr val="000099"/>
                </a:solidFill>
              </a:rPr>
              <a:t>improvement </a:t>
            </a:r>
            <a:r>
              <a:rPr lang="en-US" sz="3100" dirty="0">
                <a:solidFill>
                  <a:srgbClr val="000099"/>
                </a:solidFill>
              </a:rPr>
              <a:t>in rural hospital performance</a:t>
            </a:r>
            <a:endParaRPr lang="en-US" dirty="0">
              <a:solidFill>
                <a:srgbClr val="000099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518983" y="1958078"/>
          <a:ext cx="8007177" cy="4256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42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16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887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125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4509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Pre-eICU August 2014</a:t>
                      </a:r>
                      <a:endParaRPr lang="en-US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Post-eICU</a:t>
                      </a:r>
                      <a:r>
                        <a:rPr lang="en-US" sz="1800" baseline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February 2015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Current eICU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November</a:t>
                      </a:r>
                      <a:r>
                        <a:rPr lang="en-US" sz="1800" baseline="0" dirty="0">
                          <a:effectLst/>
                        </a:rPr>
                        <a:t> 2018</a:t>
                      </a:r>
                      <a:endParaRPr lang="en-US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+mn-ea"/>
                          <a:cs typeface="+mn-cs"/>
                        </a:rPr>
                        <a:t>ICU</a:t>
                      </a:r>
                      <a:r>
                        <a:rPr lang="en-US" sz="16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Mortality</a:t>
                      </a: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+mn-ea"/>
                          <a:cs typeface="+mn-cs"/>
                        </a:rPr>
                        <a:t>8.25</a:t>
                      </a: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3.79%  </a:t>
                      </a:r>
                      <a:r>
                        <a:rPr lang="en-US" sz="1600" baseline="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(54%)</a:t>
                      </a: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              3.6%   </a:t>
                      </a:r>
                      <a:r>
                        <a:rPr lang="en-US" sz="1600" baseline="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(56%)</a:t>
                      </a: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Critical Care Average Daily Census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11.8       (41%)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10.0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(30%)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Transfers from ICU to outside hospital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8.77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6.15   (30%)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4.6     (48%)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Medicare Case</a:t>
                      </a:r>
                      <a:r>
                        <a:rPr lang="en-US" sz="1600" baseline="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Mix Index</a:t>
                      </a: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1.32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1.5449   (14%)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1.6131 (22%)        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ICU Length of Stay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5.1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4.7     (18%)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3.56    (30%)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>
            <a:off x="4200108" y="2735618"/>
            <a:ext cx="123444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Down Arrow 5"/>
          <p:cNvSpPr/>
          <p:nvPr/>
        </p:nvSpPr>
        <p:spPr>
          <a:xfrm flipV="1">
            <a:off x="4205861" y="4931489"/>
            <a:ext cx="121820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Down Arrow 6"/>
          <p:cNvSpPr/>
          <p:nvPr/>
        </p:nvSpPr>
        <p:spPr>
          <a:xfrm flipH="1" flipV="1">
            <a:off x="4200108" y="3444225"/>
            <a:ext cx="123444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Down Arrow 7"/>
          <p:cNvSpPr/>
          <p:nvPr/>
        </p:nvSpPr>
        <p:spPr>
          <a:xfrm>
            <a:off x="4179870" y="4189599"/>
            <a:ext cx="123444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Down Arrow 9"/>
          <p:cNvSpPr/>
          <p:nvPr/>
        </p:nvSpPr>
        <p:spPr>
          <a:xfrm>
            <a:off x="4191022" y="5675746"/>
            <a:ext cx="123444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Down Arrow 4">
            <a:extLst>
              <a:ext uri="{FF2B5EF4-FFF2-40B4-BE49-F238E27FC236}">
                <a16:creationId xmlns="" xmlns:a16="http://schemas.microsoft.com/office/drawing/2014/main" id="{67DF059C-E4F0-4823-A95E-935C23487BD2}"/>
              </a:ext>
            </a:extLst>
          </p:cNvPr>
          <p:cNvSpPr/>
          <p:nvPr/>
        </p:nvSpPr>
        <p:spPr>
          <a:xfrm>
            <a:off x="6796451" y="2759678"/>
            <a:ext cx="123444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Down Arrow 5">
            <a:extLst>
              <a:ext uri="{FF2B5EF4-FFF2-40B4-BE49-F238E27FC236}">
                <a16:creationId xmlns="" xmlns:a16="http://schemas.microsoft.com/office/drawing/2014/main" id="{EED6908C-3CF4-4DF1-BD30-8B463564E8E4}"/>
              </a:ext>
            </a:extLst>
          </p:cNvPr>
          <p:cNvSpPr/>
          <p:nvPr/>
        </p:nvSpPr>
        <p:spPr>
          <a:xfrm flipV="1">
            <a:off x="6798075" y="4931489"/>
            <a:ext cx="121820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Down Arrow 6">
            <a:extLst>
              <a:ext uri="{FF2B5EF4-FFF2-40B4-BE49-F238E27FC236}">
                <a16:creationId xmlns="" xmlns:a16="http://schemas.microsoft.com/office/drawing/2014/main" id="{4C313EA6-55F7-4643-893A-4125EDE5DCFE}"/>
              </a:ext>
            </a:extLst>
          </p:cNvPr>
          <p:cNvSpPr/>
          <p:nvPr/>
        </p:nvSpPr>
        <p:spPr>
          <a:xfrm flipH="1" flipV="1">
            <a:off x="6796451" y="3444225"/>
            <a:ext cx="123444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Down Arrow 7">
            <a:extLst>
              <a:ext uri="{FF2B5EF4-FFF2-40B4-BE49-F238E27FC236}">
                <a16:creationId xmlns="" xmlns:a16="http://schemas.microsoft.com/office/drawing/2014/main" id="{C053C76E-2307-4598-86EB-0D58A5BE0A57}"/>
              </a:ext>
            </a:extLst>
          </p:cNvPr>
          <p:cNvSpPr/>
          <p:nvPr/>
        </p:nvSpPr>
        <p:spPr>
          <a:xfrm>
            <a:off x="6796451" y="4189599"/>
            <a:ext cx="123444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Down Arrow 9">
            <a:extLst>
              <a:ext uri="{FF2B5EF4-FFF2-40B4-BE49-F238E27FC236}">
                <a16:creationId xmlns="" xmlns:a16="http://schemas.microsoft.com/office/drawing/2014/main" id="{212D1180-546F-4D8F-B25A-5B45F7935FAC}"/>
              </a:ext>
            </a:extLst>
          </p:cNvPr>
          <p:cNvSpPr/>
          <p:nvPr/>
        </p:nvSpPr>
        <p:spPr>
          <a:xfrm>
            <a:off x="6796451" y="5673379"/>
            <a:ext cx="123444" cy="3086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1743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000099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0099"/>
                </a:solidFill>
              </a:rPr>
              <a:t>State of Georgia eICU Grant:</a:t>
            </a:r>
            <a:br>
              <a:rPr lang="en-US" dirty="0">
                <a:solidFill>
                  <a:srgbClr val="000099"/>
                </a:solidFill>
              </a:rPr>
            </a:br>
            <a:r>
              <a:rPr lang="en-US" dirty="0">
                <a:solidFill>
                  <a:srgbClr val="000099"/>
                </a:solidFill>
              </a:rPr>
              <a:t>A Shared Investment Approach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22953" y="13716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9200" dirty="0">
              <a:solidFill>
                <a:srgbClr val="000099"/>
              </a:solidFill>
            </a:endParaRPr>
          </a:p>
          <a:p>
            <a:r>
              <a:rPr lang="en-US" sz="9200" dirty="0">
                <a:solidFill>
                  <a:srgbClr val="000099"/>
                </a:solidFill>
              </a:rPr>
              <a:t>FY 19  Georgia State budget line item: $600,000 to catalyze rural adoption of eICU</a:t>
            </a:r>
          </a:p>
          <a:p>
            <a:pPr lvl="1"/>
            <a:r>
              <a:rPr lang="en-US" sz="8400" dirty="0">
                <a:solidFill>
                  <a:srgbClr val="000099"/>
                </a:solidFill>
              </a:rPr>
              <a:t>Administered through the Office of Rural Health</a:t>
            </a:r>
          </a:p>
          <a:p>
            <a:pPr marL="457200" lvl="1" indent="0">
              <a:buNone/>
            </a:pPr>
            <a:r>
              <a:rPr lang="en-US" sz="8400" dirty="0" smtClean="0">
                <a:solidFill>
                  <a:srgbClr val="000099"/>
                </a:solidFill>
              </a:rPr>
              <a:t>    Emory </a:t>
            </a:r>
            <a:r>
              <a:rPr lang="en-US" sz="8400" dirty="0">
                <a:solidFill>
                  <a:srgbClr val="000099"/>
                </a:solidFill>
              </a:rPr>
              <a:t>as the only hub in Georgia to be service provider</a:t>
            </a:r>
          </a:p>
          <a:p>
            <a:pPr marL="0" indent="0">
              <a:buNone/>
            </a:pPr>
            <a:endParaRPr lang="en-US" sz="9200" dirty="0">
              <a:solidFill>
                <a:srgbClr val="000099"/>
              </a:solidFill>
            </a:endParaRPr>
          </a:p>
          <a:p>
            <a:r>
              <a:rPr lang="en-US" sz="9200" dirty="0">
                <a:solidFill>
                  <a:srgbClr val="000099"/>
                </a:solidFill>
              </a:rPr>
              <a:t>Application process </a:t>
            </a:r>
            <a:r>
              <a:rPr lang="en-US" sz="9200" dirty="0" smtClean="0">
                <a:solidFill>
                  <a:srgbClr val="000099"/>
                </a:solidFill>
              </a:rPr>
              <a:t>is finalized </a:t>
            </a:r>
            <a:r>
              <a:rPr lang="en-US" sz="9200" dirty="0">
                <a:solidFill>
                  <a:srgbClr val="000099"/>
                </a:solidFill>
              </a:rPr>
              <a:t>and </a:t>
            </a:r>
            <a:r>
              <a:rPr lang="en-US" sz="9200" dirty="0" smtClean="0">
                <a:solidFill>
                  <a:srgbClr val="000099"/>
                </a:solidFill>
              </a:rPr>
              <a:t>open to qualifying Rural hospitals interested in implementing eICU services </a:t>
            </a:r>
          </a:p>
          <a:p>
            <a:pPr marL="0" indent="0">
              <a:buNone/>
            </a:pPr>
            <a:endParaRPr lang="en-US" sz="9200" dirty="0">
              <a:solidFill>
                <a:srgbClr val="000099"/>
              </a:solidFill>
            </a:endParaRPr>
          </a:p>
          <a:p>
            <a:pPr lvl="1"/>
            <a:r>
              <a:rPr lang="en-US" sz="8800" dirty="0">
                <a:solidFill>
                  <a:srgbClr val="000099"/>
                </a:solidFill>
              </a:rPr>
              <a:t>Two awards planned</a:t>
            </a:r>
          </a:p>
          <a:p>
            <a:pPr lvl="1"/>
            <a:r>
              <a:rPr lang="en-US" sz="9200" dirty="0">
                <a:solidFill>
                  <a:srgbClr val="000099"/>
                </a:solidFill>
              </a:rPr>
              <a:t>Each awardee will have one year to spend money to implement eICU services</a:t>
            </a:r>
          </a:p>
          <a:p>
            <a:pPr marL="457200" lvl="1" indent="0">
              <a:buNone/>
            </a:pPr>
            <a:endParaRPr lang="en-US" sz="9200" dirty="0">
              <a:solidFill>
                <a:srgbClr val="000099"/>
              </a:solidFill>
            </a:endParaRPr>
          </a:p>
          <a:p>
            <a:r>
              <a:rPr lang="en-US" sz="9600" dirty="0">
                <a:solidFill>
                  <a:srgbClr val="000099"/>
                </a:solidFill>
              </a:rPr>
              <a:t>A demonstration project, not a long term </a:t>
            </a:r>
            <a:r>
              <a:rPr lang="en-US" sz="9600" dirty="0" smtClean="0">
                <a:solidFill>
                  <a:srgbClr val="000099"/>
                </a:solidFill>
              </a:rPr>
              <a:t>solution, so long term sustainability must be planned by the awardees</a:t>
            </a:r>
            <a:endParaRPr lang="en-US" sz="9600" dirty="0">
              <a:solidFill>
                <a:srgbClr val="000099"/>
              </a:solidFill>
            </a:endParaRPr>
          </a:p>
          <a:p>
            <a:pPr marL="0" indent="0">
              <a:buNone/>
            </a:pPr>
            <a:endParaRPr lang="en-US" sz="9200" dirty="0">
              <a:solidFill>
                <a:srgbClr val="000099"/>
              </a:solidFill>
            </a:endParaRPr>
          </a:p>
          <a:p>
            <a:pPr marL="0" indent="0">
              <a:buNone/>
            </a:pPr>
            <a:endParaRPr lang="en-US" sz="9200" dirty="0">
              <a:solidFill>
                <a:srgbClr val="000099"/>
              </a:solidFill>
            </a:endParaRPr>
          </a:p>
          <a:p>
            <a:pPr marL="0" indent="0">
              <a:buNone/>
            </a:pPr>
            <a:endParaRPr lang="en-US" sz="10400" dirty="0">
              <a:solidFill>
                <a:srgbClr val="000099"/>
              </a:solidFill>
            </a:endParaRPr>
          </a:p>
          <a:p>
            <a:pPr marL="0" indent="0">
              <a:buNone/>
            </a:pPr>
            <a:endParaRPr lang="en-US" sz="10400" dirty="0">
              <a:solidFill>
                <a:srgbClr val="000099"/>
              </a:solidFill>
            </a:endParaRPr>
          </a:p>
          <a:p>
            <a:pPr marL="0" indent="0">
              <a:buNone/>
            </a:pPr>
            <a:endParaRPr lang="en-US" sz="8000" dirty="0">
              <a:solidFill>
                <a:srgbClr val="000099"/>
              </a:solidFill>
            </a:endParaRPr>
          </a:p>
          <a:p>
            <a:pPr marL="457200" lvl="1" indent="0">
              <a:buNone/>
            </a:pPr>
            <a:endParaRPr lang="en-US" sz="8000" dirty="0">
              <a:solidFill>
                <a:srgbClr val="000099"/>
              </a:solidFill>
            </a:endParaRPr>
          </a:p>
          <a:p>
            <a:pPr marL="0" lvl="0" indent="0">
              <a:buNone/>
            </a:pPr>
            <a:endParaRPr lang="en-US" sz="6800" dirty="0">
              <a:solidFill>
                <a:srgbClr val="000099"/>
              </a:solidFill>
            </a:endParaRPr>
          </a:p>
          <a:p>
            <a:pPr marL="0" lvl="0" indent="0">
              <a:buNone/>
            </a:pPr>
            <a:endParaRPr lang="en-US" sz="6800" dirty="0"/>
          </a:p>
          <a:p>
            <a:pPr marL="0" indent="0">
              <a:buNone/>
            </a:pPr>
            <a:endParaRPr lang="en-US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30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833760"/>
              </p:ext>
            </p:extLst>
          </p:nvPr>
        </p:nvGraphicFramePr>
        <p:xfrm>
          <a:off x="350902" y="31898"/>
          <a:ext cx="8241620" cy="6587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8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679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262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 forma for a </a:t>
                      </a:r>
                      <a:r>
                        <a:rPr lang="en-US" sz="2000" dirty="0" smtClean="0"/>
                        <a:t>15 </a:t>
                      </a:r>
                      <a:r>
                        <a:rPr lang="en-US" sz="2000" dirty="0"/>
                        <a:t>bed </a:t>
                      </a:r>
                      <a:r>
                        <a:rPr lang="en-US" sz="2000" dirty="0" smtClean="0"/>
                        <a:t>ICU</a:t>
                      </a:r>
                    </a:p>
                    <a:p>
                      <a:pPr algn="ctr"/>
                      <a:r>
                        <a:rPr lang="en-US" sz="2000" dirty="0" smtClean="0"/>
                        <a:t>(approximate costs)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/>
                        <a:t>S</a:t>
                      </a:r>
                      <a:r>
                        <a:rPr lang="en-US" sz="2000" baseline="0" dirty="0" smtClean="0"/>
                        <a:t>tandard </a:t>
                      </a:r>
                      <a:r>
                        <a:rPr lang="en-US" sz="2000" baseline="0" dirty="0"/>
                        <a:t>Cost Model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Discount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eICU solution State Grant</a:t>
                      </a:r>
                    </a:p>
                    <a:p>
                      <a:pPr algn="ctr"/>
                      <a:r>
                        <a:rPr lang="en-US" sz="2000" dirty="0" smtClean="0"/>
                        <a:t>Cost Model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23088">
                <a:tc>
                  <a:txBody>
                    <a:bodyPr/>
                    <a:lstStyle/>
                    <a:p>
                      <a:r>
                        <a:rPr lang="en-US" sz="1800" dirty="0"/>
                        <a:t>Initial Capital Outlay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$419,914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$16,589</a:t>
                      </a:r>
                    </a:p>
                    <a:p>
                      <a:r>
                        <a:rPr lang="en-US" sz="1800" dirty="0" smtClean="0"/>
                        <a:t>Attributed to Yorktel (AV service provider)  discount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$419,914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38780">
                <a:tc>
                  <a:txBody>
                    <a:bodyPr/>
                    <a:lstStyle/>
                    <a:p>
                      <a:r>
                        <a:rPr lang="en-US" sz="1800" dirty="0"/>
                        <a:t>Annual Operating</a:t>
                      </a:r>
                      <a:r>
                        <a:rPr lang="en-US" sz="1800" baseline="0" dirty="0"/>
                        <a:t> Costs in Year 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$645,000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$495,000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Attributed to Emory service discounts, with graduated increase over three years to fair market value</a:t>
                      </a:r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$198,716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58859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$1,064,914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$511,589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 $618,630</a:t>
                      </a:r>
                    </a:p>
                    <a:p>
                      <a:r>
                        <a:rPr lang="en-US" sz="2000" dirty="0" smtClean="0"/>
                        <a:t>-</a:t>
                      </a:r>
                      <a:r>
                        <a:rPr lang="en-US" sz="2000" u="sng" dirty="0" smtClean="0"/>
                        <a:t>$300,000 </a:t>
                      </a:r>
                      <a:r>
                        <a:rPr lang="en-US" sz="2000" dirty="0" smtClean="0"/>
                        <a:t>Grant</a:t>
                      </a:r>
                    </a:p>
                    <a:p>
                      <a:endParaRPr lang="en-US" sz="2000" dirty="0" smtClean="0"/>
                    </a:p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$318,630 first year</a:t>
                      </a:r>
                    </a:p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cost to awardee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Down Arrow 1"/>
          <p:cNvSpPr/>
          <p:nvPr/>
        </p:nvSpPr>
        <p:spPr>
          <a:xfrm>
            <a:off x="8099335" y="4636817"/>
            <a:ext cx="983841" cy="15592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71%</a:t>
            </a:r>
          </a:p>
          <a:p>
            <a:pPr algn="ctr"/>
            <a:r>
              <a:rPr lang="en-US" sz="1400" dirty="0" smtClean="0"/>
              <a:t>less</a:t>
            </a:r>
          </a:p>
        </p:txBody>
      </p:sp>
    </p:spTree>
    <p:extLst>
      <p:ext uri="{BB962C8B-B14F-4D97-AF65-F5344CB8AC3E}">
        <p14:creationId xmlns:p14="http://schemas.microsoft.com/office/powerpoint/2010/main" val="41189254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L_1" val="PHI"/>
  <p:tag name="FIELDS.INITIALIZED" val="1"/>
  <p:tag name="SHAPESETGROUPCLASSNAME" val="ShapeSetGroup2"/>
  <p:tag name="SHAPESETCLASSNAME" val="TITLEBLANK"/>
  <p:tag name="COLORSETGROUPCLASSNAME" val="ColorSetGroupLight"/>
  <p:tag name="COLORSETCLASSNAME" val="ColorSet1"/>
  <p:tag name="FONTSETGROUPCLASSNAME" val="FontSetGroup2"/>
  <p:tag name="STYLESETGROUPCLASSNAME" val="StyleSetGroup1"/>
  <p:tag name="MAPNAME" val="Map1"/>
  <p:tag name="CFG.LAYOUT" val="Default"/>
  <p:tag name="MLI" val="1"/>
  <p:tag name="RECTANGLE 2_SHAPECLASSPROTECTIONTYP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SlideTitleFont"/>
  <p:tag name="FONTSETCLASSNAME" val="FontSet1"/>
  <p:tag name="COLORS" val="-2;-2;-2;-2;SlideTitleFontColor;-2"/>
  <p:tag name="COLORSETCLASSNAME" val="ColorSet1"/>
  <p:tag name="MLI" val="1"/>
  <p:tag name="SHAPESETGROUPCLASSNAME" val="ShapeSetGroup2"/>
  <p:tag name="SHAPESETCLASSNAME" val="TITLEBLANK"/>
  <p:tag name="COLORSETGROUPCLASSNAME" val="ColorSetGroupLight"/>
  <p:tag name="FONTSETGROUPCLASSNAME" val="FontSetGroup2"/>
  <p:tag name="SHAPECLASSNAME" val="TitleOnSlide"/>
  <p:tag name="SHAPECLASSPROTECTIONTYPE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L_1" val="PHI"/>
  <p:tag name="FIELDS.INITIALIZED" val="1"/>
  <p:tag name="SHAPESETGROUPCLASSNAME" val="ShapeSetGroup2"/>
  <p:tag name="SHAPESETCLASSNAME" val="TITLEBLANK"/>
  <p:tag name="COLORSETGROUPCLASSNAME" val="ColorSetGroupLight"/>
  <p:tag name="COLORSETCLASSNAME" val="ColorSet1"/>
  <p:tag name="FONTSETGROUPCLASSNAME" val="FontSetGroup2"/>
  <p:tag name="STYLESETGROUPCLASSNAME" val="StyleSetGroup1"/>
  <p:tag name="MAPNAME" val="Map1"/>
  <p:tag name="CFG.LAYOUT" val="Default"/>
  <p:tag name="MLI" val="1"/>
  <p:tag name="RECTANGLE 2_SHAPECLASSPROTECTIONTYPE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SlideTitleFont"/>
  <p:tag name="FONTSETCLASSNAME" val="FontSet1"/>
  <p:tag name="COLORS" val="-2;-2;-2;-2;SlideTitleFontColor;-2"/>
  <p:tag name="COLORSETCLASSNAME" val="ColorSet1"/>
  <p:tag name="MLI" val="1"/>
  <p:tag name="SHAPESETGROUPCLASSNAME" val="ShapeSetGroup2"/>
  <p:tag name="SHAPESETCLASSNAME" val="TITLEBLANK"/>
  <p:tag name="COLORSETGROUPCLASSNAME" val="ColorSetGroupLight"/>
  <p:tag name="FONTSETGROUPCLASSNAME" val="FontSetGroup2"/>
  <p:tag name="SHAPECLASSNAME" val="TitleOnSlide"/>
  <p:tag name="SHAPECLASSPROTECTIONTYPE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2396</TotalTime>
  <Words>713</Words>
  <Application>Microsoft Office PowerPoint</Application>
  <PresentationFormat>On-screen Show (4:3)</PresentationFormat>
  <Paragraphs>166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ＭＳ Ｐゴシック</vt:lpstr>
      <vt:lpstr>Arial</vt:lpstr>
      <vt:lpstr>Calibri</vt:lpstr>
      <vt:lpstr>Century Gothic</vt:lpstr>
      <vt:lpstr>Segoe UI</vt:lpstr>
      <vt:lpstr>Times New Roman</vt:lpstr>
      <vt:lpstr>Office Theme</vt:lpstr>
      <vt:lpstr>3_Office Theme</vt:lpstr>
      <vt:lpstr>Lt. Governor's Task Force on Healthcare Access and Cost </vt:lpstr>
      <vt:lpstr>PowerPoint Presentation</vt:lpstr>
      <vt:lpstr>Progressive Managed Growth</vt:lpstr>
      <vt:lpstr>SOUTHEAST: eICU Hubs &amp; Emory services</vt:lpstr>
      <vt:lpstr>Tools that increase situational awareness</vt:lpstr>
      <vt:lpstr>In Room Equipment</vt:lpstr>
      <vt:lpstr> Bidirectional Audio Visual Capability </vt:lpstr>
      <vt:lpstr>Emory eICU Results: Community-Centered Hospital </vt:lpstr>
      <vt:lpstr>PowerPoint Presentation</vt:lpstr>
      <vt:lpstr>Emory eICU Results: Community-Centered Hospital </vt:lpstr>
      <vt:lpstr>PowerPoint Presentation</vt:lpstr>
      <vt:lpstr> VTE Best Practice Compliance</vt:lpstr>
      <vt:lpstr>Emory eICU Analysis by Abt</vt:lpstr>
      <vt:lpstr>HCIA to Emory Healthcare Grant: A shared investment approach</vt:lpstr>
      <vt:lpstr>East Georgia Regional Medical Center: Sustainable improvement in rural hospital performance</vt:lpstr>
      <vt:lpstr>State of Georgia eICU Grant: A Shared Investment Approach</vt:lpstr>
      <vt:lpstr>PowerPoint Presentation</vt:lpstr>
    </vt:vector>
  </TitlesOfParts>
  <Company>Emory Healthcare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Emory eICU Center</dc:title>
  <dc:creator>n862887</dc:creator>
  <cp:lastModifiedBy>Cheryl Hiddleson</cp:lastModifiedBy>
  <cp:revision>150</cp:revision>
  <dcterms:created xsi:type="dcterms:W3CDTF">2015-09-03T21:40:11Z</dcterms:created>
  <dcterms:modified xsi:type="dcterms:W3CDTF">2019-10-02T12:01:46Z</dcterms:modified>
</cp:coreProperties>
</file>