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9" r:id="rId3"/>
    <p:sldId id="260" r:id="rId4"/>
    <p:sldId id="261" r:id="rId5"/>
    <p:sldId id="262" r:id="rId6"/>
    <p:sldId id="264" r:id="rId7"/>
    <p:sldId id="283" r:id="rId8"/>
    <p:sldId id="285" r:id="rId9"/>
    <p:sldId id="284" r:id="rId10"/>
    <p:sldId id="295" r:id="rId11"/>
    <p:sldId id="293" r:id="rId12"/>
    <p:sldId id="292" r:id="rId13"/>
    <p:sldId id="265" r:id="rId14"/>
    <p:sldId id="331" r:id="rId15"/>
    <p:sldId id="288" r:id="rId16"/>
    <p:sldId id="351" r:id="rId17"/>
    <p:sldId id="296" r:id="rId18"/>
    <p:sldId id="291" r:id="rId19"/>
    <p:sldId id="290" r:id="rId20"/>
    <p:sldId id="333" r:id="rId21"/>
    <p:sldId id="267" r:id="rId22"/>
    <p:sldId id="268" r:id="rId23"/>
    <p:sldId id="334" r:id="rId24"/>
    <p:sldId id="336" r:id="rId25"/>
    <p:sldId id="311" r:id="rId26"/>
    <p:sldId id="338" r:id="rId27"/>
    <p:sldId id="312" r:id="rId28"/>
    <p:sldId id="339" r:id="rId29"/>
    <p:sldId id="271" r:id="rId30"/>
    <p:sldId id="307" r:id="rId31"/>
    <p:sldId id="352" r:id="rId32"/>
    <p:sldId id="308" r:id="rId33"/>
    <p:sldId id="337" r:id="rId34"/>
    <p:sldId id="298" r:id="rId35"/>
    <p:sldId id="342" r:id="rId36"/>
    <p:sldId id="343" r:id="rId37"/>
    <p:sldId id="303" r:id="rId38"/>
    <p:sldId id="323" r:id="rId39"/>
    <p:sldId id="345" r:id="rId40"/>
    <p:sldId id="346" r:id="rId41"/>
    <p:sldId id="274" r:id="rId42"/>
    <p:sldId id="272" r:id="rId43"/>
    <p:sldId id="324" r:id="rId44"/>
    <p:sldId id="347" r:id="rId45"/>
    <p:sldId id="280" r:id="rId46"/>
    <p:sldId id="281" r:id="rId47"/>
    <p:sldId id="326" r:id="rId48"/>
    <p:sldId id="327" r:id="rId49"/>
    <p:sldId id="263" r:id="rId50"/>
    <p:sldId id="282" r:id="rId51"/>
    <p:sldId id="349" r:id="rId52"/>
    <p:sldId id="356" r:id="rId53"/>
    <p:sldId id="359" r:id="rId5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Baker" initials="EB" lastIdx="2" clrIdx="0">
    <p:extLst>
      <p:ext uri="{19B8F6BF-5375-455C-9EA6-DF929625EA0E}">
        <p15:presenceInfo xmlns:p15="http://schemas.microsoft.com/office/powerpoint/2012/main" userId="S-1-5-21-2299543016-1630372136-3132118159-1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E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93" autoAdjust="0"/>
    <p:restoredTop sz="78587" autoAdjust="0"/>
  </p:normalViewPr>
  <p:slideViewPr>
    <p:cSldViewPr snapToGrid="0">
      <p:cViewPr>
        <p:scale>
          <a:sx n="77" d="100"/>
          <a:sy n="77" d="100"/>
        </p:scale>
        <p:origin x="51"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59BBFA-CEEB-47D9-83D4-7300ABE41598}" type="datetimeFigureOut">
              <a:rPr lang="en-US" smtClean="0"/>
              <a:t>11/1/2019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44C811-BC33-4E58-AEFA-3674EB6D66EA}" type="slidenum">
              <a:rPr lang="en-US" smtClean="0"/>
              <a:t>‹#›</a:t>
            </a:fld>
            <a:endParaRPr lang="en-US"/>
          </a:p>
        </p:txBody>
      </p:sp>
    </p:spTree>
    <p:extLst>
      <p:ext uri="{BB962C8B-B14F-4D97-AF65-F5344CB8AC3E}">
        <p14:creationId xmlns:p14="http://schemas.microsoft.com/office/powerpoint/2010/main" val="362427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3</a:t>
            </a:fld>
            <a:endParaRPr lang="en-US"/>
          </a:p>
        </p:txBody>
      </p:sp>
    </p:spTree>
    <p:extLst>
      <p:ext uri="{BB962C8B-B14F-4D97-AF65-F5344CB8AC3E}">
        <p14:creationId xmlns:p14="http://schemas.microsoft.com/office/powerpoint/2010/main" val="3491653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31774" rtl="0" eaLnBrk="1" fontAlgn="auto" latinLnBrk="0" hangingPunct="1">
              <a:lnSpc>
                <a:spcPct val="100000"/>
              </a:lnSpc>
              <a:spcBef>
                <a:spcPts val="0"/>
              </a:spcBef>
              <a:spcAft>
                <a:spcPts val="0"/>
              </a:spcAft>
              <a:buClrTx/>
              <a:buSzTx/>
              <a:buFontTx/>
              <a:buAutoNum type="arabicPeriod"/>
              <a:tabLst/>
              <a:defRPr/>
            </a:pPr>
            <a:endParaRPr lang="en-US" dirty="0"/>
          </a:p>
          <a:p>
            <a:pPr marL="232943" marR="0" lvl="0" indent="-232943" algn="l" defTabSz="931774" rtl="0" eaLnBrk="1" fontAlgn="auto" latinLnBrk="0" hangingPunct="1">
              <a:lnSpc>
                <a:spcPct val="100000"/>
              </a:lnSpc>
              <a:spcBef>
                <a:spcPts val="0"/>
              </a:spcBef>
              <a:spcAft>
                <a:spcPts val="0"/>
              </a:spcAft>
              <a:buClrTx/>
              <a:buSzTx/>
              <a:buFontTx/>
              <a:buAutoNum type="arabicPeriod"/>
              <a:tabLst/>
              <a:defRPr/>
            </a:pPr>
            <a:endParaRPr lang="en-US" dirty="0"/>
          </a:p>
          <a:p>
            <a:pPr marL="232943" indent="-232943" defTabSz="931774">
              <a:buFontTx/>
              <a:buAutoNum type="arabicPeriod"/>
              <a:defRPr/>
            </a:pPr>
            <a:endParaRPr lang="en-US" dirty="0"/>
          </a:p>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13</a:t>
            </a:fld>
            <a:endParaRPr lang="en-US"/>
          </a:p>
        </p:txBody>
      </p:sp>
    </p:spTree>
    <p:extLst>
      <p:ext uri="{BB962C8B-B14F-4D97-AF65-F5344CB8AC3E}">
        <p14:creationId xmlns:p14="http://schemas.microsoft.com/office/powerpoint/2010/main" val="366889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endParaRPr lang="en-US" dirty="0"/>
          </a:p>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14</a:t>
            </a:fld>
            <a:endParaRPr lang="en-US"/>
          </a:p>
        </p:txBody>
      </p:sp>
    </p:spTree>
    <p:extLst>
      <p:ext uri="{BB962C8B-B14F-4D97-AF65-F5344CB8AC3E}">
        <p14:creationId xmlns:p14="http://schemas.microsoft.com/office/powerpoint/2010/main" val="2867106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15</a:t>
            </a:fld>
            <a:endParaRPr lang="en-US"/>
          </a:p>
        </p:txBody>
      </p:sp>
    </p:spTree>
    <p:extLst>
      <p:ext uri="{BB962C8B-B14F-4D97-AF65-F5344CB8AC3E}">
        <p14:creationId xmlns:p14="http://schemas.microsoft.com/office/powerpoint/2010/main" val="149950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16</a:t>
            </a:fld>
            <a:endParaRPr lang="en-US"/>
          </a:p>
        </p:txBody>
      </p:sp>
    </p:spTree>
    <p:extLst>
      <p:ext uri="{BB962C8B-B14F-4D97-AF65-F5344CB8AC3E}">
        <p14:creationId xmlns:p14="http://schemas.microsoft.com/office/powerpoint/2010/main" val="222329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17</a:t>
            </a:fld>
            <a:endParaRPr lang="en-US"/>
          </a:p>
        </p:txBody>
      </p:sp>
    </p:spTree>
    <p:extLst>
      <p:ext uri="{BB962C8B-B14F-4D97-AF65-F5344CB8AC3E}">
        <p14:creationId xmlns:p14="http://schemas.microsoft.com/office/powerpoint/2010/main" val="395978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18</a:t>
            </a:fld>
            <a:endParaRPr lang="en-US"/>
          </a:p>
        </p:txBody>
      </p:sp>
    </p:spTree>
    <p:extLst>
      <p:ext uri="{BB962C8B-B14F-4D97-AF65-F5344CB8AC3E}">
        <p14:creationId xmlns:p14="http://schemas.microsoft.com/office/powerpoint/2010/main" val="173631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19</a:t>
            </a:fld>
            <a:endParaRPr lang="en-US"/>
          </a:p>
        </p:txBody>
      </p:sp>
    </p:spTree>
    <p:extLst>
      <p:ext uri="{BB962C8B-B14F-4D97-AF65-F5344CB8AC3E}">
        <p14:creationId xmlns:p14="http://schemas.microsoft.com/office/powerpoint/2010/main" val="1107546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21</a:t>
            </a:fld>
            <a:endParaRPr lang="en-US"/>
          </a:p>
        </p:txBody>
      </p:sp>
    </p:spTree>
    <p:extLst>
      <p:ext uri="{BB962C8B-B14F-4D97-AF65-F5344CB8AC3E}">
        <p14:creationId xmlns:p14="http://schemas.microsoft.com/office/powerpoint/2010/main" val="3972664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22</a:t>
            </a:fld>
            <a:endParaRPr lang="en-US"/>
          </a:p>
        </p:txBody>
      </p:sp>
    </p:spTree>
    <p:extLst>
      <p:ext uri="{BB962C8B-B14F-4D97-AF65-F5344CB8AC3E}">
        <p14:creationId xmlns:p14="http://schemas.microsoft.com/office/powerpoint/2010/main" val="4239530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23</a:t>
            </a:fld>
            <a:endParaRPr lang="en-US"/>
          </a:p>
        </p:txBody>
      </p:sp>
    </p:spTree>
    <p:extLst>
      <p:ext uri="{BB962C8B-B14F-4D97-AF65-F5344CB8AC3E}">
        <p14:creationId xmlns:p14="http://schemas.microsoft.com/office/powerpoint/2010/main" val="87361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4</a:t>
            </a:fld>
            <a:endParaRPr lang="en-US"/>
          </a:p>
        </p:txBody>
      </p:sp>
    </p:spTree>
    <p:extLst>
      <p:ext uri="{BB962C8B-B14F-4D97-AF65-F5344CB8AC3E}">
        <p14:creationId xmlns:p14="http://schemas.microsoft.com/office/powerpoint/2010/main" val="2458307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25</a:t>
            </a:fld>
            <a:endParaRPr lang="en-US"/>
          </a:p>
        </p:txBody>
      </p:sp>
    </p:spTree>
    <p:extLst>
      <p:ext uri="{BB962C8B-B14F-4D97-AF65-F5344CB8AC3E}">
        <p14:creationId xmlns:p14="http://schemas.microsoft.com/office/powerpoint/2010/main" val="356864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27</a:t>
            </a:fld>
            <a:endParaRPr lang="en-US"/>
          </a:p>
        </p:txBody>
      </p:sp>
    </p:spTree>
    <p:extLst>
      <p:ext uri="{BB962C8B-B14F-4D97-AF65-F5344CB8AC3E}">
        <p14:creationId xmlns:p14="http://schemas.microsoft.com/office/powerpoint/2010/main" val="1426019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29</a:t>
            </a:fld>
            <a:endParaRPr lang="en-US"/>
          </a:p>
        </p:txBody>
      </p:sp>
    </p:spTree>
    <p:extLst>
      <p:ext uri="{BB962C8B-B14F-4D97-AF65-F5344CB8AC3E}">
        <p14:creationId xmlns:p14="http://schemas.microsoft.com/office/powerpoint/2010/main" val="1977024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30</a:t>
            </a:fld>
            <a:endParaRPr lang="en-US"/>
          </a:p>
        </p:txBody>
      </p:sp>
    </p:spTree>
    <p:extLst>
      <p:ext uri="{BB962C8B-B14F-4D97-AF65-F5344CB8AC3E}">
        <p14:creationId xmlns:p14="http://schemas.microsoft.com/office/powerpoint/2010/main" val="2203344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41</a:t>
            </a:fld>
            <a:endParaRPr lang="en-US"/>
          </a:p>
        </p:txBody>
      </p:sp>
    </p:spTree>
    <p:extLst>
      <p:ext uri="{BB962C8B-B14F-4D97-AF65-F5344CB8AC3E}">
        <p14:creationId xmlns:p14="http://schemas.microsoft.com/office/powerpoint/2010/main" val="4170025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43</a:t>
            </a:fld>
            <a:endParaRPr lang="en-US"/>
          </a:p>
        </p:txBody>
      </p:sp>
    </p:spTree>
    <p:extLst>
      <p:ext uri="{BB962C8B-B14F-4D97-AF65-F5344CB8AC3E}">
        <p14:creationId xmlns:p14="http://schemas.microsoft.com/office/powerpoint/2010/main" val="4258502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46</a:t>
            </a:fld>
            <a:endParaRPr lang="en-US"/>
          </a:p>
        </p:txBody>
      </p:sp>
    </p:spTree>
    <p:extLst>
      <p:ext uri="{BB962C8B-B14F-4D97-AF65-F5344CB8AC3E}">
        <p14:creationId xmlns:p14="http://schemas.microsoft.com/office/powerpoint/2010/main" val="4106806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49</a:t>
            </a:fld>
            <a:endParaRPr lang="en-US"/>
          </a:p>
        </p:txBody>
      </p:sp>
    </p:spTree>
    <p:extLst>
      <p:ext uri="{BB962C8B-B14F-4D97-AF65-F5344CB8AC3E}">
        <p14:creationId xmlns:p14="http://schemas.microsoft.com/office/powerpoint/2010/main" val="2549759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52</a:t>
            </a:fld>
            <a:endParaRPr lang="en-US"/>
          </a:p>
        </p:txBody>
      </p:sp>
    </p:spTree>
    <p:extLst>
      <p:ext uri="{BB962C8B-B14F-4D97-AF65-F5344CB8AC3E}">
        <p14:creationId xmlns:p14="http://schemas.microsoft.com/office/powerpoint/2010/main" val="3376019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53</a:t>
            </a:fld>
            <a:endParaRPr lang="en-US"/>
          </a:p>
        </p:txBody>
      </p:sp>
    </p:spTree>
    <p:extLst>
      <p:ext uri="{BB962C8B-B14F-4D97-AF65-F5344CB8AC3E}">
        <p14:creationId xmlns:p14="http://schemas.microsoft.com/office/powerpoint/2010/main" val="157021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Tx/>
              <a:buAutoNum type="arabicPeriod"/>
              <a:defRPr/>
            </a:pPr>
            <a:endParaRPr lang="en-US" dirty="0"/>
          </a:p>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5</a:t>
            </a:fld>
            <a:endParaRPr lang="en-US"/>
          </a:p>
        </p:txBody>
      </p:sp>
    </p:spTree>
    <p:extLst>
      <p:ext uri="{BB962C8B-B14F-4D97-AF65-F5344CB8AC3E}">
        <p14:creationId xmlns:p14="http://schemas.microsoft.com/office/powerpoint/2010/main" val="106874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6</a:t>
            </a:fld>
            <a:endParaRPr lang="en-US"/>
          </a:p>
        </p:txBody>
      </p:sp>
    </p:spTree>
    <p:extLst>
      <p:ext uri="{BB962C8B-B14F-4D97-AF65-F5344CB8AC3E}">
        <p14:creationId xmlns:p14="http://schemas.microsoft.com/office/powerpoint/2010/main" val="338636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7</a:t>
            </a:fld>
            <a:endParaRPr lang="en-US"/>
          </a:p>
        </p:txBody>
      </p:sp>
    </p:spTree>
    <p:extLst>
      <p:ext uri="{BB962C8B-B14F-4D97-AF65-F5344CB8AC3E}">
        <p14:creationId xmlns:p14="http://schemas.microsoft.com/office/powerpoint/2010/main" val="97271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8</a:t>
            </a:fld>
            <a:endParaRPr lang="en-US"/>
          </a:p>
        </p:txBody>
      </p:sp>
    </p:spTree>
    <p:extLst>
      <p:ext uri="{BB962C8B-B14F-4D97-AF65-F5344CB8AC3E}">
        <p14:creationId xmlns:p14="http://schemas.microsoft.com/office/powerpoint/2010/main" val="346533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9</a:t>
            </a:fld>
            <a:endParaRPr lang="en-US"/>
          </a:p>
        </p:txBody>
      </p:sp>
    </p:spTree>
    <p:extLst>
      <p:ext uri="{BB962C8B-B14F-4D97-AF65-F5344CB8AC3E}">
        <p14:creationId xmlns:p14="http://schemas.microsoft.com/office/powerpoint/2010/main" val="70583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11</a:t>
            </a:fld>
            <a:endParaRPr lang="en-US"/>
          </a:p>
        </p:txBody>
      </p:sp>
    </p:spTree>
    <p:extLst>
      <p:ext uri="{BB962C8B-B14F-4D97-AF65-F5344CB8AC3E}">
        <p14:creationId xmlns:p14="http://schemas.microsoft.com/office/powerpoint/2010/main" val="401078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4C811-BC33-4E58-AEFA-3674EB6D66EA}" type="slidenum">
              <a:rPr lang="en-US" smtClean="0"/>
              <a:t>12</a:t>
            </a:fld>
            <a:endParaRPr lang="en-US"/>
          </a:p>
        </p:txBody>
      </p:sp>
    </p:spTree>
    <p:extLst>
      <p:ext uri="{BB962C8B-B14F-4D97-AF65-F5344CB8AC3E}">
        <p14:creationId xmlns:p14="http://schemas.microsoft.com/office/powerpoint/2010/main" val="112212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28645A-EB40-405A-8CAE-83C0950EE77E}" type="datetimeFigureOut">
              <a:rPr lang="en-US" smtClean="0"/>
              <a:t>11/1/2019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A4FDB7D-5AEC-4492-8CFE-30115DCA58C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272356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8645A-EB40-405A-8CAE-83C0950EE77E}"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FDB7D-5AEC-4492-8CFE-30115DCA58C4}" type="slidenum">
              <a:rPr lang="en-US" smtClean="0"/>
              <a:t>‹#›</a:t>
            </a:fld>
            <a:endParaRPr lang="en-US"/>
          </a:p>
        </p:txBody>
      </p:sp>
    </p:spTree>
    <p:extLst>
      <p:ext uri="{BB962C8B-B14F-4D97-AF65-F5344CB8AC3E}">
        <p14:creationId xmlns:p14="http://schemas.microsoft.com/office/powerpoint/2010/main" val="64143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8645A-EB40-405A-8CAE-83C0950EE77E}"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FDB7D-5AEC-4492-8CFE-30115DCA58C4}" type="slidenum">
              <a:rPr lang="en-US" smtClean="0"/>
              <a:t>‹#›</a:t>
            </a:fld>
            <a:endParaRPr lang="en-US"/>
          </a:p>
        </p:txBody>
      </p:sp>
    </p:spTree>
    <p:extLst>
      <p:ext uri="{BB962C8B-B14F-4D97-AF65-F5344CB8AC3E}">
        <p14:creationId xmlns:p14="http://schemas.microsoft.com/office/powerpoint/2010/main" val="252466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8645A-EB40-405A-8CAE-83C0950EE77E}"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FDB7D-5AEC-4492-8CFE-30115DCA58C4}" type="slidenum">
              <a:rPr lang="en-US" smtClean="0"/>
              <a:t>‹#›</a:t>
            </a:fld>
            <a:endParaRPr lang="en-US"/>
          </a:p>
        </p:txBody>
      </p:sp>
    </p:spTree>
    <p:extLst>
      <p:ext uri="{BB962C8B-B14F-4D97-AF65-F5344CB8AC3E}">
        <p14:creationId xmlns:p14="http://schemas.microsoft.com/office/powerpoint/2010/main" val="286571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28645A-EB40-405A-8CAE-83C0950EE77E}" type="datetimeFigureOut">
              <a:rPr lang="en-US" smtClean="0"/>
              <a:t>11/1/2019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A4FDB7D-5AEC-4492-8CFE-30115DCA58C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478878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28645A-EB40-405A-8CAE-83C0950EE77E}"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FDB7D-5AEC-4492-8CFE-30115DCA58C4}" type="slidenum">
              <a:rPr lang="en-US" smtClean="0"/>
              <a:t>‹#›</a:t>
            </a:fld>
            <a:endParaRPr lang="en-US"/>
          </a:p>
        </p:txBody>
      </p:sp>
    </p:spTree>
    <p:extLst>
      <p:ext uri="{BB962C8B-B14F-4D97-AF65-F5344CB8AC3E}">
        <p14:creationId xmlns:p14="http://schemas.microsoft.com/office/powerpoint/2010/main" val="164928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28645A-EB40-405A-8CAE-83C0950EE77E}"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FDB7D-5AEC-4492-8CFE-30115DCA58C4}" type="slidenum">
              <a:rPr lang="en-US" smtClean="0"/>
              <a:t>‹#›</a:t>
            </a:fld>
            <a:endParaRPr lang="en-US"/>
          </a:p>
        </p:txBody>
      </p:sp>
    </p:spTree>
    <p:extLst>
      <p:ext uri="{BB962C8B-B14F-4D97-AF65-F5344CB8AC3E}">
        <p14:creationId xmlns:p14="http://schemas.microsoft.com/office/powerpoint/2010/main" val="283684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28645A-EB40-405A-8CAE-83C0950EE77E}"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FDB7D-5AEC-4492-8CFE-30115DCA58C4}" type="slidenum">
              <a:rPr lang="en-US" smtClean="0"/>
              <a:t>‹#›</a:t>
            </a:fld>
            <a:endParaRPr lang="en-US"/>
          </a:p>
        </p:txBody>
      </p:sp>
    </p:spTree>
    <p:extLst>
      <p:ext uri="{BB962C8B-B14F-4D97-AF65-F5344CB8AC3E}">
        <p14:creationId xmlns:p14="http://schemas.microsoft.com/office/powerpoint/2010/main" val="291146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8645A-EB40-405A-8CAE-83C0950EE77E}"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FDB7D-5AEC-4492-8CFE-30115DCA58C4}" type="slidenum">
              <a:rPr lang="en-US" smtClean="0"/>
              <a:t>‹#›</a:t>
            </a:fld>
            <a:endParaRPr lang="en-US"/>
          </a:p>
        </p:txBody>
      </p:sp>
    </p:spTree>
    <p:extLst>
      <p:ext uri="{BB962C8B-B14F-4D97-AF65-F5344CB8AC3E}">
        <p14:creationId xmlns:p14="http://schemas.microsoft.com/office/powerpoint/2010/main" val="50530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28645A-EB40-405A-8CAE-83C0950EE77E}" type="datetimeFigureOut">
              <a:rPr lang="en-US" smtClean="0"/>
              <a:t>11/1/2019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A4FDB7D-5AEC-4492-8CFE-30115DCA58C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956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28645A-EB40-405A-8CAE-83C0950EE77E}" type="datetimeFigureOut">
              <a:rPr lang="en-US" smtClean="0"/>
              <a:t>11/1/2019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A4FDB7D-5AEC-4492-8CFE-30115DCA58C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534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28645A-EB40-405A-8CAE-83C0950EE77E}" type="datetimeFigureOut">
              <a:rPr lang="en-US" smtClean="0"/>
              <a:t>11/1/2019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A4FDB7D-5AEC-4492-8CFE-30115DCA58C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780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cid:ii_k1ecaxpp13" TargetMode="External"/><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cid:ii_k1ecbivf15" TargetMode="External"/><Relationship Id="rId17" Type="http://schemas.openxmlformats.org/officeDocument/2006/relationships/image" Target="../media/image11.png"/><Relationship Id="rId2" Type="http://schemas.openxmlformats.org/officeDocument/2006/relationships/notesSlide" Target="../notesSlides/notesSlide26.xml"/><Relationship Id="rId16" Type="http://schemas.openxmlformats.org/officeDocument/2006/relationships/image" Target="cid:ii_k1ecch1x21" TargetMode="External"/><Relationship Id="rId20" Type="http://schemas.openxmlformats.org/officeDocument/2006/relationships/image" Target="cid:ii_k1ecbflr14" TargetMode="External"/><Relationship Id="rId1" Type="http://schemas.openxmlformats.org/officeDocument/2006/relationships/slideLayout" Target="../slideLayouts/slideLayout2.xml"/><Relationship Id="rId6" Type="http://schemas.openxmlformats.org/officeDocument/2006/relationships/image" Target="cid:ii_k1eccppb23" TargetMode="External"/><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cid:ii_k1ecc9hb20" TargetMode="External"/><Relationship Id="rId19" Type="http://schemas.openxmlformats.org/officeDocument/2006/relationships/image" Target="../media/image12.png"/><Relationship Id="rId4" Type="http://schemas.openxmlformats.org/officeDocument/2006/relationships/image" Target="cid:ii_k1eccvie24" TargetMode="External"/><Relationship Id="rId9" Type="http://schemas.openxmlformats.org/officeDocument/2006/relationships/image" Target="../media/image7.png"/><Relationship Id="rId14" Type="http://schemas.openxmlformats.org/officeDocument/2006/relationships/image" Target="cid:ii_k1ecbyjp18" TargetMode="External"/><Relationship Id="rId22" Type="http://schemas.openxmlformats.org/officeDocument/2006/relationships/image" Target="cid:ii_k1ecapzs1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B1A2-9F35-41DF-98F9-7102FD7B03E3}"/>
              </a:ext>
            </a:extLst>
          </p:cNvPr>
          <p:cNvSpPr>
            <a:spLocks noGrp="1"/>
          </p:cNvSpPr>
          <p:nvPr>
            <p:ph type="ctrTitle"/>
          </p:nvPr>
        </p:nvSpPr>
        <p:spPr>
          <a:xfrm>
            <a:off x="1846302" y="2584866"/>
            <a:ext cx="8361229" cy="2098226"/>
          </a:xfrm>
        </p:spPr>
        <p:txBody>
          <a:bodyPr/>
          <a:lstStyle/>
          <a:p>
            <a:r>
              <a:rPr lang="en-US" dirty="0"/>
              <a:t>Pharmaceutical Supply and Payment Chain</a:t>
            </a:r>
          </a:p>
        </p:txBody>
      </p:sp>
      <p:sp>
        <p:nvSpPr>
          <p:cNvPr id="3" name="Subtitle 2">
            <a:extLst>
              <a:ext uri="{FF2B5EF4-FFF2-40B4-BE49-F238E27FC236}">
                <a16:creationId xmlns:a16="http://schemas.microsoft.com/office/drawing/2014/main" id="{0044DC1C-DE2C-4067-AADB-CCA915FFD7A5}"/>
              </a:ext>
            </a:extLst>
          </p:cNvPr>
          <p:cNvSpPr>
            <a:spLocks noGrp="1"/>
          </p:cNvSpPr>
          <p:nvPr>
            <p:ph type="subTitle" idx="1"/>
          </p:nvPr>
        </p:nvSpPr>
        <p:spPr>
          <a:xfrm>
            <a:off x="2389854" y="4752692"/>
            <a:ext cx="6831673" cy="1086237"/>
          </a:xfrm>
        </p:spPr>
        <p:txBody>
          <a:bodyPr/>
          <a:lstStyle/>
          <a:p>
            <a:r>
              <a:rPr lang="en-US" dirty="0"/>
              <a:t>What Drives the Price of Medications?</a:t>
            </a:r>
          </a:p>
        </p:txBody>
      </p:sp>
    </p:spTree>
    <p:extLst>
      <p:ext uri="{BB962C8B-B14F-4D97-AF65-F5344CB8AC3E}">
        <p14:creationId xmlns:p14="http://schemas.microsoft.com/office/powerpoint/2010/main" val="111840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E52B-76E6-4F5A-89EB-BF344EA649BB}"/>
              </a:ext>
            </a:extLst>
          </p:cNvPr>
          <p:cNvSpPr>
            <a:spLocks noGrp="1"/>
          </p:cNvSpPr>
          <p:nvPr>
            <p:ph type="title"/>
          </p:nvPr>
        </p:nvSpPr>
        <p:spPr/>
        <p:txBody>
          <a:bodyPr/>
          <a:lstStyle/>
          <a:p>
            <a:r>
              <a:rPr lang="en-US" dirty="0"/>
              <a:t>Manufacturer - PBM</a:t>
            </a:r>
          </a:p>
        </p:txBody>
      </p:sp>
      <p:sp>
        <p:nvSpPr>
          <p:cNvPr id="3" name="Content Placeholder 2">
            <a:extLst>
              <a:ext uri="{FF2B5EF4-FFF2-40B4-BE49-F238E27FC236}">
                <a16:creationId xmlns:a16="http://schemas.microsoft.com/office/drawing/2014/main" id="{5EB392FE-24DB-4D9D-BE2E-F9606CFCF512}"/>
              </a:ext>
            </a:extLst>
          </p:cNvPr>
          <p:cNvSpPr>
            <a:spLocks noGrp="1"/>
          </p:cNvSpPr>
          <p:nvPr>
            <p:ph idx="1"/>
          </p:nvPr>
        </p:nvSpPr>
        <p:spPr/>
        <p:txBody>
          <a:bodyPr>
            <a:normAutofit/>
          </a:bodyPr>
          <a:lstStyle/>
          <a:p>
            <a:r>
              <a:rPr lang="en-US" sz="2400" dirty="0"/>
              <a:t>Rebates</a:t>
            </a:r>
          </a:p>
          <a:p>
            <a:pPr lvl="1"/>
            <a:r>
              <a:rPr lang="en-US" sz="2400" dirty="0"/>
              <a:t>Often provided to PBMs or plan sponsors</a:t>
            </a:r>
          </a:p>
          <a:p>
            <a:pPr lvl="1"/>
            <a:r>
              <a:rPr lang="en-US" sz="2400" dirty="0"/>
              <a:t>OBRA ‘90 require rebates for Medicaid</a:t>
            </a:r>
          </a:p>
          <a:p>
            <a:r>
              <a:rPr lang="en-US" sz="2400" dirty="0"/>
              <a:t>Rebates often affect product placement and market access</a:t>
            </a:r>
          </a:p>
          <a:p>
            <a:r>
              <a:rPr lang="en-US" sz="2400" dirty="0"/>
              <a:t>Administrative Fees</a:t>
            </a:r>
          </a:p>
          <a:p>
            <a:pPr lvl="1"/>
            <a:r>
              <a:rPr lang="en-US" sz="2400" dirty="0"/>
              <a:t>Rebate negotiation, calculation, and distribution</a:t>
            </a:r>
          </a:p>
        </p:txBody>
      </p:sp>
    </p:spTree>
    <p:extLst>
      <p:ext uri="{BB962C8B-B14F-4D97-AF65-F5344CB8AC3E}">
        <p14:creationId xmlns:p14="http://schemas.microsoft.com/office/powerpoint/2010/main" val="137924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C487-9328-4B3B-BD38-994D789C2DFB}"/>
              </a:ext>
            </a:extLst>
          </p:cNvPr>
          <p:cNvSpPr>
            <a:spLocks noGrp="1"/>
          </p:cNvSpPr>
          <p:nvPr>
            <p:ph type="title"/>
          </p:nvPr>
        </p:nvSpPr>
        <p:spPr/>
        <p:txBody>
          <a:bodyPr/>
          <a:lstStyle/>
          <a:p>
            <a:r>
              <a:rPr lang="en-US" dirty="0"/>
              <a:t>Manufacturer - Wholesaler</a:t>
            </a:r>
          </a:p>
        </p:txBody>
      </p:sp>
      <p:sp>
        <p:nvSpPr>
          <p:cNvPr id="3" name="Content Placeholder 2">
            <a:extLst>
              <a:ext uri="{FF2B5EF4-FFF2-40B4-BE49-F238E27FC236}">
                <a16:creationId xmlns:a16="http://schemas.microsoft.com/office/drawing/2014/main" id="{EB68AC13-5B59-494A-912F-0FFF978DC887}"/>
              </a:ext>
            </a:extLst>
          </p:cNvPr>
          <p:cNvSpPr>
            <a:spLocks noGrp="1"/>
          </p:cNvSpPr>
          <p:nvPr>
            <p:ph idx="1"/>
          </p:nvPr>
        </p:nvSpPr>
        <p:spPr/>
        <p:txBody>
          <a:bodyPr>
            <a:normAutofit/>
          </a:bodyPr>
          <a:lstStyle/>
          <a:p>
            <a:r>
              <a:rPr lang="en-US" sz="2400" dirty="0"/>
              <a:t>Manufacturers sell to wholesale distributors, which in turn supply pharmacies</a:t>
            </a:r>
          </a:p>
          <a:p>
            <a:r>
              <a:rPr lang="en-US" sz="2400" dirty="0"/>
              <a:t>Drugs are paid at a percentage of list price— prompt-pay and bulk purchasing discounts may apply</a:t>
            </a:r>
          </a:p>
          <a:p>
            <a:r>
              <a:rPr lang="en-US" sz="2400" dirty="0"/>
              <a:t>Distributors have greater leverage in negotiations with generic manufacturers because they compete to gain a distributor’s business</a:t>
            </a:r>
          </a:p>
          <a:p>
            <a:pPr marL="0" indent="0">
              <a:buNone/>
            </a:pPr>
            <a:endParaRPr lang="en-US" dirty="0"/>
          </a:p>
        </p:txBody>
      </p:sp>
    </p:spTree>
    <p:extLst>
      <p:ext uri="{BB962C8B-B14F-4D97-AF65-F5344CB8AC3E}">
        <p14:creationId xmlns:p14="http://schemas.microsoft.com/office/powerpoint/2010/main" val="102806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CD27-9A2B-48F9-AE8E-63E883CA40F6}"/>
              </a:ext>
            </a:extLst>
          </p:cNvPr>
          <p:cNvSpPr>
            <a:spLocks noGrp="1"/>
          </p:cNvSpPr>
          <p:nvPr>
            <p:ph type="title"/>
          </p:nvPr>
        </p:nvSpPr>
        <p:spPr/>
        <p:txBody>
          <a:bodyPr/>
          <a:lstStyle/>
          <a:p>
            <a:r>
              <a:rPr lang="en-US" dirty="0"/>
              <a:t>Manufacturer Financial Relationships</a:t>
            </a:r>
          </a:p>
        </p:txBody>
      </p:sp>
      <p:sp>
        <p:nvSpPr>
          <p:cNvPr id="3" name="Content Placeholder 2">
            <a:extLst>
              <a:ext uri="{FF2B5EF4-FFF2-40B4-BE49-F238E27FC236}">
                <a16:creationId xmlns:a16="http://schemas.microsoft.com/office/drawing/2014/main" id="{09A645C6-977F-4009-B1CA-581E8F5251AE}"/>
              </a:ext>
            </a:extLst>
          </p:cNvPr>
          <p:cNvSpPr>
            <a:spLocks noGrp="1"/>
          </p:cNvSpPr>
          <p:nvPr>
            <p:ph idx="1"/>
          </p:nvPr>
        </p:nvSpPr>
        <p:spPr/>
        <p:txBody>
          <a:bodyPr>
            <a:noAutofit/>
          </a:bodyPr>
          <a:lstStyle/>
          <a:p>
            <a:r>
              <a:rPr lang="en-US" sz="2400" dirty="0"/>
              <a:t>Maintain financial relationships with several entities in the drug supply chain</a:t>
            </a:r>
          </a:p>
          <a:p>
            <a:r>
              <a:rPr lang="en-US" sz="2400" dirty="0"/>
              <a:t>Each entities price concession is often in the form of a percentage of list price </a:t>
            </a:r>
          </a:p>
          <a:p>
            <a:r>
              <a:rPr lang="en-US" sz="2400" dirty="0"/>
              <a:t>These arrangements may explain high list prices for drugs, since price concessions reduce the actual sales manufacturers collect</a:t>
            </a:r>
          </a:p>
          <a:p>
            <a:r>
              <a:rPr lang="en-US" sz="2400" dirty="0"/>
              <a:t>However, manufacturer profits remain the largest in the payment and supply chain and continue to rise</a:t>
            </a:r>
          </a:p>
        </p:txBody>
      </p:sp>
    </p:spTree>
    <p:extLst>
      <p:ext uri="{BB962C8B-B14F-4D97-AF65-F5344CB8AC3E}">
        <p14:creationId xmlns:p14="http://schemas.microsoft.com/office/powerpoint/2010/main" val="396650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2068-9F7E-45D7-B6F7-D40A5125B22E}"/>
              </a:ext>
            </a:extLst>
          </p:cNvPr>
          <p:cNvSpPr>
            <a:spLocks noGrp="1"/>
          </p:cNvSpPr>
          <p:nvPr>
            <p:ph type="title"/>
          </p:nvPr>
        </p:nvSpPr>
        <p:spPr/>
        <p:txBody>
          <a:bodyPr/>
          <a:lstStyle/>
          <a:p>
            <a:r>
              <a:rPr lang="en-US" dirty="0"/>
              <a:t>Manufacturers, Prices and Brand Medications</a:t>
            </a:r>
          </a:p>
        </p:txBody>
      </p:sp>
      <p:sp>
        <p:nvSpPr>
          <p:cNvPr id="3" name="Content Placeholder 2">
            <a:extLst>
              <a:ext uri="{FF2B5EF4-FFF2-40B4-BE49-F238E27FC236}">
                <a16:creationId xmlns:a16="http://schemas.microsoft.com/office/drawing/2014/main" id="{0B051098-F5C2-42ED-86ED-39BA29A9D4D3}"/>
              </a:ext>
            </a:extLst>
          </p:cNvPr>
          <p:cNvSpPr>
            <a:spLocks noGrp="1"/>
          </p:cNvSpPr>
          <p:nvPr>
            <p:ph idx="1"/>
          </p:nvPr>
        </p:nvSpPr>
        <p:spPr/>
        <p:txBody>
          <a:bodyPr>
            <a:normAutofit/>
          </a:bodyPr>
          <a:lstStyle/>
          <a:p>
            <a:r>
              <a:rPr lang="en-US" sz="2400" dirty="0"/>
              <a:t>Maintain exclusive control over the list price of medications</a:t>
            </a:r>
            <a:endParaRPr lang="en-US" sz="2400" baseline="30000" dirty="0"/>
          </a:p>
          <a:p>
            <a:r>
              <a:rPr lang="en-US" sz="2400" dirty="0"/>
              <a:t>Research and Development</a:t>
            </a:r>
            <a:endParaRPr lang="en-US" sz="2400" baseline="30000" dirty="0"/>
          </a:p>
          <a:p>
            <a:pPr lvl="1"/>
            <a:r>
              <a:rPr lang="en-US" sz="2400" dirty="0"/>
              <a:t>Tufts - 2.6 billion (2013)</a:t>
            </a:r>
          </a:p>
          <a:p>
            <a:pPr lvl="1"/>
            <a:r>
              <a:rPr lang="en-US" sz="2400" dirty="0"/>
              <a:t>Alternate view- 648 million for chemotherapeutic agents (2017)</a:t>
            </a:r>
          </a:p>
          <a:p>
            <a:r>
              <a:rPr lang="en-US" sz="2400" dirty="0"/>
              <a:t>Marketing</a:t>
            </a:r>
          </a:p>
          <a:p>
            <a:pPr lvl="1"/>
            <a:r>
              <a:rPr lang="en-US" sz="2400" dirty="0"/>
              <a:t>Companies also set list prices that incorporate the costs of marketing; ~71 billion which represented 7.6% of the total drug spend (2014)</a:t>
            </a:r>
          </a:p>
          <a:p>
            <a:pPr marL="457200" lvl="1" indent="0">
              <a:buNone/>
            </a:pPr>
            <a:endParaRPr lang="en-US" dirty="0"/>
          </a:p>
        </p:txBody>
      </p:sp>
    </p:spTree>
    <p:extLst>
      <p:ext uri="{BB962C8B-B14F-4D97-AF65-F5344CB8AC3E}">
        <p14:creationId xmlns:p14="http://schemas.microsoft.com/office/powerpoint/2010/main" val="264543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2068-9F7E-45D7-B6F7-D40A5125B22E}"/>
              </a:ext>
            </a:extLst>
          </p:cNvPr>
          <p:cNvSpPr>
            <a:spLocks noGrp="1"/>
          </p:cNvSpPr>
          <p:nvPr>
            <p:ph type="title"/>
          </p:nvPr>
        </p:nvSpPr>
        <p:spPr/>
        <p:txBody>
          <a:bodyPr/>
          <a:lstStyle/>
          <a:p>
            <a:r>
              <a:rPr lang="en-US" dirty="0"/>
              <a:t>Manufacturers, Prices and Brand Medications</a:t>
            </a:r>
          </a:p>
        </p:txBody>
      </p:sp>
      <p:sp>
        <p:nvSpPr>
          <p:cNvPr id="3" name="Content Placeholder 2">
            <a:extLst>
              <a:ext uri="{FF2B5EF4-FFF2-40B4-BE49-F238E27FC236}">
                <a16:creationId xmlns:a16="http://schemas.microsoft.com/office/drawing/2014/main" id="{0B051098-F5C2-42ED-86ED-39BA29A9D4D3}"/>
              </a:ext>
            </a:extLst>
          </p:cNvPr>
          <p:cNvSpPr>
            <a:spLocks noGrp="1"/>
          </p:cNvSpPr>
          <p:nvPr>
            <p:ph idx="1"/>
          </p:nvPr>
        </p:nvSpPr>
        <p:spPr/>
        <p:txBody>
          <a:bodyPr>
            <a:normAutofit fontScale="85000" lnSpcReduction="20000"/>
          </a:bodyPr>
          <a:lstStyle/>
          <a:p>
            <a:r>
              <a:rPr lang="en-US" sz="2800" dirty="0"/>
              <a:t>Rebates</a:t>
            </a:r>
          </a:p>
          <a:p>
            <a:pPr lvl="1"/>
            <a:r>
              <a:rPr lang="en-US" sz="2800" dirty="0"/>
              <a:t>Poorly understood </a:t>
            </a:r>
          </a:p>
          <a:p>
            <a:pPr lvl="1"/>
            <a:r>
              <a:rPr lang="en-US" sz="2800" dirty="0"/>
              <a:t>Proprietary and Confidential</a:t>
            </a:r>
          </a:p>
          <a:p>
            <a:r>
              <a:rPr lang="en-US" sz="2800" dirty="0"/>
              <a:t>According to a GAO report, brand name manufacturers set list prices to ensure that, after rebates, price concessions, development, and marketing costs are paid, profits will be distributed to investors and owners</a:t>
            </a:r>
            <a:endParaRPr lang="en-US" sz="2800" baseline="30000" dirty="0"/>
          </a:p>
          <a:p>
            <a:r>
              <a:rPr lang="en-US" sz="2800" dirty="0"/>
              <a:t>Pricing Trends</a:t>
            </a:r>
          </a:p>
          <a:p>
            <a:pPr lvl="1"/>
            <a:r>
              <a:rPr lang="en-US" sz="2800" dirty="0"/>
              <a:t>The trend in list price is out pacing the trend for the net cost of medications</a:t>
            </a:r>
          </a:p>
          <a:p>
            <a:pPr marL="0" indent="0">
              <a:buNone/>
            </a:pPr>
            <a:endParaRPr lang="en-US" baseline="30000" dirty="0"/>
          </a:p>
          <a:p>
            <a:pPr marL="457200" lvl="1" indent="0">
              <a:buNone/>
            </a:pPr>
            <a:endParaRPr lang="en-US" dirty="0"/>
          </a:p>
          <a:p>
            <a:endParaRPr lang="en-US" dirty="0"/>
          </a:p>
        </p:txBody>
      </p:sp>
    </p:spTree>
    <p:extLst>
      <p:ext uri="{BB962C8B-B14F-4D97-AF65-F5344CB8AC3E}">
        <p14:creationId xmlns:p14="http://schemas.microsoft.com/office/powerpoint/2010/main" val="142804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2068-9F7E-45D7-B6F7-D40A5125B22E}"/>
              </a:ext>
            </a:extLst>
          </p:cNvPr>
          <p:cNvSpPr>
            <a:spLocks noGrp="1"/>
          </p:cNvSpPr>
          <p:nvPr>
            <p:ph type="title"/>
          </p:nvPr>
        </p:nvSpPr>
        <p:spPr/>
        <p:txBody>
          <a:bodyPr/>
          <a:lstStyle/>
          <a:p>
            <a:r>
              <a:rPr lang="en-US" dirty="0"/>
              <a:t>Manufacturers, Prices- Generics/Biosimilars</a:t>
            </a:r>
          </a:p>
        </p:txBody>
      </p:sp>
      <p:sp>
        <p:nvSpPr>
          <p:cNvPr id="3" name="Content Placeholder 2">
            <a:extLst>
              <a:ext uri="{FF2B5EF4-FFF2-40B4-BE49-F238E27FC236}">
                <a16:creationId xmlns:a16="http://schemas.microsoft.com/office/drawing/2014/main" id="{0B051098-F5C2-42ED-86ED-39BA29A9D4D3}"/>
              </a:ext>
            </a:extLst>
          </p:cNvPr>
          <p:cNvSpPr>
            <a:spLocks noGrp="1"/>
          </p:cNvSpPr>
          <p:nvPr>
            <p:ph idx="1"/>
          </p:nvPr>
        </p:nvSpPr>
        <p:spPr/>
        <p:txBody>
          <a:bodyPr>
            <a:noAutofit/>
          </a:bodyPr>
          <a:lstStyle/>
          <a:p>
            <a:r>
              <a:rPr lang="en-US" dirty="0"/>
              <a:t>Start Up Costs</a:t>
            </a:r>
          </a:p>
          <a:p>
            <a:pPr lvl="1"/>
            <a:r>
              <a:rPr lang="en-US" dirty="0"/>
              <a:t>Estimates: Generics require 3-5 years &amp; between $1 - $5 million to develop. Biosimilars require 7-8 years to develop at a cost of $100 -$250 million.</a:t>
            </a:r>
          </a:p>
          <a:p>
            <a:r>
              <a:rPr lang="en-US" dirty="0"/>
              <a:t>Generic Competition</a:t>
            </a:r>
          </a:p>
          <a:p>
            <a:pPr lvl="1"/>
            <a:r>
              <a:rPr lang="en-US" dirty="0"/>
              <a:t>The first generic version of a drug is typically priced slightly lower than its brand name. Price reductions are typically not realized until the entry of 2nd &amp; 3rd generic competitors (52% and 44%, respectively, of the brand retail price).</a:t>
            </a:r>
          </a:p>
          <a:p>
            <a:r>
              <a:rPr lang="en-US" dirty="0"/>
              <a:t>Biosimilar Competition-</a:t>
            </a:r>
          </a:p>
          <a:p>
            <a:pPr lvl="1"/>
            <a:r>
              <a:rPr lang="en-US" dirty="0"/>
              <a:t>20-40% of reference cost but only 10 have been approved</a:t>
            </a:r>
          </a:p>
          <a:p>
            <a:r>
              <a:rPr lang="en-US" dirty="0"/>
              <a:t>Pricing Trends</a:t>
            </a:r>
          </a:p>
          <a:p>
            <a:pPr lvl="1"/>
            <a:r>
              <a:rPr lang="en-US" dirty="0"/>
              <a:t>On the whole decreasing but select generics have sky rocketed in price</a:t>
            </a:r>
          </a:p>
        </p:txBody>
      </p:sp>
    </p:spTree>
    <p:extLst>
      <p:ext uri="{BB962C8B-B14F-4D97-AF65-F5344CB8AC3E}">
        <p14:creationId xmlns:p14="http://schemas.microsoft.com/office/powerpoint/2010/main" val="3267410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12A8-9FC8-4E39-BDE5-1ED8B077B6DC}"/>
              </a:ext>
            </a:extLst>
          </p:cNvPr>
          <p:cNvSpPr>
            <a:spLocks noGrp="1"/>
          </p:cNvSpPr>
          <p:nvPr>
            <p:ph type="title"/>
          </p:nvPr>
        </p:nvSpPr>
        <p:spPr/>
        <p:txBody>
          <a:bodyPr/>
          <a:lstStyle/>
          <a:p>
            <a:r>
              <a:rPr lang="en-US" dirty="0"/>
              <a:t>Other Factors</a:t>
            </a:r>
          </a:p>
        </p:txBody>
      </p:sp>
      <p:sp>
        <p:nvSpPr>
          <p:cNvPr id="3" name="Content Placeholder 2">
            <a:extLst>
              <a:ext uri="{FF2B5EF4-FFF2-40B4-BE49-F238E27FC236}">
                <a16:creationId xmlns:a16="http://schemas.microsoft.com/office/drawing/2014/main" id="{5DD9EDA8-FCED-40F0-B796-9C1B54B2D699}"/>
              </a:ext>
            </a:extLst>
          </p:cNvPr>
          <p:cNvSpPr>
            <a:spLocks noGrp="1"/>
          </p:cNvSpPr>
          <p:nvPr>
            <p:ph idx="1"/>
          </p:nvPr>
        </p:nvSpPr>
        <p:spPr/>
        <p:txBody>
          <a:bodyPr>
            <a:noAutofit/>
          </a:bodyPr>
          <a:lstStyle/>
          <a:p>
            <a:r>
              <a:rPr lang="en-US" sz="2200" dirty="0"/>
              <a:t>Prolonged Exclusivity</a:t>
            </a:r>
          </a:p>
          <a:p>
            <a:pPr lvl="1"/>
            <a:r>
              <a:rPr lang="en-US" sz="2200" dirty="0"/>
              <a:t>Patents</a:t>
            </a:r>
          </a:p>
          <a:p>
            <a:pPr lvl="1"/>
            <a:r>
              <a:rPr lang="en-US" sz="2200" dirty="0"/>
              <a:t>Pay For Delay</a:t>
            </a:r>
          </a:p>
          <a:p>
            <a:pPr lvl="1"/>
            <a:r>
              <a:rPr lang="en-US" sz="2200" dirty="0"/>
              <a:t>Data and Market Exclusivity</a:t>
            </a:r>
          </a:p>
          <a:p>
            <a:pPr lvl="1"/>
            <a:r>
              <a:rPr lang="en-US" sz="2200" dirty="0"/>
              <a:t>Evergreening and Product Hopping</a:t>
            </a:r>
          </a:p>
          <a:p>
            <a:r>
              <a:rPr lang="en-US" sz="2200" dirty="0"/>
              <a:t>Rebates arrangements are poorly understood, as parties maintain that these arrangements are proprietary and confidential and that increased transparency could result in higher costs for consumers.</a:t>
            </a:r>
          </a:p>
          <a:p>
            <a:r>
              <a:rPr lang="en-US" sz="2200" dirty="0"/>
              <a:t>Increases in prices of brand-name drugs were largely driven by year-over-year price increases of drugs that were </a:t>
            </a:r>
            <a:r>
              <a:rPr lang="en-US" sz="2200" i="1" dirty="0"/>
              <a:t>already on the market</a:t>
            </a:r>
          </a:p>
        </p:txBody>
      </p:sp>
    </p:spTree>
    <p:extLst>
      <p:ext uri="{BB962C8B-B14F-4D97-AF65-F5344CB8AC3E}">
        <p14:creationId xmlns:p14="http://schemas.microsoft.com/office/powerpoint/2010/main" val="112137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70B1-528A-450E-9B32-48D57F6B1AFF}"/>
              </a:ext>
            </a:extLst>
          </p:cNvPr>
          <p:cNvSpPr>
            <a:spLocks noGrp="1"/>
          </p:cNvSpPr>
          <p:nvPr>
            <p:ph type="title"/>
          </p:nvPr>
        </p:nvSpPr>
        <p:spPr/>
        <p:txBody>
          <a:bodyPr/>
          <a:lstStyle/>
          <a:p>
            <a:r>
              <a:rPr lang="en-US" dirty="0"/>
              <a:t>Implications for Drug Pricing</a:t>
            </a:r>
          </a:p>
        </p:txBody>
      </p:sp>
      <p:sp>
        <p:nvSpPr>
          <p:cNvPr id="3" name="Content Placeholder 2">
            <a:extLst>
              <a:ext uri="{FF2B5EF4-FFF2-40B4-BE49-F238E27FC236}">
                <a16:creationId xmlns:a16="http://schemas.microsoft.com/office/drawing/2014/main" id="{C73DB811-BBCF-430F-8A0D-1C808B235B29}"/>
              </a:ext>
            </a:extLst>
          </p:cNvPr>
          <p:cNvSpPr>
            <a:spLocks noGrp="1"/>
          </p:cNvSpPr>
          <p:nvPr>
            <p:ph idx="1"/>
          </p:nvPr>
        </p:nvSpPr>
        <p:spPr/>
        <p:txBody>
          <a:bodyPr>
            <a:normAutofit/>
          </a:bodyPr>
          <a:lstStyle/>
          <a:p>
            <a:r>
              <a:rPr lang="en-US" sz="2400" dirty="0"/>
              <a:t>Discounts and rebates have lowered the NET cost of drugs for plan sponsors. </a:t>
            </a:r>
          </a:p>
          <a:p>
            <a:r>
              <a:rPr lang="en-US" sz="2400" dirty="0"/>
              <a:t>Some manufacturers argue that rebates and discounts have led them to increase list prices to preserve their profits.  </a:t>
            </a:r>
          </a:p>
          <a:p>
            <a:r>
              <a:rPr lang="en-US" sz="2400" dirty="0"/>
              <a:t>However, there is a widening gap between total drug spending on a list-price basis and spending on a net-price basis</a:t>
            </a:r>
          </a:p>
          <a:p>
            <a:r>
              <a:rPr lang="en-US" sz="2400" dirty="0"/>
              <a:t>According to one report, net spending increased by 4.8% in 2016 while spending on a list-price basis grew by 5.8%</a:t>
            </a:r>
          </a:p>
        </p:txBody>
      </p:sp>
    </p:spTree>
    <p:extLst>
      <p:ext uri="{BB962C8B-B14F-4D97-AF65-F5344CB8AC3E}">
        <p14:creationId xmlns:p14="http://schemas.microsoft.com/office/powerpoint/2010/main" val="3871209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703C-EC0D-4A92-8206-C0634BEB4F01}"/>
              </a:ext>
            </a:extLst>
          </p:cNvPr>
          <p:cNvSpPr>
            <a:spLocks noGrp="1"/>
          </p:cNvSpPr>
          <p:nvPr>
            <p:ph type="title"/>
          </p:nvPr>
        </p:nvSpPr>
        <p:spPr/>
        <p:txBody>
          <a:bodyPr/>
          <a:lstStyle/>
          <a:p>
            <a:r>
              <a:rPr lang="en-US" dirty="0"/>
              <a:t>Manufacturer- Gilead</a:t>
            </a:r>
          </a:p>
        </p:txBody>
      </p:sp>
      <p:sp>
        <p:nvSpPr>
          <p:cNvPr id="3" name="Content Placeholder 2">
            <a:extLst>
              <a:ext uri="{FF2B5EF4-FFF2-40B4-BE49-F238E27FC236}">
                <a16:creationId xmlns:a16="http://schemas.microsoft.com/office/drawing/2014/main" id="{10DA6A85-187E-46AA-B50F-FC81A39D1708}"/>
              </a:ext>
            </a:extLst>
          </p:cNvPr>
          <p:cNvSpPr>
            <a:spLocks noGrp="1"/>
          </p:cNvSpPr>
          <p:nvPr>
            <p:ph idx="1"/>
          </p:nvPr>
        </p:nvSpPr>
        <p:spPr/>
        <p:txBody>
          <a:bodyPr>
            <a:noAutofit/>
          </a:bodyPr>
          <a:lstStyle/>
          <a:p>
            <a:r>
              <a:rPr lang="en-US" sz="2400" dirty="0"/>
              <a:t>In 2015, Senator Wyden and Grassley probed how Gilead Sciences priced its hepatitis C drugs</a:t>
            </a:r>
          </a:p>
          <a:p>
            <a:r>
              <a:rPr lang="en-US" sz="2400" dirty="0"/>
              <a:t>The probe … showed the company’s focus was to maximize revenue while identifying a price “just below the level where payers would place significant restrictions on patient access.”</a:t>
            </a:r>
            <a:r>
              <a:rPr lang="en-US" sz="2400" baseline="30000" dirty="0"/>
              <a:t> </a:t>
            </a:r>
            <a:r>
              <a:rPr lang="en-US" sz="2400" dirty="0"/>
              <a:t>  </a:t>
            </a:r>
          </a:p>
          <a:p>
            <a:r>
              <a:rPr lang="en-US" sz="2400" dirty="0"/>
              <a:t>“…it is important to note that none of the 20,000 pages of documents… showed any evidence that the company considered franchise costs such as research and development or marketing. Gilead’s primary focus was on revenue, payers allowing patient access, and competitive market position.” </a:t>
            </a:r>
          </a:p>
        </p:txBody>
      </p:sp>
    </p:spTree>
    <p:extLst>
      <p:ext uri="{BB962C8B-B14F-4D97-AF65-F5344CB8AC3E}">
        <p14:creationId xmlns:p14="http://schemas.microsoft.com/office/powerpoint/2010/main" val="76896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265C-50E0-4661-AF31-3D13BB57EB88}"/>
              </a:ext>
            </a:extLst>
          </p:cNvPr>
          <p:cNvSpPr>
            <a:spLocks noGrp="1"/>
          </p:cNvSpPr>
          <p:nvPr>
            <p:ph type="title"/>
          </p:nvPr>
        </p:nvSpPr>
        <p:spPr/>
        <p:txBody>
          <a:bodyPr/>
          <a:lstStyle/>
          <a:p>
            <a:r>
              <a:rPr lang="en-US" dirty="0"/>
              <a:t>Manufacturers- Market Considerations</a:t>
            </a:r>
          </a:p>
        </p:txBody>
      </p:sp>
      <p:sp>
        <p:nvSpPr>
          <p:cNvPr id="3" name="Content Placeholder 2">
            <a:extLst>
              <a:ext uri="{FF2B5EF4-FFF2-40B4-BE49-F238E27FC236}">
                <a16:creationId xmlns:a16="http://schemas.microsoft.com/office/drawing/2014/main" id="{A47BC1A8-CF7B-430C-8DDA-D3637E2B2209}"/>
              </a:ext>
            </a:extLst>
          </p:cNvPr>
          <p:cNvSpPr>
            <a:spLocks noGrp="1"/>
          </p:cNvSpPr>
          <p:nvPr>
            <p:ph idx="1"/>
          </p:nvPr>
        </p:nvSpPr>
        <p:spPr>
          <a:xfrm>
            <a:off x="1371600" y="2286000"/>
            <a:ext cx="9601200" cy="3886200"/>
          </a:xfrm>
        </p:spPr>
        <p:txBody>
          <a:bodyPr>
            <a:normAutofit fontScale="92500" lnSpcReduction="20000"/>
          </a:bodyPr>
          <a:lstStyle/>
          <a:p>
            <a:r>
              <a:rPr lang="en-US" sz="2200" dirty="0">
                <a:solidFill>
                  <a:schemeClr val="tx1"/>
                </a:solidFill>
              </a:rPr>
              <a:t>Specialty Drugs</a:t>
            </a:r>
          </a:p>
          <a:p>
            <a:pPr lvl="1"/>
            <a:r>
              <a:rPr lang="en-US" sz="2200" dirty="0">
                <a:solidFill>
                  <a:schemeClr val="tx1"/>
                </a:solidFill>
              </a:rPr>
              <a:t>Highly expensive and complex products </a:t>
            </a:r>
          </a:p>
          <a:p>
            <a:pPr lvl="1"/>
            <a:r>
              <a:rPr lang="en-US" sz="2200" dirty="0">
                <a:solidFill>
                  <a:schemeClr val="tx1"/>
                </a:solidFill>
              </a:rPr>
              <a:t>Gene modifying </a:t>
            </a:r>
          </a:p>
          <a:p>
            <a:pPr lvl="2"/>
            <a:r>
              <a:rPr lang="en-US" sz="2200" dirty="0">
                <a:solidFill>
                  <a:schemeClr val="tx1"/>
                </a:solidFill>
              </a:rPr>
              <a:t>Most expensive drug in the world has a list price of $3 million</a:t>
            </a:r>
          </a:p>
          <a:p>
            <a:r>
              <a:rPr lang="en-US" sz="2200" dirty="0"/>
              <a:t>Orphan Drugs</a:t>
            </a:r>
          </a:p>
          <a:p>
            <a:pPr lvl="1"/>
            <a:r>
              <a:rPr lang="en-US" sz="2200" dirty="0"/>
              <a:t>Orphan drugs are a class of products intended to treat rare diseases and disorders, which are conditions that affect fewer than 200,000 people.</a:t>
            </a:r>
          </a:p>
          <a:p>
            <a:r>
              <a:rPr lang="en-US" sz="2200" dirty="0">
                <a:solidFill>
                  <a:schemeClr val="tx1"/>
                </a:solidFill>
              </a:rPr>
              <a:t>Patient Assistance Programs</a:t>
            </a:r>
          </a:p>
          <a:p>
            <a:pPr lvl="1"/>
            <a:r>
              <a:rPr lang="en-US" sz="2200" dirty="0">
                <a:solidFill>
                  <a:schemeClr val="tx1"/>
                </a:solidFill>
              </a:rPr>
              <a:t>Manufacturers also use Patient Assistance Programs (PAPs) to encourage consumers’ to buy expensive medications </a:t>
            </a:r>
          </a:p>
          <a:p>
            <a:pPr lvl="1"/>
            <a:r>
              <a:rPr lang="en-US" sz="2200" dirty="0">
                <a:solidFill>
                  <a:schemeClr val="tx1"/>
                </a:solidFill>
              </a:rPr>
              <a:t>Half of the top 20 charities in the world are funded by pharmaceutical manufacturers</a:t>
            </a:r>
          </a:p>
          <a:p>
            <a:pPr lvl="1"/>
            <a:endParaRPr lang="en-US" dirty="0"/>
          </a:p>
        </p:txBody>
      </p:sp>
    </p:spTree>
    <p:extLst>
      <p:ext uri="{BB962C8B-B14F-4D97-AF65-F5344CB8AC3E}">
        <p14:creationId xmlns:p14="http://schemas.microsoft.com/office/powerpoint/2010/main" val="3252354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2427-AC96-4895-A992-F08E6DBF3660}"/>
              </a:ext>
            </a:extLst>
          </p:cNvPr>
          <p:cNvSpPr>
            <a:spLocks noGrp="1"/>
          </p:cNvSpPr>
          <p:nvPr>
            <p:ph type="title"/>
          </p:nvPr>
        </p:nvSpPr>
        <p:spPr>
          <a:xfrm>
            <a:off x="1435510" y="690717"/>
            <a:ext cx="9601200" cy="1485900"/>
          </a:xfrm>
        </p:spPr>
        <p:txBody>
          <a:bodyPr/>
          <a:lstStyle/>
          <a:p>
            <a:r>
              <a:rPr lang="en-US" dirty="0"/>
              <a:t>Supply and Payment Chain</a:t>
            </a:r>
          </a:p>
        </p:txBody>
      </p:sp>
      <p:sp>
        <p:nvSpPr>
          <p:cNvPr id="3" name="Content Placeholder 2">
            <a:extLst>
              <a:ext uri="{FF2B5EF4-FFF2-40B4-BE49-F238E27FC236}">
                <a16:creationId xmlns:a16="http://schemas.microsoft.com/office/drawing/2014/main" id="{A8587B33-D73D-4361-8EF9-DA8C96DC461D}"/>
              </a:ext>
            </a:extLst>
          </p:cNvPr>
          <p:cNvSpPr>
            <a:spLocks noGrp="1"/>
          </p:cNvSpPr>
          <p:nvPr>
            <p:ph idx="1"/>
          </p:nvPr>
        </p:nvSpPr>
        <p:spPr/>
        <p:txBody>
          <a:bodyPr>
            <a:normAutofit lnSpcReduction="10000"/>
          </a:bodyPr>
          <a:lstStyle/>
          <a:p>
            <a:r>
              <a:rPr lang="en-US" dirty="0"/>
              <a:t>Complex and Opaque</a:t>
            </a:r>
          </a:p>
          <a:p>
            <a:pPr lvl="1"/>
            <a:r>
              <a:rPr lang="en-US" dirty="0"/>
              <a:t>Negotiations</a:t>
            </a:r>
          </a:p>
          <a:p>
            <a:pPr lvl="1"/>
            <a:r>
              <a:rPr lang="en-US" dirty="0"/>
              <a:t>Contractual Arrangements</a:t>
            </a:r>
          </a:p>
          <a:p>
            <a:pPr lvl="1"/>
            <a:r>
              <a:rPr lang="en-US" dirty="0"/>
              <a:t>Financial Transactions</a:t>
            </a:r>
          </a:p>
          <a:p>
            <a:r>
              <a:rPr lang="en-US" dirty="0"/>
              <a:t>Multiple Players</a:t>
            </a:r>
          </a:p>
          <a:p>
            <a:pPr lvl="1"/>
            <a:r>
              <a:rPr lang="en-US" dirty="0"/>
              <a:t>Manufacturer</a:t>
            </a:r>
          </a:p>
          <a:p>
            <a:pPr lvl="1"/>
            <a:r>
              <a:rPr lang="en-US" dirty="0"/>
              <a:t>PBM</a:t>
            </a:r>
          </a:p>
          <a:p>
            <a:pPr lvl="1"/>
            <a:r>
              <a:rPr lang="en-US" dirty="0"/>
              <a:t>Wholesaler</a:t>
            </a:r>
          </a:p>
          <a:p>
            <a:pPr lvl="1"/>
            <a:r>
              <a:rPr lang="en-US" dirty="0"/>
              <a:t>Pharmacy</a:t>
            </a:r>
          </a:p>
          <a:p>
            <a:pPr lvl="1"/>
            <a:r>
              <a:rPr lang="en-US" dirty="0"/>
              <a:t>Payers/Health Plan</a:t>
            </a:r>
          </a:p>
        </p:txBody>
      </p:sp>
    </p:spTree>
    <p:extLst>
      <p:ext uri="{BB962C8B-B14F-4D97-AF65-F5344CB8AC3E}">
        <p14:creationId xmlns:p14="http://schemas.microsoft.com/office/powerpoint/2010/main" val="57264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4CAE-6E18-49AE-B039-AFCAEDFC0E34}"/>
              </a:ext>
            </a:extLst>
          </p:cNvPr>
          <p:cNvSpPr>
            <a:spLocks noGrp="1"/>
          </p:cNvSpPr>
          <p:nvPr>
            <p:ph type="title"/>
          </p:nvPr>
        </p:nvSpPr>
        <p:spPr/>
        <p:txBody>
          <a:bodyPr/>
          <a:lstStyle/>
          <a:p>
            <a:r>
              <a:rPr lang="en-US" dirty="0"/>
              <a:t>Takeaways on Manufacturers</a:t>
            </a:r>
          </a:p>
        </p:txBody>
      </p:sp>
      <p:sp>
        <p:nvSpPr>
          <p:cNvPr id="3" name="Content Placeholder 2">
            <a:extLst>
              <a:ext uri="{FF2B5EF4-FFF2-40B4-BE49-F238E27FC236}">
                <a16:creationId xmlns:a16="http://schemas.microsoft.com/office/drawing/2014/main" id="{9D376734-C931-40AC-9827-3F2077207CC8}"/>
              </a:ext>
            </a:extLst>
          </p:cNvPr>
          <p:cNvSpPr>
            <a:spLocks noGrp="1"/>
          </p:cNvSpPr>
          <p:nvPr>
            <p:ph idx="1"/>
          </p:nvPr>
        </p:nvSpPr>
        <p:spPr/>
        <p:txBody>
          <a:bodyPr/>
          <a:lstStyle/>
          <a:p>
            <a:r>
              <a:rPr lang="en-US" sz="2800" dirty="0"/>
              <a:t>Set List Price</a:t>
            </a:r>
          </a:p>
          <a:p>
            <a:r>
              <a:rPr lang="en-US" sz="2800" dirty="0"/>
              <a:t>Affect of rebates on list price</a:t>
            </a:r>
          </a:p>
          <a:p>
            <a:r>
              <a:rPr lang="en-US" sz="2800" dirty="0"/>
              <a:t>Market Preservation</a:t>
            </a:r>
          </a:p>
          <a:p>
            <a:r>
              <a:rPr lang="en-US" sz="2800" dirty="0"/>
              <a:t>Innovating</a:t>
            </a:r>
          </a:p>
          <a:p>
            <a:r>
              <a:rPr lang="en-US" sz="2800" dirty="0"/>
              <a:t>PAP </a:t>
            </a:r>
          </a:p>
          <a:p>
            <a:pPr marL="0" indent="0">
              <a:buNone/>
            </a:pPr>
            <a:endParaRPr lang="en-US" dirty="0"/>
          </a:p>
        </p:txBody>
      </p:sp>
    </p:spTree>
    <p:extLst>
      <p:ext uri="{BB962C8B-B14F-4D97-AF65-F5344CB8AC3E}">
        <p14:creationId xmlns:p14="http://schemas.microsoft.com/office/powerpoint/2010/main" val="65826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4F7A-BC27-46DA-A5EF-1B48C6BB048F}"/>
              </a:ext>
            </a:extLst>
          </p:cNvPr>
          <p:cNvSpPr>
            <a:spLocks noGrp="1"/>
          </p:cNvSpPr>
          <p:nvPr>
            <p:ph type="title"/>
          </p:nvPr>
        </p:nvSpPr>
        <p:spPr/>
        <p:txBody>
          <a:bodyPr/>
          <a:lstStyle/>
          <a:p>
            <a:r>
              <a:rPr lang="en-US" dirty="0"/>
              <a:t>PBMs… and PBAs</a:t>
            </a:r>
          </a:p>
        </p:txBody>
      </p:sp>
      <p:sp>
        <p:nvSpPr>
          <p:cNvPr id="3" name="Content Placeholder 2">
            <a:extLst>
              <a:ext uri="{FF2B5EF4-FFF2-40B4-BE49-F238E27FC236}">
                <a16:creationId xmlns:a16="http://schemas.microsoft.com/office/drawing/2014/main" id="{C3F8476C-92FC-47E4-8475-900FE664ECF3}"/>
              </a:ext>
            </a:extLst>
          </p:cNvPr>
          <p:cNvSpPr>
            <a:spLocks noGrp="1"/>
          </p:cNvSpPr>
          <p:nvPr>
            <p:ph idx="1"/>
          </p:nvPr>
        </p:nvSpPr>
        <p:spPr/>
        <p:txBody>
          <a:bodyPr>
            <a:normAutofit/>
          </a:bodyPr>
          <a:lstStyle/>
          <a:p>
            <a:r>
              <a:rPr lang="en-US" dirty="0"/>
              <a:t>Poorly defined in the market BUT… </a:t>
            </a:r>
          </a:p>
          <a:p>
            <a:r>
              <a:rPr lang="en-US" dirty="0"/>
              <a:t>There are three large players with 70-80% of the market- all are Fortune 25 companies</a:t>
            </a:r>
            <a:endParaRPr lang="en-US" dirty="0">
              <a:solidFill>
                <a:srgbClr val="FF0000"/>
              </a:solidFill>
            </a:endParaRPr>
          </a:p>
          <a:p>
            <a:r>
              <a:rPr lang="en-US" dirty="0"/>
              <a:t>PBMS process pharmacy claims; formulary management, rebating, network administration, and MAC list management. </a:t>
            </a:r>
          </a:p>
          <a:p>
            <a:r>
              <a:rPr lang="en-US" dirty="0"/>
              <a:t>Pricing structure may be opaque or an administrative fee</a:t>
            </a:r>
          </a:p>
          <a:p>
            <a:r>
              <a:rPr lang="en-US" dirty="0"/>
              <a:t>PROs- all in one solution; administrative simplification; increased purchasing power; budget forecasting </a:t>
            </a:r>
          </a:p>
          <a:p>
            <a:r>
              <a:rPr lang="en-US" dirty="0"/>
              <a:t>CONs- transparency depending on contract structure, conflicts of interest</a:t>
            </a:r>
          </a:p>
          <a:p>
            <a:endParaRPr lang="en-US" dirty="0"/>
          </a:p>
        </p:txBody>
      </p:sp>
    </p:spTree>
    <p:extLst>
      <p:ext uri="{BB962C8B-B14F-4D97-AF65-F5344CB8AC3E}">
        <p14:creationId xmlns:p14="http://schemas.microsoft.com/office/powerpoint/2010/main" val="224346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A625-4B5B-4EA9-B733-DBFBF1854EE8}"/>
              </a:ext>
            </a:extLst>
          </p:cNvPr>
          <p:cNvSpPr>
            <a:spLocks noGrp="1"/>
          </p:cNvSpPr>
          <p:nvPr>
            <p:ph type="title"/>
          </p:nvPr>
        </p:nvSpPr>
        <p:spPr/>
        <p:txBody>
          <a:bodyPr/>
          <a:lstStyle/>
          <a:p>
            <a:r>
              <a:rPr lang="en-US" dirty="0"/>
              <a:t>PBMs… and PBAs</a:t>
            </a:r>
          </a:p>
        </p:txBody>
      </p:sp>
      <p:sp>
        <p:nvSpPr>
          <p:cNvPr id="3" name="Content Placeholder 2">
            <a:extLst>
              <a:ext uri="{FF2B5EF4-FFF2-40B4-BE49-F238E27FC236}">
                <a16:creationId xmlns:a16="http://schemas.microsoft.com/office/drawing/2014/main" id="{CFEDBC1C-EED2-4A1C-ADF3-9D650A54597A}"/>
              </a:ext>
            </a:extLst>
          </p:cNvPr>
          <p:cNvSpPr>
            <a:spLocks noGrp="1"/>
          </p:cNvSpPr>
          <p:nvPr>
            <p:ph idx="1"/>
          </p:nvPr>
        </p:nvSpPr>
        <p:spPr/>
        <p:txBody>
          <a:bodyPr>
            <a:normAutofit fontScale="92500"/>
          </a:bodyPr>
          <a:lstStyle/>
          <a:p>
            <a:r>
              <a:rPr lang="en-US" sz="2400" dirty="0"/>
              <a:t>PBAs (FIDUCIARY PBMs) Handle administrative services for the client, such as claims processing and data reporting under an administrative fee (fee for service). </a:t>
            </a:r>
          </a:p>
          <a:p>
            <a:r>
              <a:rPr lang="en-US" sz="2400" dirty="0"/>
              <a:t>Benefit design (formulary management; rebating; network administration; and MAC list management), may be managed by the client. </a:t>
            </a:r>
          </a:p>
          <a:p>
            <a:r>
              <a:rPr lang="en-US" sz="2400" dirty="0"/>
              <a:t>PROs- increased transparency; decreased conflict of interest; payor has increased control</a:t>
            </a:r>
          </a:p>
          <a:p>
            <a:r>
              <a:rPr lang="en-US" sz="2400" dirty="0"/>
              <a:t>CONs- resource intensive; potential dilution of economies of scale; highly specialized</a:t>
            </a:r>
          </a:p>
          <a:p>
            <a:pPr marL="0" indent="0">
              <a:buNone/>
            </a:pPr>
            <a:endParaRPr lang="en-US" dirty="0"/>
          </a:p>
        </p:txBody>
      </p:sp>
    </p:spTree>
    <p:extLst>
      <p:ext uri="{BB962C8B-B14F-4D97-AF65-F5344CB8AC3E}">
        <p14:creationId xmlns:p14="http://schemas.microsoft.com/office/powerpoint/2010/main" val="396891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BC55-D85E-4CD3-98FF-B3B294529D6B}"/>
              </a:ext>
            </a:extLst>
          </p:cNvPr>
          <p:cNvSpPr>
            <a:spLocks noGrp="1"/>
          </p:cNvSpPr>
          <p:nvPr>
            <p:ph type="title"/>
          </p:nvPr>
        </p:nvSpPr>
        <p:spPr/>
        <p:txBody>
          <a:bodyPr/>
          <a:lstStyle/>
          <a:p>
            <a:r>
              <a:rPr lang="en-US" dirty="0"/>
              <a:t>PBMs</a:t>
            </a:r>
          </a:p>
        </p:txBody>
      </p:sp>
      <p:sp>
        <p:nvSpPr>
          <p:cNvPr id="3" name="Content Placeholder 2">
            <a:extLst>
              <a:ext uri="{FF2B5EF4-FFF2-40B4-BE49-F238E27FC236}">
                <a16:creationId xmlns:a16="http://schemas.microsoft.com/office/drawing/2014/main" id="{08F17BA3-252D-4750-AB75-6A2C14732D46}"/>
              </a:ext>
            </a:extLst>
          </p:cNvPr>
          <p:cNvSpPr>
            <a:spLocks noGrp="1"/>
          </p:cNvSpPr>
          <p:nvPr>
            <p:ph idx="1"/>
          </p:nvPr>
        </p:nvSpPr>
        <p:spPr>
          <a:xfrm>
            <a:off x="1371600" y="2285999"/>
            <a:ext cx="9601200" cy="4083628"/>
          </a:xfrm>
        </p:spPr>
        <p:txBody>
          <a:bodyPr>
            <a:normAutofit fontScale="92500" lnSpcReduction="10000"/>
          </a:bodyPr>
          <a:lstStyle/>
          <a:p>
            <a:r>
              <a:rPr lang="en-US" dirty="0"/>
              <a:t>Product Flows</a:t>
            </a:r>
          </a:p>
          <a:p>
            <a:pPr lvl="1"/>
            <a:r>
              <a:rPr lang="en-US" dirty="0"/>
              <a:t>From Manufacturer to PBM owned Pharmacy</a:t>
            </a:r>
          </a:p>
          <a:p>
            <a:r>
              <a:rPr lang="en-US" dirty="0"/>
              <a:t>Contractual Relationship</a:t>
            </a:r>
          </a:p>
          <a:p>
            <a:pPr lvl="1"/>
            <a:r>
              <a:rPr lang="en-US" dirty="0"/>
              <a:t>Manufacturers, Pharmacies, PSAOs, Payors, Wholesalers (for PBM owned pharmacies)</a:t>
            </a:r>
          </a:p>
          <a:p>
            <a:r>
              <a:rPr lang="en-US" dirty="0"/>
              <a:t>Financial Flow</a:t>
            </a:r>
          </a:p>
          <a:p>
            <a:pPr lvl="1"/>
            <a:r>
              <a:rPr lang="en-US" dirty="0"/>
              <a:t>*From* Manufacturer in the form of rebates, admin, data fees</a:t>
            </a:r>
          </a:p>
          <a:p>
            <a:pPr lvl="1"/>
            <a:r>
              <a:rPr lang="en-US" dirty="0"/>
              <a:t>*From* Pharmacies in the form of Spread, Network Access, Retroactive Fees</a:t>
            </a:r>
          </a:p>
          <a:p>
            <a:pPr lvl="1"/>
            <a:r>
              <a:rPr lang="en-US" dirty="0"/>
              <a:t>*From* Patients in the form of Copay </a:t>
            </a:r>
            <a:r>
              <a:rPr lang="en-US" dirty="0" err="1"/>
              <a:t>Clawbacks</a:t>
            </a:r>
            <a:endParaRPr lang="en-US" dirty="0"/>
          </a:p>
          <a:p>
            <a:pPr lvl="1"/>
            <a:r>
              <a:rPr lang="en-US" dirty="0"/>
              <a:t>*From* Payor in the form of admin fees</a:t>
            </a:r>
          </a:p>
          <a:p>
            <a:pPr lvl="1"/>
            <a:r>
              <a:rPr lang="en-US" dirty="0"/>
              <a:t>*From* Payor in the form of spread</a:t>
            </a:r>
          </a:p>
          <a:p>
            <a:pPr lvl="1"/>
            <a:r>
              <a:rPr lang="en-US" dirty="0"/>
              <a:t>*From* PBM in the form of reimbursement to the Pharmacy</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865971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F322-4ED3-414F-9A56-1F85DB9911B7}"/>
              </a:ext>
            </a:extLst>
          </p:cNvPr>
          <p:cNvSpPr>
            <a:spLocks noGrp="1"/>
          </p:cNvSpPr>
          <p:nvPr>
            <p:ph type="title"/>
          </p:nvPr>
        </p:nvSpPr>
        <p:spPr/>
        <p:txBody>
          <a:bodyPr/>
          <a:lstStyle/>
          <a:p>
            <a:r>
              <a:rPr lang="en-US" dirty="0"/>
              <a:t>Contractual Relationships</a:t>
            </a:r>
          </a:p>
        </p:txBody>
      </p:sp>
      <p:sp>
        <p:nvSpPr>
          <p:cNvPr id="3" name="Content Placeholder 2">
            <a:extLst>
              <a:ext uri="{FF2B5EF4-FFF2-40B4-BE49-F238E27FC236}">
                <a16:creationId xmlns:a16="http://schemas.microsoft.com/office/drawing/2014/main" id="{2379CEDA-E035-442C-816B-4EB886620AB5}"/>
              </a:ext>
            </a:extLst>
          </p:cNvPr>
          <p:cNvSpPr>
            <a:spLocks noGrp="1"/>
          </p:cNvSpPr>
          <p:nvPr>
            <p:ph idx="1"/>
          </p:nvPr>
        </p:nvSpPr>
        <p:spPr/>
        <p:txBody>
          <a:bodyPr/>
          <a:lstStyle/>
          <a:p>
            <a:r>
              <a:rPr lang="en-US" sz="2800" dirty="0"/>
              <a:t>With Manufacturers for Rebates and Data</a:t>
            </a:r>
          </a:p>
          <a:p>
            <a:r>
              <a:rPr lang="en-US" sz="2800" dirty="0"/>
              <a:t>Pharmacies for network access</a:t>
            </a:r>
          </a:p>
          <a:p>
            <a:r>
              <a:rPr lang="en-US" sz="2800" dirty="0"/>
              <a:t>Payors to administer the pharmacy benefit</a:t>
            </a:r>
          </a:p>
          <a:p>
            <a:r>
              <a:rPr lang="en-US" sz="2800" dirty="0"/>
              <a:t>PSAOs on behalf of independent pharmacies</a:t>
            </a:r>
          </a:p>
          <a:p>
            <a:r>
              <a:rPr lang="en-US" sz="2800" dirty="0"/>
              <a:t>Wholesalers on behalf of self owned pharmacies</a:t>
            </a:r>
          </a:p>
          <a:p>
            <a:endParaRPr lang="en-US" dirty="0"/>
          </a:p>
          <a:p>
            <a:endParaRPr lang="en-US" dirty="0"/>
          </a:p>
          <a:p>
            <a:endParaRPr lang="en-US" dirty="0"/>
          </a:p>
        </p:txBody>
      </p:sp>
    </p:spTree>
    <p:extLst>
      <p:ext uri="{BB962C8B-B14F-4D97-AF65-F5344CB8AC3E}">
        <p14:creationId xmlns:p14="http://schemas.microsoft.com/office/powerpoint/2010/main" val="3647116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783C-7C50-441A-98D7-C42CBACC5FBF}"/>
              </a:ext>
            </a:extLst>
          </p:cNvPr>
          <p:cNvSpPr>
            <a:spLocks noGrp="1"/>
          </p:cNvSpPr>
          <p:nvPr>
            <p:ph type="title"/>
          </p:nvPr>
        </p:nvSpPr>
        <p:spPr/>
        <p:txBody>
          <a:bodyPr/>
          <a:lstStyle/>
          <a:p>
            <a:r>
              <a:rPr lang="en-US" dirty="0"/>
              <a:t>Financial Relationship- Manufacturers</a:t>
            </a:r>
          </a:p>
        </p:txBody>
      </p:sp>
      <p:sp>
        <p:nvSpPr>
          <p:cNvPr id="3" name="Content Placeholder 2">
            <a:extLst>
              <a:ext uri="{FF2B5EF4-FFF2-40B4-BE49-F238E27FC236}">
                <a16:creationId xmlns:a16="http://schemas.microsoft.com/office/drawing/2014/main" id="{F79ADB25-7F5B-47FA-B290-D9BB7404418A}"/>
              </a:ext>
            </a:extLst>
          </p:cNvPr>
          <p:cNvSpPr>
            <a:spLocks noGrp="1"/>
          </p:cNvSpPr>
          <p:nvPr>
            <p:ph idx="1"/>
          </p:nvPr>
        </p:nvSpPr>
        <p:spPr/>
        <p:txBody>
          <a:bodyPr>
            <a:normAutofit/>
          </a:bodyPr>
          <a:lstStyle/>
          <a:p>
            <a:r>
              <a:rPr lang="en-US" sz="2400" dirty="0"/>
              <a:t>PBMs negotiate rebates for brand name drugs in exchange for product placement</a:t>
            </a:r>
          </a:p>
          <a:p>
            <a:r>
              <a:rPr lang="en-US" sz="2400" dirty="0"/>
              <a:t>Data may also be sold to manufacturers for the purpose of rebate invoicing</a:t>
            </a:r>
          </a:p>
          <a:p>
            <a:r>
              <a:rPr lang="en-US" sz="2400" dirty="0"/>
              <a:t>Additional data may be sold that include competitor product information and may include individual prescribers and recipient data</a:t>
            </a:r>
          </a:p>
        </p:txBody>
      </p:sp>
    </p:spTree>
    <p:extLst>
      <p:ext uri="{BB962C8B-B14F-4D97-AF65-F5344CB8AC3E}">
        <p14:creationId xmlns:p14="http://schemas.microsoft.com/office/powerpoint/2010/main" val="167149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F4EB-1F9C-48E2-BE8F-D1D0E2174FD9}"/>
              </a:ext>
            </a:extLst>
          </p:cNvPr>
          <p:cNvSpPr>
            <a:spLocks noGrp="1"/>
          </p:cNvSpPr>
          <p:nvPr>
            <p:ph type="title"/>
          </p:nvPr>
        </p:nvSpPr>
        <p:spPr/>
        <p:txBody>
          <a:bodyPr/>
          <a:lstStyle/>
          <a:p>
            <a:r>
              <a:rPr lang="en-US" dirty="0"/>
              <a:t>Financial Relationship- Others</a:t>
            </a:r>
          </a:p>
        </p:txBody>
      </p:sp>
      <p:sp>
        <p:nvSpPr>
          <p:cNvPr id="3" name="Content Placeholder 2">
            <a:extLst>
              <a:ext uri="{FF2B5EF4-FFF2-40B4-BE49-F238E27FC236}">
                <a16:creationId xmlns:a16="http://schemas.microsoft.com/office/drawing/2014/main" id="{9459FC64-F553-4B89-B030-B64679374C0F}"/>
              </a:ext>
            </a:extLst>
          </p:cNvPr>
          <p:cNvSpPr>
            <a:spLocks noGrp="1"/>
          </p:cNvSpPr>
          <p:nvPr>
            <p:ph idx="1"/>
          </p:nvPr>
        </p:nvSpPr>
        <p:spPr/>
        <p:txBody>
          <a:bodyPr>
            <a:normAutofit/>
          </a:bodyPr>
          <a:lstStyle/>
          <a:p>
            <a:r>
              <a:rPr lang="en-US" sz="2400" dirty="0"/>
              <a:t>Payors</a:t>
            </a:r>
          </a:p>
          <a:p>
            <a:pPr lvl="1"/>
            <a:r>
              <a:rPr lang="en-US" sz="2400" dirty="0"/>
              <a:t>Rebates</a:t>
            </a:r>
          </a:p>
          <a:p>
            <a:pPr lvl="1"/>
            <a:r>
              <a:rPr lang="en-US" sz="2400" dirty="0"/>
              <a:t>Admin Fees</a:t>
            </a:r>
          </a:p>
          <a:p>
            <a:r>
              <a:rPr lang="en-US" sz="2400" dirty="0"/>
              <a:t>PBMs may pass a portion of rebates or discounts to the payor</a:t>
            </a:r>
          </a:p>
          <a:p>
            <a:r>
              <a:rPr lang="en-US" sz="2400" dirty="0"/>
              <a:t>Alternatively, may retain a portion of these fees as payment for the services they provide, depending on the agreements PBMs set with plan sponsors </a:t>
            </a:r>
          </a:p>
          <a:p>
            <a:endParaRPr lang="en-US" dirty="0"/>
          </a:p>
          <a:p>
            <a:endParaRPr lang="en-US" dirty="0"/>
          </a:p>
        </p:txBody>
      </p:sp>
    </p:spTree>
    <p:extLst>
      <p:ext uri="{BB962C8B-B14F-4D97-AF65-F5344CB8AC3E}">
        <p14:creationId xmlns:p14="http://schemas.microsoft.com/office/powerpoint/2010/main" val="102046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5D93-12A1-49C5-B757-2E5445CB7BB2}"/>
              </a:ext>
            </a:extLst>
          </p:cNvPr>
          <p:cNvSpPr>
            <a:spLocks noGrp="1"/>
          </p:cNvSpPr>
          <p:nvPr>
            <p:ph type="title"/>
          </p:nvPr>
        </p:nvSpPr>
        <p:spPr/>
        <p:txBody>
          <a:bodyPr/>
          <a:lstStyle/>
          <a:p>
            <a:r>
              <a:rPr lang="en-US" dirty="0"/>
              <a:t>Financial Relationship- Others</a:t>
            </a:r>
          </a:p>
        </p:txBody>
      </p:sp>
      <p:sp>
        <p:nvSpPr>
          <p:cNvPr id="3" name="Content Placeholder 2">
            <a:extLst>
              <a:ext uri="{FF2B5EF4-FFF2-40B4-BE49-F238E27FC236}">
                <a16:creationId xmlns:a16="http://schemas.microsoft.com/office/drawing/2014/main" id="{BAD37088-33DE-45AB-B4C4-58183F3BBA4C}"/>
              </a:ext>
            </a:extLst>
          </p:cNvPr>
          <p:cNvSpPr>
            <a:spLocks noGrp="1"/>
          </p:cNvSpPr>
          <p:nvPr>
            <p:ph idx="1"/>
          </p:nvPr>
        </p:nvSpPr>
        <p:spPr/>
        <p:txBody>
          <a:bodyPr>
            <a:normAutofit lnSpcReduction="10000"/>
          </a:bodyPr>
          <a:lstStyle/>
          <a:p>
            <a:r>
              <a:rPr lang="en-US" dirty="0"/>
              <a:t>Pharmacy Specific</a:t>
            </a:r>
          </a:p>
          <a:p>
            <a:pPr lvl="1"/>
            <a:r>
              <a:rPr lang="en-US" dirty="0"/>
              <a:t>Pharmacies are paying network access fees</a:t>
            </a:r>
          </a:p>
          <a:p>
            <a:pPr lvl="1"/>
            <a:r>
              <a:rPr lang="en-US" dirty="0"/>
              <a:t>Pharmacies are paying adjudication fees</a:t>
            </a:r>
          </a:p>
          <a:p>
            <a:pPr lvl="1"/>
            <a:r>
              <a:rPr lang="en-US" dirty="0"/>
              <a:t>Retroactive Fees based on patient outcomes, performance (generic dispensing rate), and program compliance (audits) all occurs after the POS</a:t>
            </a:r>
          </a:p>
          <a:p>
            <a:r>
              <a:rPr lang="en-US" dirty="0"/>
              <a:t>Patients</a:t>
            </a:r>
          </a:p>
          <a:p>
            <a:pPr lvl="1"/>
            <a:r>
              <a:rPr lang="en-US" dirty="0"/>
              <a:t>Copay </a:t>
            </a:r>
            <a:r>
              <a:rPr lang="en-US" dirty="0" err="1"/>
              <a:t>Clawback</a:t>
            </a:r>
            <a:endParaRPr lang="en-US" dirty="0"/>
          </a:p>
          <a:p>
            <a:pPr lvl="1"/>
            <a:r>
              <a:rPr lang="en-US" dirty="0"/>
              <a:t>Brand Copay to generic cost mismatch</a:t>
            </a:r>
          </a:p>
          <a:p>
            <a:pPr lvl="2"/>
            <a:r>
              <a:rPr lang="en-US" sz="2000" dirty="0"/>
              <a:t>Patient pays more for brand copay than a comparable generic (opaque)</a:t>
            </a:r>
          </a:p>
          <a:p>
            <a:pPr lvl="1"/>
            <a:r>
              <a:rPr lang="en-US" dirty="0"/>
              <a:t>Preferred Network Penalties</a:t>
            </a:r>
          </a:p>
          <a:p>
            <a:pPr lvl="1"/>
            <a:endParaRPr lang="en-US" dirty="0"/>
          </a:p>
          <a:p>
            <a:pPr lvl="1"/>
            <a:endParaRPr lang="en-US" dirty="0"/>
          </a:p>
        </p:txBody>
      </p:sp>
    </p:spTree>
    <p:extLst>
      <p:ext uri="{BB962C8B-B14F-4D97-AF65-F5344CB8AC3E}">
        <p14:creationId xmlns:p14="http://schemas.microsoft.com/office/powerpoint/2010/main" val="132542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4605-59CC-47CA-B833-DE04151A09CA}"/>
              </a:ext>
            </a:extLst>
          </p:cNvPr>
          <p:cNvSpPr>
            <a:spLocks noGrp="1"/>
          </p:cNvSpPr>
          <p:nvPr>
            <p:ph type="title"/>
          </p:nvPr>
        </p:nvSpPr>
        <p:spPr/>
        <p:txBody>
          <a:bodyPr/>
          <a:lstStyle/>
          <a:p>
            <a:r>
              <a:rPr lang="en-US" dirty="0"/>
              <a:t>Copay </a:t>
            </a:r>
            <a:r>
              <a:rPr lang="en-US" dirty="0" err="1"/>
              <a:t>ClawBack</a:t>
            </a:r>
            <a:r>
              <a:rPr lang="en-US" dirty="0"/>
              <a:t> Example</a:t>
            </a:r>
          </a:p>
        </p:txBody>
      </p:sp>
      <p:sp>
        <p:nvSpPr>
          <p:cNvPr id="3" name="Content Placeholder 2">
            <a:extLst>
              <a:ext uri="{FF2B5EF4-FFF2-40B4-BE49-F238E27FC236}">
                <a16:creationId xmlns:a16="http://schemas.microsoft.com/office/drawing/2014/main" id="{8A52135C-471F-4807-8DC6-D1B9D4E8E9CA}"/>
              </a:ext>
            </a:extLst>
          </p:cNvPr>
          <p:cNvSpPr>
            <a:spLocks noGrp="1"/>
          </p:cNvSpPr>
          <p:nvPr>
            <p:ph idx="1"/>
          </p:nvPr>
        </p:nvSpPr>
        <p:spPr/>
        <p:txBody>
          <a:bodyPr>
            <a:normAutofit fontScale="85000" lnSpcReduction="20000"/>
          </a:bodyPr>
          <a:lstStyle/>
          <a:p>
            <a:r>
              <a:rPr lang="en-US" dirty="0"/>
              <a:t>The pharmacy’s cash price for a product is $7</a:t>
            </a:r>
          </a:p>
          <a:p>
            <a:r>
              <a:rPr lang="en-US" dirty="0"/>
              <a:t>The patient’s copay through insurance is $25 </a:t>
            </a:r>
          </a:p>
          <a:p>
            <a:r>
              <a:rPr lang="en-US" dirty="0"/>
              <a:t>Claim is adjudicated to the PBM</a:t>
            </a:r>
          </a:p>
          <a:p>
            <a:pPr lvl="1"/>
            <a:r>
              <a:rPr lang="en-US" dirty="0"/>
              <a:t>Payor is charged $30 for $7 cash prescription</a:t>
            </a:r>
          </a:p>
          <a:p>
            <a:pPr lvl="1"/>
            <a:r>
              <a:rPr lang="en-US" dirty="0"/>
              <a:t>Patient is charged $25 for $7 cash prescription</a:t>
            </a:r>
          </a:p>
          <a:p>
            <a:pPr lvl="1"/>
            <a:r>
              <a:rPr lang="en-US" dirty="0"/>
              <a:t>Pharmacy is paid $4 for $7 cash prescription</a:t>
            </a:r>
          </a:p>
          <a:p>
            <a:pPr lvl="1"/>
            <a:r>
              <a:rPr lang="en-US" dirty="0"/>
              <a:t>PBM later ‘</a:t>
            </a:r>
            <a:r>
              <a:rPr lang="en-US" dirty="0" err="1"/>
              <a:t>clawsback</a:t>
            </a:r>
            <a:r>
              <a:rPr lang="en-US" dirty="0"/>
              <a:t>’ the patient copay from the pharmacy for $25, charges the employer $30 for the prescription, and pays the pharmacy $4. </a:t>
            </a:r>
          </a:p>
          <a:p>
            <a:pPr lvl="1"/>
            <a:r>
              <a:rPr lang="en-US" dirty="0"/>
              <a:t>The PBM has paid $4 but received $55 for a net of $51 (spread)</a:t>
            </a:r>
          </a:p>
          <a:p>
            <a:pPr lvl="1"/>
            <a:r>
              <a:rPr lang="en-US" dirty="0"/>
              <a:t>The patient has paid an additional $18 over the cash price</a:t>
            </a:r>
          </a:p>
          <a:p>
            <a:pPr lvl="1"/>
            <a:r>
              <a:rPr lang="en-US" dirty="0"/>
              <a:t>The plan has paid an additional $23 over the cash price</a:t>
            </a:r>
          </a:p>
          <a:p>
            <a:pPr lvl="1"/>
            <a:r>
              <a:rPr lang="en-US" dirty="0"/>
              <a:t>The pharmacy is out $3</a:t>
            </a:r>
          </a:p>
        </p:txBody>
      </p:sp>
    </p:spTree>
    <p:extLst>
      <p:ext uri="{BB962C8B-B14F-4D97-AF65-F5344CB8AC3E}">
        <p14:creationId xmlns:p14="http://schemas.microsoft.com/office/powerpoint/2010/main" val="485685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A6E5-F943-49C3-82C7-B9F13C26EF60}"/>
              </a:ext>
            </a:extLst>
          </p:cNvPr>
          <p:cNvSpPr>
            <a:spLocks noGrp="1"/>
          </p:cNvSpPr>
          <p:nvPr>
            <p:ph type="title"/>
          </p:nvPr>
        </p:nvSpPr>
        <p:spPr/>
        <p:txBody>
          <a:bodyPr/>
          <a:lstStyle/>
          <a:p>
            <a:r>
              <a:rPr lang="en-US" dirty="0"/>
              <a:t>Market considerations / COI</a:t>
            </a:r>
          </a:p>
        </p:txBody>
      </p:sp>
      <p:sp>
        <p:nvSpPr>
          <p:cNvPr id="3" name="Content Placeholder 2">
            <a:extLst>
              <a:ext uri="{FF2B5EF4-FFF2-40B4-BE49-F238E27FC236}">
                <a16:creationId xmlns:a16="http://schemas.microsoft.com/office/drawing/2014/main" id="{078B819E-1023-4553-B3CF-AE1702C33046}"/>
              </a:ext>
            </a:extLst>
          </p:cNvPr>
          <p:cNvSpPr>
            <a:spLocks noGrp="1"/>
          </p:cNvSpPr>
          <p:nvPr>
            <p:ph idx="1"/>
          </p:nvPr>
        </p:nvSpPr>
        <p:spPr/>
        <p:txBody>
          <a:bodyPr>
            <a:normAutofit/>
          </a:bodyPr>
          <a:lstStyle/>
          <a:p>
            <a:r>
              <a:rPr lang="en-US" sz="2800" dirty="0"/>
              <a:t>Vertical Integration/Consolidations- the 3 largest players are owned by health plans</a:t>
            </a:r>
          </a:p>
          <a:p>
            <a:r>
              <a:rPr lang="en-US" sz="2800" dirty="0"/>
              <a:t>Pharmacy Ownership- All own specialty and mail order pharmacies </a:t>
            </a:r>
          </a:p>
          <a:p>
            <a:r>
              <a:rPr lang="en-US" sz="2800" dirty="0"/>
              <a:t>One owns a large retail chain</a:t>
            </a:r>
          </a:p>
          <a:p>
            <a:endParaRPr lang="en-US" dirty="0"/>
          </a:p>
        </p:txBody>
      </p:sp>
    </p:spTree>
    <p:extLst>
      <p:ext uri="{BB962C8B-B14F-4D97-AF65-F5344CB8AC3E}">
        <p14:creationId xmlns:p14="http://schemas.microsoft.com/office/powerpoint/2010/main" val="248637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CFCD-4B6D-49BD-A5EF-450CED621B50}"/>
              </a:ext>
            </a:extLst>
          </p:cNvPr>
          <p:cNvSpPr>
            <a:spLocks noGrp="1"/>
          </p:cNvSpPr>
          <p:nvPr>
            <p:ph type="title"/>
          </p:nvPr>
        </p:nvSpPr>
        <p:spPr/>
        <p:txBody>
          <a:bodyPr/>
          <a:lstStyle/>
          <a:p>
            <a:r>
              <a:rPr lang="en-US" dirty="0"/>
              <a:t>Case Study- Insulin</a:t>
            </a:r>
          </a:p>
        </p:txBody>
      </p:sp>
      <p:sp>
        <p:nvSpPr>
          <p:cNvPr id="3" name="Content Placeholder 2">
            <a:extLst>
              <a:ext uri="{FF2B5EF4-FFF2-40B4-BE49-F238E27FC236}">
                <a16:creationId xmlns:a16="http://schemas.microsoft.com/office/drawing/2014/main" id="{CC4A9CAA-E517-419C-AD9C-500C52408BB0}"/>
              </a:ext>
            </a:extLst>
          </p:cNvPr>
          <p:cNvSpPr>
            <a:spLocks noGrp="1"/>
          </p:cNvSpPr>
          <p:nvPr>
            <p:ph idx="1"/>
          </p:nvPr>
        </p:nvSpPr>
        <p:spPr/>
        <p:txBody>
          <a:bodyPr>
            <a:normAutofit fontScale="92500"/>
          </a:bodyPr>
          <a:lstStyle/>
          <a:p>
            <a:r>
              <a:rPr lang="en-US" sz="2400" dirty="0"/>
              <a:t>Banting and Best et al are credited with the discovery in the early 1920’s</a:t>
            </a:r>
            <a:endParaRPr lang="en-US" sz="2400" baseline="30000" dirty="0"/>
          </a:p>
          <a:p>
            <a:r>
              <a:rPr lang="en-US" sz="2400" dirty="0"/>
              <a:t>Injected animal derived insulin into diabetic humans</a:t>
            </a:r>
            <a:endParaRPr lang="en-US" sz="2400" baseline="30000" dirty="0"/>
          </a:p>
          <a:p>
            <a:r>
              <a:rPr lang="en-US" sz="2400" dirty="0"/>
              <a:t>Went on to win a Nobel peace prize</a:t>
            </a:r>
            <a:endParaRPr lang="en-US" sz="2400" baseline="30000" dirty="0"/>
          </a:p>
          <a:p>
            <a:r>
              <a:rPr lang="en-US" sz="2400" dirty="0"/>
              <a:t>Sold the patent to the University of Toronto for $3</a:t>
            </a:r>
            <a:endParaRPr lang="en-US" sz="2400" baseline="30000" dirty="0"/>
          </a:p>
          <a:p>
            <a:r>
              <a:rPr lang="en-US" sz="2400" dirty="0"/>
              <a:t>Banting was not on the original patent as he felt it was a violation of the Hippocratic Oath</a:t>
            </a:r>
            <a:endParaRPr lang="en-US" sz="2400" baseline="30000" dirty="0"/>
          </a:p>
          <a:p>
            <a:r>
              <a:rPr lang="en-US" sz="2400" dirty="0"/>
              <a:t>All the principals credited with the discovery felt insulin should be widely available as possible without a barrier to cost</a:t>
            </a:r>
            <a:endParaRPr lang="en-US" sz="2400" baseline="30000" dirty="0"/>
          </a:p>
          <a:p>
            <a:endParaRPr lang="en-US" dirty="0"/>
          </a:p>
        </p:txBody>
      </p:sp>
    </p:spTree>
    <p:extLst>
      <p:ext uri="{BB962C8B-B14F-4D97-AF65-F5344CB8AC3E}">
        <p14:creationId xmlns:p14="http://schemas.microsoft.com/office/powerpoint/2010/main" val="1758548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4A6F-AFE5-4809-82C4-5F1A69E16A05}"/>
              </a:ext>
            </a:extLst>
          </p:cNvPr>
          <p:cNvSpPr>
            <a:spLocks noGrp="1"/>
          </p:cNvSpPr>
          <p:nvPr>
            <p:ph type="title"/>
          </p:nvPr>
        </p:nvSpPr>
        <p:spPr/>
        <p:txBody>
          <a:bodyPr/>
          <a:lstStyle/>
          <a:p>
            <a:r>
              <a:rPr lang="en-US" dirty="0"/>
              <a:t>PBMs and Pricing</a:t>
            </a:r>
          </a:p>
        </p:txBody>
      </p:sp>
      <p:sp>
        <p:nvSpPr>
          <p:cNvPr id="3" name="Content Placeholder 2">
            <a:extLst>
              <a:ext uri="{FF2B5EF4-FFF2-40B4-BE49-F238E27FC236}">
                <a16:creationId xmlns:a16="http://schemas.microsoft.com/office/drawing/2014/main" id="{751E8650-EED7-4CFA-B321-42CE1BEDB680}"/>
              </a:ext>
            </a:extLst>
          </p:cNvPr>
          <p:cNvSpPr>
            <a:spLocks noGrp="1"/>
          </p:cNvSpPr>
          <p:nvPr>
            <p:ph idx="1"/>
          </p:nvPr>
        </p:nvSpPr>
        <p:spPr/>
        <p:txBody>
          <a:bodyPr>
            <a:normAutofit lnSpcReduction="10000"/>
          </a:bodyPr>
          <a:lstStyle/>
          <a:p>
            <a:r>
              <a:rPr lang="en-US" dirty="0"/>
              <a:t>PBMs feature in almost all of the key transactions that drive the price of a drug </a:t>
            </a:r>
          </a:p>
          <a:p>
            <a:r>
              <a:rPr lang="en-US" dirty="0"/>
              <a:t>Criticized for lack of transparency</a:t>
            </a:r>
          </a:p>
          <a:p>
            <a:r>
              <a:rPr lang="en-US" dirty="0"/>
              <a:t>This level of involvement has led to imperfect information when entering into negotiations with manufacturers, plan sponsors, and pharmacies</a:t>
            </a:r>
          </a:p>
          <a:p>
            <a:r>
              <a:rPr lang="en-US" dirty="0"/>
              <a:t>PCMA has cited a report finding that PBMs direct over 90% of rebates to plan sponsors and noted that some plans require all rebates to be transferred to the plan.</a:t>
            </a:r>
          </a:p>
          <a:p>
            <a:pPr lvl="1"/>
            <a:r>
              <a:rPr lang="en-US" dirty="0"/>
              <a:t>Manufacturer contracts were not disclosed</a:t>
            </a:r>
          </a:p>
          <a:p>
            <a:pPr lvl="1"/>
            <a:r>
              <a:rPr lang="en-US" dirty="0"/>
              <a:t>Critics assert that PBMs designate some payments from manufacturers and pharmacies as fees rather than rebates to prevent pass through to the payer</a:t>
            </a:r>
          </a:p>
        </p:txBody>
      </p:sp>
    </p:spTree>
    <p:extLst>
      <p:ext uri="{BB962C8B-B14F-4D97-AF65-F5344CB8AC3E}">
        <p14:creationId xmlns:p14="http://schemas.microsoft.com/office/powerpoint/2010/main" val="3686715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1988-578B-46A0-8D01-F5CD49B126B2}"/>
              </a:ext>
            </a:extLst>
          </p:cNvPr>
          <p:cNvSpPr>
            <a:spLocks noGrp="1"/>
          </p:cNvSpPr>
          <p:nvPr>
            <p:ph type="title"/>
          </p:nvPr>
        </p:nvSpPr>
        <p:spPr/>
        <p:txBody>
          <a:bodyPr/>
          <a:lstStyle/>
          <a:p>
            <a:r>
              <a:rPr lang="en-US" dirty="0"/>
              <a:t>PBMs and Pricing</a:t>
            </a:r>
          </a:p>
        </p:txBody>
      </p:sp>
      <p:sp>
        <p:nvSpPr>
          <p:cNvPr id="3" name="Content Placeholder 2">
            <a:extLst>
              <a:ext uri="{FF2B5EF4-FFF2-40B4-BE49-F238E27FC236}">
                <a16:creationId xmlns:a16="http://schemas.microsoft.com/office/drawing/2014/main" id="{6663F8BE-0180-4773-93B3-5E866079B24D}"/>
              </a:ext>
            </a:extLst>
          </p:cNvPr>
          <p:cNvSpPr>
            <a:spLocks noGrp="1"/>
          </p:cNvSpPr>
          <p:nvPr>
            <p:ph idx="1"/>
          </p:nvPr>
        </p:nvSpPr>
        <p:spPr/>
        <p:txBody>
          <a:bodyPr/>
          <a:lstStyle/>
          <a:p>
            <a:r>
              <a:rPr lang="en-US" sz="2400" dirty="0"/>
              <a:t>Does PBM ownership of pharmacies present an inherent conflict of interest?</a:t>
            </a:r>
          </a:p>
          <a:p>
            <a:r>
              <a:rPr lang="en-US" sz="2400" dirty="0"/>
              <a:t>Evidence suggests that vertical integration does have an impact on plans’ and consumers’ use of particular pharmacies</a:t>
            </a:r>
          </a:p>
          <a:p>
            <a:r>
              <a:rPr lang="en-US" sz="2400" dirty="0"/>
              <a:t>Proponents of transparency argue that providing information about the financial transactions taking place between PBMs and the other entities in the drug supply chain would reveal the value these intermediaries provide, their current profitability, and their role, if any, in increasing prescription drug prices</a:t>
            </a:r>
          </a:p>
          <a:p>
            <a:endParaRPr lang="en-US" dirty="0"/>
          </a:p>
          <a:p>
            <a:endParaRPr lang="en-US" dirty="0"/>
          </a:p>
          <a:p>
            <a:endParaRPr lang="en-US" dirty="0"/>
          </a:p>
        </p:txBody>
      </p:sp>
    </p:spTree>
    <p:extLst>
      <p:ext uri="{BB962C8B-B14F-4D97-AF65-F5344CB8AC3E}">
        <p14:creationId xmlns:p14="http://schemas.microsoft.com/office/powerpoint/2010/main" val="3957810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6730-7559-4FF9-AF83-F5178CAD317E}"/>
              </a:ext>
            </a:extLst>
          </p:cNvPr>
          <p:cNvSpPr>
            <a:spLocks noGrp="1"/>
          </p:cNvSpPr>
          <p:nvPr>
            <p:ph type="title"/>
          </p:nvPr>
        </p:nvSpPr>
        <p:spPr/>
        <p:txBody>
          <a:bodyPr/>
          <a:lstStyle/>
          <a:p>
            <a:r>
              <a:rPr lang="en-US" dirty="0"/>
              <a:t>PBMs and Pricing</a:t>
            </a:r>
          </a:p>
        </p:txBody>
      </p:sp>
      <p:sp>
        <p:nvSpPr>
          <p:cNvPr id="3" name="Content Placeholder 2">
            <a:extLst>
              <a:ext uri="{FF2B5EF4-FFF2-40B4-BE49-F238E27FC236}">
                <a16:creationId xmlns:a16="http://schemas.microsoft.com/office/drawing/2014/main" id="{9BD9D3C6-3E93-489D-B397-696767000E66}"/>
              </a:ext>
            </a:extLst>
          </p:cNvPr>
          <p:cNvSpPr>
            <a:spLocks noGrp="1"/>
          </p:cNvSpPr>
          <p:nvPr>
            <p:ph idx="1"/>
          </p:nvPr>
        </p:nvSpPr>
        <p:spPr/>
        <p:txBody>
          <a:bodyPr>
            <a:normAutofit fontScale="92500" lnSpcReduction="10000"/>
          </a:bodyPr>
          <a:lstStyle/>
          <a:p>
            <a:r>
              <a:rPr lang="en-US" dirty="0"/>
              <a:t>Representatives of PBMs argue that their agreements offer sufficient transparency “to the extent demanded in the competitive market and in response to negotiations with individual clients.” </a:t>
            </a:r>
          </a:p>
          <a:p>
            <a:r>
              <a:rPr lang="en-US" dirty="0"/>
              <a:t>Disclosing these data, PBMs argue, “would harm competition and could raise—rather than lower—drug prices.”</a:t>
            </a:r>
          </a:p>
          <a:p>
            <a:r>
              <a:rPr lang="en-US" dirty="0"/>
              <a:t>With the exception of an administrative fee, other PBM revenue streams (fees, spread, and rebates) may be inaccessible to the payer</a:t>
            </a:r>
          </a:p>
          <a:p>
            <a:r>
              <a:rPr lang="en-US" dirty="0"/>
              <a:t>Theoretically, payers (and patients) have benefited from these other revenue streams through reduced admin fees (and premiums)</a:t>
            </a:r>
          </a:p>
          <a:p>
            <a:r>
              <a:rPr lang="en-US" dirty="0"/>
              <a:t>Removing these sources of revenue will likely increase the administrative fee to the payer</a:t>
            </a:r>
          </a:p>
          <a:p>
            <a:endParaRPr lang="en-US" dirty="0"/>
          </a:p>
        </p:txBody>
      </p:sp>
    </p:spTree>
    <p:extLst>
      <p:ext uri="{BB962C8B-B14F-4D97-AF65-F5344CB8AC3E}">
        <p14:creationId xmlns:p14="http://schemas.microsoft.com/office/powerpoint/2010/main" val="977829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65CC-2886-40AC-963F-40B1255A2828}"/>
              </a:ext>
            </a:extLst>
          </p:cNvPr>
          <p:cNvSpPr>
            <a:spLocks noGrp="1"/>
          </p:cNvSpPr>
          <p:nvPr>
            <p:ph type="title"/>
          </p:nvPr>
        </p:nvSpPr>
        <p:spPr/>
        <p:txBody>
          <a:bodyPr/>
          <a:lstStyle/>
          <a:p>
            <a:r>
              <a:rPr lang="en-US" dirty="0"/>
              <a:t>PBM Takeaways</a:t>
            </a:r>
          </a:p>
        </p:txBody>
      </p:sp>
      <p:sp>
        <p:nvSpPr>
          <p:cNvPr id="3" name="Content Placeholder 2">
            <a:extLst>
              <a:ext uri="{FF2B5EF4-FFF2-40B4-BE49-F238E27FC236}">
                <a16:creationId xmlns:a16="http://schemas.microsoft.com/office/drawing/2014/main" id="{5C31860B-A6C3-42C2-AC63-E46DA97E2B11}"/>
              </a:ext>
            </a:extLst>
          </p:cNvPr>
          <p:cNvSpPr>
            <a:spLocks noGrp="1"/>
          </p:cNvSpPr>
          <p:nvPr>
            <p:ph idx="1"/>
          </p:nvPr>
        </p:nvSpPr>
        <p:spPr/>
        <p:txBody>
          <a:bodyPr>
            <a:normAutofit/>
          </a:bodyPr>
          <a:lstStyle/>
          <a:p>
            <a:r>
              <a:rPr lang="en-US" dirty="0"/>
              <a:t>Difficult to calculate the cost of a medication because:</a:t>
            </a:r>
          </a:p>
          <a:p>
            <a:pPr lvl="1"/>
            <a:r>
              <a:rPr lang="en-US" dirty="0"/>
              <a:t>Rebates- are applied after the POS and payers may or may not be aware of the full rebate amount or fees paid by manufacturers</a:t>
            </a:r>
          </a:p>
          <a:p>
            <a:pPr lvl="1"/>
            <a:r>
              <a:rPr lang="en-US" dirty="0"/>
              <a:t>Spread Pricing- Pharmacies are unaware of what the plan has been charged and plans are unaware of what the pharmacy was paid</a:t>
            </a:r>
          </a:p>
          <a:p>
            <a:pPr lvl="1"/>
            <a:r>
              <a:rPr lang="en-US" dirty="0"/>
              <a:t>Retroactive Fees to pharmacies are often applied after the POS and in aggregate across many different medications</a:t>
            </a:r>
          </a:p>
          <a:p>
            <a:r>
              <a:rPr lang="en-US" dirty="0"/>
              <a:t>Some PBMs revenue streams are considered proprietary and confidential</a:t>
            </a:r>
          </a:p>
          <a:p>
            <a:r>
              <a:rPr lang="en-US" dirty="0"/>
              <a:t>Removing these revenue streams in favor of transparency will likely result in a higher admin fee to the payer (patient premiums)</a:t>
            </a:r>
          </a:p>
        </p:txBody>
      </p:sp>
    </p:spTree>
    <p:extLst>
      <p:ext uri="{BB962C8B-B14F-4D97-AF65-F5344CB8AC3E}">
        <p14:creationId xmlns:p14="http://schemas.microsoft.com/office/powerpoint/2010/main" val="1446546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8FD2-3812-47A7-95FF-7CBB5024325A}"/>
              </a:ext>
            </a:extLst>
          </p:cNvPr>
          <p:cNvSpPr>
            <a:spLocks noGrp="1"/>
          </p:cNvSpPr>
          <p:nvPr>
            <p:ph type="title"/>
          </p:nvPr>
        </p:nvSpPr>
        <p:spPr/>
        <p:txBody>
          <a:bodyPr/>
          <a:lstStyle/>
          <a:p>
            <a:r>
              <a:rPr lang="en-US" dirty="0"/>
              <a:t>Wholesalers</a:t>
            </a:r>
          </a:p>
        </p:txBody>
      </p:sp>
      <p:sp>
        <p:nvSpPr>
          <p:cNvPr id="3" name="Content Placeholder 2">
            <a:extLst>
              <a:ext uri="{FF2B5EF4-FFF2-40B4-BE49-F238E27FC236}">
                <a16:creationId xmlns:a16="http://schemas.microsoft.com/office/drawing/2014/main" id="{A1786693-7C3B-4412-86CE-0BCBB728C966}"/>
              </a:ext>
            </a:extLst>
          </p:cNvPr>
          <p:cNvSpPr>
            <a:spLocks noGrp="1"/>
          </p:cNvSpPr>
          <p:nvPr>
            <p:ph idx="1"/>
          </p:nvPr>
        </p:nvSpPr>
        <p:spPr/>
        <p:txBody>
          <a:bodyPr>
            <a:normAutofit/>
          </a:bodyPr>
          <a:lstStyle/>
          <a:p>
            <a:r>
              <a:rPr lang="en-US" dirty="0"/>
              <a:t>Wholesale distributors- transfer drugs from manufacturers to pharmacies </a:t>
            </a:r>
          </a:p>
          <a:p>
            <a:r>
              <a:rPr lang="en-US" dirty="0"/>
              <a:t>There is no legal requirement that manufacturers use distributors</a:t>
            </a:r>
          </a:p>
          <a:p>
            <a:r>
              <a:rPr lang="en-US" dirty="0"/>
              <a:t>Distributors—touch nearly every drug sale in the United States.</a:t>
            </a:r>
          </a:p>
          <a:p>
            <a:r>
              <a:rPr lang="en-US" dirty="0"/>
              <a:t>Distributors negotiate complex and confidential price concessions and service arrangements with manufacturers, pharmacies, and other purchasers. </a:t>
            </a:r>
          </a:p>
          <a:p>
            <a:r>
              <a:rPr lang="en-US" dirty="0"/>
              <a:t>These agreements are confidential which hinders market transparency. </a:t>
            </a:r>
          </a:p>
          <a:p>
            <a:r>
              <a:rPr lang="en-US" dirty="0"/>
              <a:t>These agreements are tied to list price; distributors benefit from rising drug costs, making it possible that these arrangements contribute to or sustain rising drug prices in the market. </a:t>
            </a:r>
          </a:p>
        </p:txBody>
      </p:sp>
    </p:spTree>
    <p:extLst>
      <p:ext uri="{BB962C8B-B14F-4D97-AF65-F5344CB8AC3E}">
        <p14:creationId xmlns:p14="http://schemas.microsoft.com/office/powerpoint/2010/main" val="527089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D963-4983-4DDB-8871-A211A245EE71}"/>
              </a:ext>
            </a:extLst>
          </p:cNvPr>
          <p:cNvSpPr>
            <a:spLocks noGrp="1"/>
          </p:cNvSpPr>
          <p:nvPr>
            <p:ph type="title"/>
          </p:nvPr>
        </p:nvSpPr>
        <p:spPr/>
        <p:txBody>
          <a:bodyPr/>
          <a:lstStyle/>
          <a:p>
            <a:r>
              <a:rPr lang="en-US" dirty="0"/>
              <a:t>Wholesaler Contractual Relationships</a:t>
            </a:r>
          </a:p>
        </p:txBody>
      </p:sp>
      <p:sp>
        <p:nvSpPr>
          <p:cNvPr id="3" name="Content Placeholder 2">
            <a:extLst>
              <a:ext uri="{FF2B5EF4-FFF2-40B4-BE49-F238E27FC236}">
                <a16:creationId xmlns:a16="http://schemas.microsoft.com/office/drawing/2014/main" id="{4BA774B1-2DCB-4E48-805B-11DD59A89639}"/>
              </a:ext>
            </a:extLst>
          </p:cNvPr>
          <p:cNvSpPr>
            <a:spLocks noGrp="1"/>
          </p:cNvSpPr>
          <p:nvPr>
            <p:ph idx="1"/>
          </p:nvPr>
        </p:nvSpPr>
        <p:spPr/>
        <p:txBody>
          <a:bodyPr/>
          <a:lstStyle/>
          <a:p>
            <a:r>
              <a:rPr lang="en-US" sz="2400" dirty="0"/>
              <a:t>With Manufacturers for distribution</a:t>
            </a:r>
          </a:p>
          <a:p>
            <a:r>
              <a:rPr lang="en-US" sz="2400" dirty="0"/>
              <a:t>With Pharmacies (PBMs) for Distribution</a:t>
            </a:r>
          </a:p>
          <a:p>
            <a:r>
              <a:rPr lang="en-US" sz="2400" dirty="0"/>
              <a:t>With GPOs for price negotiations</a:t>
            </a:r>
          </a:p>
          <a:p>
            <a:r>
              <a:rPr lang="en-US" sz="2400" dirty="0"/>
              <a:t>With PSAOs (some ownership interest)</a:t>
            </a:r>
          </a:p>
          <a:p>
            <a:endParaRPr lang="en-US" dirty="0"/>
          </a:p>
          <a:p>
            <a:endParaRPr lang="en-US" dirty="0"/>
          </a:p>
        </p:txBody>
      </p:sp>
    </p:spTree>
    <p:extLst>
      <p:ext uri="{BB962C8B-B14F-4D97-AF65-F5344CB8AC3E}">
        <p14:creationId xmlns:p14="http://schemas.microsoft.com/office/powerpoint/2010/main" val="2148852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775B-588A-4743-A77E-A6F1AB6CFE9A}"/>
              </a:ext>
            </a:extLst>
          </p:cNvPr>
          <p:cNvSpPr>
            <a:spLocks noGrp="1"/>
          </p:cNvSpPr>
          <p:nvPr>
            <p:ph type="title"/>
          </p:nvPr>
        </p:nvSpPr>
        <p:spPr/>
        <p:txBody>
          <a:bodyPr/>
          <a:lstStyle/>
          <a:p>
            <a:r>
              <a:rPr lang="en-US" dirty="0"/>
              <a:t>Wholesaler Other Relationships </a:t>
            </a:r>
          </a:p>
        </p:txBody>
      </p:sp>
      <p:sp>
        <p:nvSpPr>
          <p:cNvPr id="3" name="Content Placeholder 2">
            <a:extLst>
              <a:ext uri="{FF2B5EF4-FFF2-40B4-BE49-F238E27FC236}">
                <a16:creationId xmlns:a16="http://schemas.microsoft.com/office/drawing/2014/main" id="{58FB3BF7-AAE0-4638-9691-1A3E25FD75D9}"/>
              </a:ext>
            </a:extLst>
          </p:cNvPr>
          <p:cNvSpPr>
            <a:spLocks noGrp="1"/>
          </p:cNvSpPr>
          <p:nvPr>
            <p:ph idx="1"/>
          </p:nvPr>
        </p:nvSpPr>
        <p:spPr/>
        <p:txBody>
          <a:bodyPr>
            <a:normAutofit/>
          </a:bodyPr>
          <a:lstStyle/>
          <a:p>
            <a:r>
              <a:rPr lang="en-US" sz="2400" dirty="0"/>
              <a:t>Financial</a:t>
            </a:r>
          </a:p>
          <a:p>
            <a:pPr lvl="1"/>
            <a:r>
              <a:rPr lang="en-US" sz="2400" dirty="0"/>
              <a:t>*To* the manufacturer to pay for medications</a:t>
            </a:r>
          </a:p>
          <a:p>
            <a:pPr lvl="1"/>
            <a:r>
              <a:rPr lang="en-US" sz="2400" dirty="0"/>
              <a:t>*From* pharmacies to pay for medications</a:t>
            </a:r>
          </a:p>
          <a:p>
            <a:r>
              <a:rPr lang="en-US" sz="2400" dirty="0"/>
              <a:t>Product Flow</a:t>
            </a:r>
          </a:p>
          <a:p>
            <a:pPr lvl="1"/>
            <a:r>
              <a:rPr lang="en-US" sz="2400" dirty="0"/>
              <a:t>Manufacturer to Wholesaler</a:t>
            </a:r>
          </a:p>
          <a:p>
            <a:pPr lvl="1"/>
            <a:r>
              <a:rPr lang="en-US" sz="2400" dirty="0"/>
              <a:t>Wholesaler to Pharmacy</a:t>
            </a:r>
          </a:p>
        </p:txBody>
      </p:sp>
    </p:spTree>
    <p:extLst>
      <p:ext uri="{BB962C8B-B14F-4D97-AF65-F5344CB8AC3E}">
        <p14:creationId xmlns:p14="http://schemas.microsoft.com/office/powerpoint/2010/main" val="3289830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8DA7-43F2-4D42-96A7-7913840113CC}"/>
              </a:ext>
            </a:extLst>
          </p:cNvPr>
          <p:cNvSpPr>
            <a:spLocks noGrp="1"/>
          </p:cNvSpPr>
          <p:nvPr>
            <p:ph type="title"/>
          </p:nvPr>
        </p:nvSpPr>
        <p:spPr/>
        <p:txBody>
          <a:bodyPr/>
          <a:lstStyle/>
          <a:p>
            <a:r>
              <a:rPr lang="en-US" dirty="0"/>
              <a:t>Wholesaler Takeaways</a:t>
            </a:r>
          </a:p>
        </p:txBody>
      </p:sp>
      <p:sp>
        <p:nvSpPr>
          <p:cNvPr id="3" name="Content Placeholder 2">
            <a:extLst>
              <a:ext uri="{FF2B5EF4-FFF2-40B4-BE49-F238E27FC236}">
                <a16:creationId xmlns:a16="http://schemas.microsoft.com/office/drawing/2014/main" id="{3B231383-E81F-4AFD-AF04-F1A0D96F648E}"/>
              </a:ext>
            </a:extLst>
          </p:cNvPr>
          <p:cNvSpPr>
            <a:spLocks noGrp="1"/>
          </p:cNvSpPr>
          <p:nvPr>
            <p:ph idx="1"/>
          </p:nvPr>
        </p:nvSpPr>
        <p:spPr/>
        <p:txBody>
          <a:bodyPr>
            <a:noAutofit/>
          </a:bodyPr>
          <a:lstStyle/>
          <a:p>
            <a:r>
              <a:rPr lang="en-US" sz="2400" dirty="0"/>
              <a:t>Distributors generally purchase products from a manufacturer at the list price less a discount, which varies widely depending on whether the drug is a generic or brand name product. </a:t>
            </a:r>
          </a:p>
          <a:p>
            <a:r>
              <a:rPr lang="en-US" sz="2400" dirty="0"/>
              <a:t>Distributors generally negotiate larger discounts when purchasing generics. </a:t>
            </a:r>
          </a:p>
          <a:p>
            <a:r>
              <a:rPr lang="en-US" sz="2400" dirty="0"/>
              <a:t>Securities filings suggest that distributors benefit from higher list prices.</a:t>
            </a:r>
          </a:p>
          <a:p>
            <a:r>
              <a:rPr lang="en-US" sz="2400" dirty="0"/>
              <a:t>Some financial arrangements with manufacturers may also be based in part on list price inflation.</a:t>
            </a:r>
          </a:p>
        </p:txBody>
      </p:sp>
    </p:spTree>
    <p:extLst>
      <p:ext uri="{BB962C8B-B14F-4D97-AF65-F5344CB8AC3E}">
        <p14:creationId xmlns:p14="http://schemas.microsoft.com/office/powerpoint/2010/main" val="3466656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A80B-F101-49DB-AE87-1038ED38C489}"/>
              </a:ext>
            </a:extLst>
          </p:cNvPr>
          <p:cNvSpPr>
            <a:spLocks noGrp="1"/>
          </p:cNvSpPr>
          <p:nvPr>
            <p:ph type="title"/>
          </p:nvPr>
        </p:nvSpPr>
        <p:spPr/>
        <p:txBody>
          <a:bodyPr/>
          <a:lstStyle/>
          <a:p>
            <a:r>
              <a:rPr lang="en-US" dirty="0"/>
              <a:t>Pharmacies</a:t>
            </a:r>
          </a:p>
        </p:txBody>
      </p:sp>
      <p:sp>
        <p:nvSpPr>
          <p:cNvPr id="3" name="Content Placeholder 2">
            <a:extLst>
              <a:ext uri="{FF2B5EF4-FFF2-40B4-BE49-F238E27FC236}">
                <a16:creationId xmlns:a16="http://schemas.microsoft.com/office/drawing/2014/main" id="{C490D507-A9D9-43C3-8BA4-43F298BCC34A}"/>
              </a:ext>
            </a:extLst>
          </p:cNvPr>
          <p:cNvSpPr>
            <a:spLocks noGrp="1"/>
          </p:cNvSpPr>
          <p:nvPr>
            <p:ph idx="1"/>
          </p:nvPr>
        </p:nvSpPr>
        <p:spPr/>
        <p:txBody>
          <a:bodyPr>
            <a:normAutofit/>
          </a:bodyPr>
          <a:lstStyle/>
          <a:p>
            <a:r>
              <a:rPr lang="en-US" sz="2400" dirty="0"/>
              <a:t>Pharmacies typically purchase from wholesale distributors; some larger retail and chain pharmacies may purchase directly from manufacturers.</a:t>
            </a:r>
          </a:p>
          <a:p>
            <a:r>
              <a:rPr lang="en-US" sz="2400" dirty="0"/>
              <a:t>Medication is dispensed to the consumer, the pharmacy collects any cost-sharing obligations which is then transferred to the plan sponsor or PBM.</a:t>
            </a:r>
          </a:p>
          <a:p>
            <a:r>
              <a:rPr lang="en-US" sz="2400" dirty="0"/>
              <a:t>The plan sponsor or PBM reimburses the pharmacy at the negotiated price, which includes the cost of the drug itself and any dispensing fee.</a:t>
            </a:r>
          </a:p>
        </p:txBody>
      </p:sp>
    </p:spTree>
    <p:extLst>
      <p:ext uri="{BB962C8B-B14F-4D97-AF65-F5344CB8AC3E}">
        <p14:creationId xmlns:p14="http://schemas.microsoft.com/office/powerpoint/2010/main" val="2378504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807B-F605-42C3-AF45-387AC93C0295}"/>
              </a:ext>
            </a:extLst>
          </p:cNvPr>
          <p:cNvSpPr>
            <a:spLocks noGrp="1"/>
          </p:cNvSpPr>
          <p:nvPr>
            <p:ph type="title"/>
          </p:nvPr>
        </p:nvSpPr>
        <p:spPr/>
        <p:txBody>
          <a:bodyPr/>
          <a:lstStyle/>
          <a:p>
            <a:r>
              <a:rPr lang="en-US" dirty="0"/>
              <a:t>Contractual	Relationships</a:t>
            </a:r>
          </a:p>
        </p:txBody>
      </p:sp>
      <p:sp>
        <p:nvSpPr>
          <p:cNvPr id="3" name="Content Placeholder 2">
            <a:extLst>
              <a:ext uri="{FF2B5EF4-FFF2-40B4-BE49-F238E27FC236}">
                <a16:creationId xmlns:a16="http://schemas.microsoft.com/office/drawing/2014/main" id="{E4EA1F0C-59D0-41F6-B544-51FB77C9F311}"/>
              </a:ext>
            </a:extLst>
          </p:cNvPr>
          <p:cNvSpPr>
            <a:spLocks noGrp="1"/>
          </p:cNvSpPr>
          <p:nvPr>
            <p:ph idx="1"/>
          </p:nvPr>
        </p:nvSpPr>
        <p:spPr/>
        <p:txBody>
          <a:bodyPr/>
          <a:lstStyle/>
          <a:p>
            <a:r>
              <a:rPr lang="en-US" sz="2400" dirty="0"/>
              <a:t>Wholesaler for drug delivery</a:t>
            </a:r>
          </a:p>
          <a:p>
            <a:r>
              <a:rPr lang="en-US" sz="2400" dirty="0"/>
              <a:t>GPO for price negotiations with wholesalers (independents)</a:t>
            </a:r>
          </a:p>
          <a:p>
            <a:r>
              <a:rPr lang="en-US" sz="2400" dirty="0"/>
              <a:t>PSAOs for negotiations with PBMS (independents)</a:t>
            </a:r>
          </a:p>
          <a:p>
            <a:r>
              <a:rPr lang="en-US" sz="2400" dirty="0"/>
              <a:t>PBMs for network access and reimbursement (outside of PSAOs)</a:t>
            </a:r>
          </a:p>
          <a:p>
            <a:r>
              <a:rPr lang="en-US" sz="2400" dirty="0"/>
              <a:t>Product flows from the manufacturer to the wholesaler to the pharmacy and then to the patient</a:t>
            </a:r>
          </a:p>
          <a:p>
            <a:endParaRPr lang="en-US" dirty="0"/>
          </a:p>
        </p:txBody>
      </p:sp>
    </p:spTree>
    <p:extLst>
      <p:ext uri="{BB962C8B-B14F-4D97-AF65-F5344CB8AC3E}">
        <p14:creationId xmlns:p14="http://schemas.microsoft.com/office/powerpoint/2010/main" val="107428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0745-DEF9-451B-BA33-7F7EEB71E549}"/>
              </a:ext>
            </a:extLst>
          </p:cNvPr>
          <p:cNvSpPr>
            <a:spLocks noGrp="1"/>
          </p:cNvSpPr>
          <p:nvPr>
            <p:ph type="title"/>
          </p:nvPr>
        </p:nvSpPr>
        <p:spPr/>
        <p:txBody>
          <a:bodyPr/>
          <a:lstStyle/>
          <a:p>
            <a:r>
              <a:rPr lang="en-US" dirty="0"/>
              <a:t>Case Study- Insulin</a:t>
            </a:r>
          </a:p>
        </p:txBody>
      </p:sp>
      <p:sp>
        <p:nvSpPr>
          <p:cNvPr id="3" name="Content Placeholder 2">
            <a:extLst>
              <a:ext uri="{FF2B5EF4-FFF2-40B4-BE49-F238E27FC236}">
                <a16:creationId xmlns:a16="http://schemas.microsoft.com/office/drawing/2014/main" id="{03A3D187-BD67-4357-8222-424F1DC4047C}"/>
              </a:ext>
            </a:extLst>
          </p:cNvPr>
          <p:cNvSpPr>
            <a:spLocks noGrp="1"/>
          </p:cNvSpPr>
          <p:nvPr>
            <p:ph idx="1"/>
          </p:nvPr>
        </p:nvSpPr>
        <p:spPr/>
        <p:txBody>
          <a:bodyPr/>
          <a:lstStyle/>
          <a:p>
            <a:r>
              <a:rPr lang="en-US" sz="2400" dirty="0"/>
              <a:t>1970’s Recombinant DNA utilized to manufacture human insulin (regular)</a:t>
            </a:r>
            <a:endParaRPr lang="en-US" sz="2400" baseline="30000" dirty="0"/>
          </a:p>
          <a:p>
            <a:r>
              <a:rPr lang="en-US" sz="2400" dirty="0"/>
              <a:t>Production for animal derived insulin decreased</a:t>
            </a:r>
            <a:endParaRPr lang="en-US" sz="2400" baseline="30000" dirty="0"/>
          </a:p>
          <a:p>
            <a:r>
              <a:rPr lang="en-US" sz="2400" dirty="0"/>
              <a:t>1990’s insulins (analog) were improved to more closely mimic what happens in the body</a:t>
            </a:r>
            <a:endParaRPr lang="en-US" sz="2400" baseline="30000" dirty="0"/>
          </a:p>
          <a:p>
            <a:r>
              <a:rPr lang="en-US" sz="2400" dirty="0"/>
              <a:t>2011 WHO review did not find an advantage when comparing the two insulin types, noting that analog insulins were twice the price of regular insulins</a:t>
            </a:r>
            <a:endParaRPr lang="en-US" sz="2400" baseline="30000" dirty="0"/>
          </a:p>
          <a:p>
            <a:pPr marL="0" indent="0">
              <a:buNone/>
            </a:pPr>
            <a:endParaRPr lang="en-US" dirty="0"/>
          </a:p>
        </p:txBody>
      </p:sp>
    </p:spTree>
    <p:extLst>
      <p:ext uri="{BB962C8B-B14F-4D97-AF65-F5344CB8AC3E}">
        <p14:creationId xmlns:p14="http://schemas.microsoft.com/office/powerpoint/2010/main" val="1267941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9A84-6ED3-479D-A6BE-0FCFD85FF487}"/>
              </a:ext>
            </a:extLst>
          </p:cNvPr>
          <p:cNvSpPr>
            <a:spLocks noGrp="1"/>
          </p:cNvSpPr>
          <p:nvPr>
            <p:ph type="title"/>
          </p:nvPr>
        </p:nvSpPr>
        <p:spPr/>
        <p:txBody>
          <a:bodyPr/>
          <a:lstStyle/>
          <a:p>
            <a:r>
              <a:rPr lang="en-US" dirty="0"/>
              <a:t>Financial Flow</a:t>
            </a:r>
          </a:p>
        </p:txBody>
      </p:sp>
      <p:sp>
        <p:nvSpPr>
          <p:cNvPr id="3" name="Content Placeholder 2">
            <a:extLst>
              <a:ext uri="{FF2B5EF4-FFF2-40B4-BE49-F238E27FC236}">
                <a16:creationId xmlns:a16="http://schemas.microsoft.com/office/drawing/2014/main" id="{97710AC0-ABCA-45E1-8EA1-10A989220F01}"/>
              </a:ext>
            </a:extLst>
          </p:cNvPr>
          <p:cNvSpPr>
            <a:spLocks noGrp="1"/>
          </p:cNvSpPr>
          <p:nvPr>
            <p:ph idx="1"/>
          </p:nvPr>
        </p:nvSpPr>
        <p:spPr/>
        <p:txBody>
          <a:bodyPr>
            <a:normAutofit/>
          </a:bodyPr>
          <a:lstStyle/>
          <a:p>
            <a:r>
              <a:rPr lang="en-US" sz="2400" dirty="0"/>
              <a:t>*To* the wholesaler for medications</a:t>
            </a:r>
          </a:p>
          <a:p>
            <a:r>
              <a:rPr lang="en-US" sz="2400" dirty="0"/>
              <a:t>*To* the GPO and PSAOs for admin services</a:t>
            </a:r>
          </a:p>
          <a:p>
            <a:r>
              <a:rPr lang="en-US" sz="2400" dirty="0"/>
              <a:t>*To* the PBM in the form of retroactive payments, transaction fees, and network access fees</a:t>
            </a:r>
          </a:p>
          <a:p>
            <a:r>
              <a:rPr lang="en-US" sz="2400" dirty="0"/>
              <a:t>*From* the PBM to the pharmacy in the form of reimbursement</a:t>
            </a:r>
          </a:p>
          <a:p>
            <a:r>
              <a:rPr lang="en-US" sz="2400" dirty="0"/>
              <a:t>*From* the patient to the pharmacy for any copay/coinsurance</a:t>
            </a:r>
          </a:p>
        </p:txBody>
      </p:sp>
    </p:spTree>
    <p:extLst>
      <p:ext uri="{BB962C8B-B14F-4D97-AF65-F5344CB8AC3E}">
        <p14:creationId xmlns:p14="http://schemas.microsoft.com/office/powerpoint/2010/main" val="865526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BC86-0195-4AAC-93F6-74B83349CEDB}"/>
              </a:ext>
            </a:extLst>
          </p:cNvPr>
          <p:cNvSpPr>
            <a:spLocks noGrp="1"/>
          </p:cNvSpPr>
          <p:nvPr>
            <p:ph type="title"/>
          </p:nvPr>
        </p:nvSpPr>
        <p:spPr/>
        <p:txBody>
          <a:bodyPr/>
          <a:lstStyle/>
          <a:p>
            <a:r>
              <a:rPr lang="en-US" dirty="0"/>
              <a:t>Pharmacies</a:t>
            </a:r>
          </a:p>
        </p:txBody>
      </p:sp>
      <p:sp>
        <p:nvSpPr>
          <p:cNvPr id="3" name="Content Placeholder 2">
            <a:extLst>
              <a:ext uri="{FF2B5EF4-FFF2-40B4-BE49-F238E27FC236}">
                <a16:creationId xmlns:a16="http://schemas.microsoft.com/office/drawing/2014/main" id="{C18EDB09-F2DA-446F-8E72-C6C7F76B2B03}"/>
              </a:ext>
            </a:extLst>
          </p:cNvPr>
          <p:cNvSpPr>
            <a:spLocks noGrp="1"/>
          </p:cNvSpPr>
          <p:nvPr>
            <p:ph idx="1"/>
          </p:nvPr>
        </p:nvSpPr>
        <p:spPr/>
        <p:txBody>
          <a:bodyPr>
            <a:normAutofit/>
          </a:bodyPr>
          <a:lstStyle/>
          <a:p>
            <a:r>
              <a:rPr lang="en-US" dirty="0"/>
              <a:t>Accept a predetermined reimbursement so ability to affect drug pricing is diminished</a:t>
            </a:r>
          </a:p>
          <a:p>
            <a:r>
              <a:rPr lang="en-US" dirty="0"/>
              <a:t>Depending upon classification, varying reports on profitability</a:t>
            </a:r>
          </a:p>
          <a:p>
            <a:r>
              <a:rPr lang="en-US" dirty="0"/>
              <a:t>Upside down on reimbursement</a:t>
            </a:r>
          </a:p>
          <a:p>
            <a:pPr lvl="1"/>
            <a:r>
              <a:rPr lang="en-US" dirty="0"/>
              <a:t>Often are unable to determine exact reimbursement secondary to retroactive fees</a:t>
            </a:r>
          </a:p>
          <a:p>
            <a:r>
              <a:rPr lang="en-US" dirty="0"/>
              <a:t>In 2015,  average dispensing cost per prescription of $10.55 for a community pharmacy</a:t>
            </a:r>
          </a:p>
          <a:p>
            <a:r>
              <a:rPr lang="en-US" dirty="0"/>
              <a:t>Average dispensing fee paid for brand medications was $1.62 (2010)</a:t>
            </a: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4030324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6989-3274-4B3B-8295-4FD0CE5D7C26}"/>
              </a:ext>
            </a:extLst>
          </p:cNvPr>
          <p:cNvSpPr>
            <a:spLocks noGrp="1"/>
          </p:cNvSpPr>
          <p:nvPr>
            <p:ph type="title"/>
          </p:nvPr>
        </p:nvSpPr>
        <p:spPr/>
        <p:txBody>
          <a:bodyPr/>
          <a:lstStyle/>
          <a:p>
            <a:r>
              <a:rPr lang="en-US" dirty="0"/>
              <a:t>PSAOs</a:t>
            </a:r>
          </a:p>
        </p:txBody>
      </p:sp>
      <p:sp>
        <p:nvSpPr>
          <p:cNvPr id="3" name="Content Placeholder 2">
            <a:extLst>
              <a:ext uri="{FF2B5EF4-FFF2-40B4-BE49-F238E27FC236}">
                <a16:creationId xmlns:a16="http://schemas.microsoft.com/office/drawing/2014/main" id="{89E4BBB1-63CC-4267-B45D-C84F16E2612C}"/>
              </a:ext>
            </a:extLst>
          </p:cNvPr>
          <p:cNvSpPr>
            <a:spLocks noGrp="1"/>
          </p:cNvSpPr>
          <p:nvPr>
            <p:ph idx="1"/>
          </p:nvPr>
        </p:nvSpPr>
        <p:spPr/>
        <p:txBody>
          <a:bodyPr>
            <a:normAutofit/>
          </a:bodyPr>
          <a:lstStyle/>
          <a:p>
            <a:r>
              <a:rPr lang="en-US" dirty="0"/>
              <a:t>Independent pharmacies maintain they do not have sufficient leverage to negotiate favorable reimbursement rates with plan sponsors and PBMs. </a:t>
            </a:r>
          </a:p>
          <a:p>
            <a:r>
              <a:rPr lang="en-US" dirty="0"/>
              <a:t>PSAOs provide administrative services to independent pharmacies (PBM negotiations). </a:t>
            </a:r>
          </a:p>
          <a:p>
            <a:r>
              <a:rPr lang="en-US" dirty="0"/>
              <a:t>Varying reports if organizations succeed in gaining additional negotiating leverage. In 2013, GAO found that more than half of the PSAOs it contacted had a successful contract negotiation with PBMs, which GAO attributed to “use of </a:t>
            </a:r>
            <a:r>
              <a:rPr lang="en-US" b="1" dirty="0"/>
              <a:t>standard contract terms and the dominant market share of the largest PBMs</a:t>
            </a:r>
            <a:r>
              <a:rPr lang="en-US" dirty="0"/>
              <a:t>.”</a:t>
            </a:r>
          </a:p>
          <a:p>
            <a:r>
              <a:rPr lang="en-US" dirty="0"/>
              <a:t>PCMA has described PSAOs as powerful organizations.</a:t>
            </a:r>
          </a:p>
        </p:txBody>
      </p:sp>
    </p:spTree>
    <p:extLst>
      <p:ext uri="{BB962C8B-B14F-4D97-AF65-F5344CB8AC3E}">
        <p14:creationId xmlns:p14="http://schemas.microsoft.com/office/powerpoint/2010/main" val="3462260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F48F5-9A3B-4796-9E48-1250277F5E79}"/>
              </a:ext>
            </a:extLst>
          </p:cNvPr>
          <p:cNvSpPr>
            <a:spLocks noGrp="1"/>
          </p:cNvSpPr>
          <p:nvPr>
            <p:ph type="title"/>
          </p:nvPr>
        </p:nvSpPr>
        <p:spPr/>
        <p:txBody>
          <a:bodyPr/>
          <a:lstStyle/>
          <a:p>
            <a:r>
              <a:rPr lang="en-US" dirty="0"/>
              <a:t>Market</a:t>
            </a:r>
          </a:p>
        </p:txBody>
      </p:sp>
      <p:sp>
        <p:nvSpPr>
          <p:cNvPr id="3" name="Content Placeholder 2">
            <a:extLst>
              <a:ext uri="{FF2B5EF4-FFF2-40B4-BE49-F238E27FC236}">
                <a16:creationId xmlns:a16="http://schemas.microsoft.com/office/drawing/2014/main" id="{8869C70E-2C07-4FD3-B460-D8AF61E42732}"/>
              </a:ext>
            </a:extLst>
          </p:cNvPr>
          <p:cNvSpPr>
            <a:spLocks noGrp="1"/>
          </p:cNvSpPr>
          <p:nvPr>
            <p:ph idx="1"/>
          </p:nvPr>
        </p:nvSpPr>
        <p:spPr/>
        <p:txBody>
          <a:bodyPr>
            <a:normAutofit lnSpcReduction="10000"/>
          </a:bodyPr>
          <a:lstStyle/>
          <a:p>
            <a:r>
              <a:rPr lang="en-US" dirty="0"/>
              <a:t>There have been several closures affecting independent and chain pharmacies</a:t>
            </a:r>
          </a:p>
          <a:p>
            <a:r>
              <a:rPr lang="en-US" dirty="0"/>
              <a:t>From 2011 to 2018, over 300 pharmacies have closed in Georgia</a:t>
            </a:r>
          </a:p>
          <a:p>
            <a:r>
              <a:rPr lang="en-US" dirty="0"/>
              <a:t>Adversely affects patients</a:t>
            </a:r>
          </a:p>
          <a:p>
            <a:pPr lvl="1"/>
            <a:r>
              <a:rPr lang="en-US" dirty="0"/>
              <a:t>2019 JAMA study on the effect of pharmacy closures and adherence to cardiovascular medications</a:t>
            </a:r>
          </a:p>
          <a:p>
            <a:pPr lvl="2"/>
            <a:r>
              <a:rPr lang="en-US" dirty="0">
                <a:solidFill>
                  <a:schemeClr val="tx1"/>
                </a:solidFill>
              </a:rPr>
              <a:t>Immediate clinical and statistically significant decline persisting over 12 months</a:t>
            </a:r>
          </a:p>
          <a:p>
            <a:pPr lvl="2"/>
            <a:r>
              <a:rPr lang="en-US" dirty="0">
                <a:solidFill>
                  <a:schemeClr val="tx1"/>
                </a:solidFill>
              </a:rPr>
              <a:t>Depending on the cohort, the following were disproportionally affected</a:t>
            </a:r>
          </a:p>
          <a:p>
            <a:pPr lvl="2"/>
            <a:r>
              <a:rPr lang="en-US" dirty="0"/>
              <a:t>Low income neighborhoods</a:t>
            </a:r>
          </a:p>
          <a:p>
            <a:pPr lvl="2"/>
            <a:r>
              <a:rPr lang="en-US" dirty="0"/>
              <a:t>Black, Medicaid Recipients</a:t>
            </a:r>
          </a:p>
          <a:p>
            <a:pPr lvl="2"/>
            <a:r>
              <a:rPr lang="en-US" dirty="0"/>
              <a:t>Patients Utilizing Independent Pharmacies</a:t>
            </a:r>
          </a:p>
          <a:p>
            <a:endParaRPr lang="en-US" dirty="0">
              <a:solidFill>
                <a:srgbClr val="FF0000"/>
              </a:solidFill>
            </a:endParaRPr>
          </a:p>
        </p:txBody>
      </p:sp>
    </p:spTree>
    <p:extLst>
      <p:ext uri="{BB962C8B-B14F-4D97-AF65-F5344CB8AC3E}">
        <p14:creationId xmlns:p14="http://schemas.microsoft.com/office/powerpoint/2010/main" val="1212296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5595-A2D8-46EA-B30C-2876CBAE2674}"/>
              </a:ext>
            </a:extLst>
          </p:cNvPr>
          <p:cNvSpPr>
            <a:spLocks noGrp="1"/>
          </p:cNvSpPr>
          <p:nvPr>
            <p:ph type="title"/>
          </p:nvPr>
        </p:nvSpPr>
        <p:spPr/>
        <p:txBody>
          <a:bodyPr/>
          <a:lstStyle/>
          <a:p>
            <a:r>
              <a:rPr lang="en-US" dirty="0"/>
              <a:t>Pharmacy Takeaways</a:t>
            </a:r>
          </a:p>
        </p:txBody>
      </p:sp>
      <p:sp>
        <p:nvSpPr>
          <p:cNvPr id="3" name="Content Placeholder 2">
            <a:extLst>
              <a:ext uri="{FF2B5EF4-FFF2-40B4-BE49-F238E27FC236}">
                <a16:creationId xmlns:a16="http://schemas.microsoft.com/office/drawing/2014/main" id="{DB808D03-2202-451D-88F6-6E868026690F}"/>
              </a:ext>
            </a:extLst>
          </p:cNvPr>
          <p:cNvSpPr>
            <a:spLocks noGrp="1"/>
          </p:cNvSpPr>
          <p:nvPr>
            <p:ph idx="1"/>
          </p:nvPr>
        </p:nvSpPr>
        <p:spPr/>
        <p:txBody>
          <a:bodyPr>
            <a:normAutofit/>
          </a:bodyPr>
          <a:lstStyle/>
          <a:p>
            <a:r>
              <a:rPr lang="en-US" dirty="0"/>
              <a:t>Many pharmacies are subject to “take it or leave it” contracts that do not allow for negotiation</a:t>
            </a:r>
          </a:p>
          <a:p>
            <a:r>
              <a:rPr lang="en-US" dirty="0"/>
              <a:t>Success of PSAOs debated</a:t>
            </a:r>
          </a:p>
          <a:p>
            <a:r>
              <a:rPr lang="en-US" dirty="0"/>
              <a:t>Exert little influence over the price of medications</a:t>
            </a:r>
          </a:p>
          <a:p>
            <a:r>
              <a:rPr lang="en-US" dirty="0"/>
              <a:t>At risk based on current pricing structure (upside down on reimbursement) and steering to PBM owned pharmacies</a:t>
            </a:r>
          </a:p>
          <a:p>
            <a:r>
              <a:rPr lang="en-US" dirty="0"/>
              <a:t>Pharmacy closures disproportionately affect low income neighborhoods</a:t>
            </a:r>
          </a:p>
          <a:p>
            <a:r>
              <a:rPr lang="en-US" dirty="0"/>
              <a:t>May be contractually prohibited from advocating in the patients best interest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96796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A7C9-DE6D-40AB-9FE5-9B1E9566BD57}"/>
              </a:ext>
            </a:extLst>
          </p:cNvPr>
          <p:cNvSpPr>
            <a:spLocks noGrp="1"/>
          </p:cNvSpPr>
          <p:nvPr>
            <p:ph type="title"/>
          </p:nvPr>
        </p:nvSpPr>
        <p:spPr/>
        <p:txBody>
          <a:bodyPr/>
          <a:lstStyle/>
          <a:p>
            <a:r>
              <a:rPr lang="en-US" dirty="0"/>
              <a:t>Patients and Payors</a:t>
            </a:r>
          </a:p>
        </p:txBody>
      </p:sp>
      <p:sp>
        <p:nvSpPr>
          <p:cNvPr id="3" name="Content Placeholder 2">
            <a:extLst>
              <a:ext uri="{FF2B5EF4-FFF2-40B4-BE49-F238E27FC236}">
                <a16:creationId xmlns:a16="http://schemas.microsoft.com/office/drawing/2014/main" id="{8C3E1AD4-5055-4B0F-B572-5BD5A43268EA}"/>
              </a:ext>
            </a:extLst>
          </p:cNvPr>
          <p:cNvSpPr>
            <a:spLocks noGrp="1"/>
          </p:cNvSpPr>
          <p:nvPr>
            <p:ph idx="1"/>
          </p:nvPr>
        </p:nvSpPr>
        <p:spPr/>
        <p:txBody>
          <a:bodyPr/>
          <a:lstStyle/>
          <a:p>
            <a:r>
              <a:rPr lang="en-US" sz="2400" dirty="0"/>
              <a:t>Patients who are self pay, have not met their deductible, or are in catastrophic coverage gaps </a:t>
            </a:r>
            <a:r>
              <a:rPr lang="en-US" sz="2400" i="1" dirty="0"/>
              <a:t>will</a:t>
            </a:r>
            <a:r>
              <a:rPr lang="en-US" sz="2400" dirty="0"/>
              <a:t> pay list price</a:t>
            </a:r>
          </a:p>
          <a:p>
            <a:r>
              <a:rPr lang="en-US" sz="2400" dirty="0"/>
              <a:t>Patients who are beneficiaries may be subject to copay </a:t>
            </a:r>
            <a:r>
              <a:rPr lang="en-US" sz="2400" dirty="0" err="1"/>
              <a:t>clawbacks</a:t>
            </a:r>
            <a:r>
              <a:rPr lang="en-US" sz="2400" dirty="0"/>
              <a:t> or paying more at the POS because savings are realized on the backend</a:t>
            </a:r>
          </a:p>
          <a:p>
            <a:r>
              <a:rPr lang="en-US" sz="2400" dirty="0"/>
              <a:t>Payors may benefit from transparency and education around the drug distribution and payment systems</a:t>
            </a:r>
          </a:p>
          <a:p>
            <a:endParaRPr lang="en-US" dirty="0"/>
          </a:p>
        </p:txBody>
      </p:sp>
    </p:spTree>
    <p:extLst>
      <p:ext uri="{BB962C8B-B14F-4D97-AF65-F5344CB8AC3E}">
        <p14:creationId xmlns:p14="http://schemas.microsoft.com/office/powerpoint/2010/main" val="859782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E920-D056-46A5-97CD-A8C6ACBAA661}"/>
              </a:ext>
            </a:extLst>
          </p:cNvPr>
          <p:cNvSpPr>
            <a:spLocks noGrp="1"/>
          </p:cNvSpPr>
          <p:nvPr>
            <p:ph type="title"/>
          </p:nvPr>
        </p:nvSpPr>
        <p:spPr/>
        <p:txBody>
          <a:bodyPr/>
          <a:lstStyle/>
          <a:p>
            <a:r>
              <a:rPr lang="en-US" dirty="0"/>
              <a:t>Market Disruption</a:t>
            </a:r>
          </a:p>
        </p:txBody>
      </p:sp>
      <p:sp>
        <p:nvSpPr>
          <p:cNvPr id="3" name="Content Placeholder 2">
            <a:extLst>
              <a:ext uri="{FF2B5EF4-FFF2-40B4-BE49-F238E27FC236}">
                <a16:creationId xmlns:a16="http://schemas.microsoft.com/office/drawing/2014/main" id="{539EEB65-2D2A-42A8-8F27-95DC859D2F7B}"/>
              </a:ext>
            </a:extLst>
          </p:cNvPr>
          <p:cNvSpPr>
            <a:spLocks noGrp="1"/>
          </p:cNvSpPr>
          <p:nvPr>
            <p:ph idx="1"/>
          </p:nvPr>
        </p:nvSpPr>
        <p:spPr/>
        <p:txBody>
          <a:bodyPr/>
          <a:lstStyle/>
          <a:p>
            <a:r>
              <a:rPr lang="en-US" dirty="0"/>
              <a:t>CMS has recently finalized a rule requiring real time benefit tools for drug prices</a:t>
            </a:r>
          </a:p>
          <a:p>
            <a:r>
              <a:rPr lang="en-US" dirty="0"/>
              <a:t>Amazon and market disruption</a:t>
            </a:r>
          </a:p>
        </p:txBody>
      </p:sp>
      <p:pic>
        <p:nvPicPr>
          <p:cNvPr id="4" name="Picture 3">
            <a:extLst>
              <a:ext uri="{FF2B5EF4-FFF2-40B4-BE49-F238E27FC236}">
                <a16:creationId xmlns:a16="http://schemas.microsoft.com/office/drawing/2014/main" id="{5AAB12F9-EB66-4BC7-ADEB-182437596697}"/>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08997" y="1171279"/>
            <a:ext cx="6625751" cy="1718958"/>
          </a:xfrm>
          <a:prstGeom prst="rect">
            <a:avLst/>
          </a:prstGeom>
          <a:noFill/>
          <a:ln>
            <a:noFill/>
          </a:ln>
        </p:spPr>
      </p:pic>
      <p:pic>
        <p:nvPicPr>
          <p:cNvPr id="5" name="Picture 4">
            <a:extLst>
              <a:ext uri="{FF2B5EF4-FFF2-40B4-BE49-F238E27FC236}">
                <a16:creationId xmlns:a16="http://schemas.microsoft.com/office/drawing/2014/main" id="{A3A38660-F16C-49DC-AE8D-9BDFBE28A91B}"/>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rot="20228347">
            <a:off x="2692874" y="1665254"/>
            <a:ext cx="9054963" cy="2384491"/>
          </a:xfrm>
          <a:prstGeom prst="rect">
            <a:avLst/>
          </a:prstGeom>
          <a:noFill/>
          <a:ln>
            <a:noFill/>
          </a:ln>
        </p:spPr>
      </p:pic>
      <p:pic>
        <p:nvPicPr>
          <p:cNvPr id="6" name="Picture 5">
            <a:extLst>
              <a:ext uri="{FF2B5EF4-FFF2-40B4-BE49-F238E27FC236}">
                <a16:creationId xmlns:a16="http://schemas.microsoft.com/office/drawing/2014/main" id="{DAB6BCE9-FDFF-4633-8F2D-DDD3EA60F550}"/>
              </a:ext>
            </a:extLst>
          </p:cNvPr>
          <p:cNvPicPr>
            <a:picLocks noChangeAspect="1"/>
          </p:cNvPicPr>
          <p:nvPr/>
        </p:nvPicPr>
        <p:blipFill>
          <a:blip r:embed="rId7"/>
          <a:stretch>
            <a:fillRect/>
          </a:stretch>
        </p:blipFill>
        <p:spPr>
          <a:xfrm>
            <a:off x="472051" y="3143359"/>
            <a:ext cx="9292634" cy="824405"/>
          </a:xfrm>
          <a:prstGeom prst="rect">
            <a:avLst/>
          </a:prstGeom>
        </p:spPr>
      </p:pic>
      <p:pic>
        <p:nvPicPr>
          <p:cNvPr id="7" name="Picture 6">
            <a:extLst>
              <a:ext uri="{FF2B5EF4-FFF2-40B4-BE49-F238E27FC236}">
                <a16:creationId xmlns:a16="http://schemas.microsoft.com/office/drawing/2014/main" id="{676A3CBE-4F74-4BF7-8B90-37EFF7196CBF}"/>
              </a:ext>
            </a:extLst>
          </p:cNvPr>
          <p:cNvPicPr>
            <a:picLocks noChangeAspect="1"/>
          </p:cNvPicPr>
          <p:nvPr/>
        </p:nvPicPr>
        <p:blipFill>
          <a:blip r:embed="rId8"/>
          <a:stretch>
            <a:fillRect/>
          </a:stretch>
        </p:blipFill>
        <p:spPr>
          <a:xfrm>
            <a:off x="2214443" y="4133319"/>
            <a:ext cx="9052430" cy="2043644"/>
          </a:xfrm>
          <a:prstGeom prst="rect">
            <a:avLst/>
          </a:prstGeom>
        </p:spPr>
      </p:pic>
      <p:pic>
        <p:nvPicPr>
          <p:cNvPr id="8" name="Picture 7">
            <a:extLst>
              <a:ext uri="{FF2B5EF4-FFF2-40B4-BE49-F238E27FC236}">
                <a16:creationId xmlns:a16="http://schemas.microsoft.com/office/drawing/2014/main" id="{1FC43C76-2291-4AE0-9BDB-217060271349}"/>
              </a:ext>
            </a:extLst>
          </p:cNvPr>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278851" y="3757390"/>
            <a:ext cx="9286672" cy="1528108"/>
          </a:xfrm>
          <a:prstGeom prst="rect">
            <a:avLst/>
          </a:prstGeom>
          <a:noFill/>
          <a:ln>
            <a:noFill/>
          </a:ln>
        </p:spPr>
      </p:pic>
      <p:pic>
        <p:nvPicPr>
          <p:cNvPr id="9" name="Picture 8">
            <a:extLst>
              <a:ext uri="{FF2B5EF4-FFF2-40B4-BE49-F238E27FC236}">
                <a16:creationId xmlns:a16="http://schemas.microsoft.com/office/drawing/2014/main" id="{FC7D05A2-60FB-4DE5-BB50-1D9F8F75B588}"/>
              </a:ext>
            </a:extLst>
          </p:cNvPr>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947152" y="1712766"/>
            <a:ext cx="8837579" cy="1453780"/>
          </a:xfrm>
          <a:prstGeom prst="rect">
            <a:avLst/>
          </a:prstGeom>
          <a:noFill/>
          <a:ln>
            <a:noFill/>
          </a:ln>
        </p:spPr>
      </p:pic>
      <p:pic>
        <p:nvPicPr>
          <p:cNvPr id="10" name="Picture 9">
            <a:extLst>
              <a:ext uri="{FF2B5EF4-FFF2-40B4-BE49-F238E27FC236}">
                <a16:creationId xmlns:a16="http://schemas.microsoft.com/office/drawing/2014/main" id="{19A909C4-0BBD-4146-A786-1588A1CCF5C5}"/>
              </a:ext>
            </a:extLst>
          </p:cNvPr>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2626477" y="4821679"/>
            <a:ext cx="8103140" cy="1453779"/>
          </a:xfrm>
          <a:prstGeom prst="rect">
            <a:avLst/>
          </a:prstGeom>
          <a:noFill/>
          <a:ln>
            <a:noFill/>
          </a:ln>
        </p:spPr>
      </p:pic>
      <p:pic>
        <p:nvPicPr>
          <p:cNvPr id="11" name="Picture 10">
            <a:extLst>
              <a:ext uri="{FF2B5EF4-FFF2-40B4-BE49-F238E27FC236}">
                <a16:creationId xmlns:a16="http://schemas.microsoft.com/office/drawing/2014/main" id="{CBB3F2ED-4E1A-4064-9657-6E03055225D6}"/>
              </a:ext>
            </a:extLst>
          </p:cNvPr>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472051" y="2290078"/>
            <a:ext cx="8769486" cy="1453780"/>
          </a:xfrm>
          <a:prstGeom prst="rect">
            <a:avLst/>
          </a:prstGeom>
          <a:noFill/>
          <a:ln>
            <a:noFill/>
          </a:ln>
        </p:spPr>
      </p:pic>
      <p:pic>
        <p:nvPicPr>
          <p:cNvPr id="12" name="Picture 11">
            <a:extLst>
              <a:ext uri="{FF2B5EF4-FFF2-40B4-BE49-F238E27FC236}">
                <a16:creationId xmlns:a16="http://schemas.microsoft.com/office/drawing/2014/main" id="{54EE35A6-6AA7-49CE-8C26-83F030F2847D}"/>
              </a:ext>
            </a:extLst>
          </p:cNvPr>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810857" y="70229"/>
            <a:ext cx="8972146" cy="2036545"/>
          </a:xfrm>
          <a:prstGeom prst="rect">
            <a:avLst/>
          </a:prstGeom>
          <a:noFill/>
          <a:ln>
            <a:noFill/>
          </a:ln>
        </p:spPr>
      </p:pic>
      <p:pic>
        <p:nvPicPr>
          <p:cNvPr id="15" name="Picture 14">
            <a:extLst>
              <a:ext uri="{FF2B5EF4-FFF2-40B4-BE49-F238E27FC236}">
                <a16:creationId xmlns:a16="http://schemas.microsoft.com/office/drawing/2014/main" id="{D7E391DF-2BBA-497F-B932-6B460A4B8DFC}"/>
              </a:ext>
            </a:extLst>
          </p:cNvPr>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278851" y="2309674"/>
            <a:ext cx="9205605" cy="1469993"/>
          </a:xfrm>
          <a:prstGeom prst="rect">
            <a:avLst/>
          </a:prstGeom>
          <a:noFill/>
          <a:ln>
            <a:noFill/>
          </a:ln>
        </p:spPr>
      </p:pic>
      <p:pic>
        <p:nvPicPr>
          <p:cNvPr id="16" name="Picture 15">
            <a:extLst>
              <a:ext uri="{FF2B5EF4-FFF2-40B4-BE49-F238E27FC236}">
                <a16:creationId xmlns:a16="http://schemas.microsoft.com/office/drawing/2014/main" id="{6DD2A7F3-1ADB-4DF4-BC22-81564798416B}"/>
              </a:ext>
            </a:extLst>
          </p:cNvPr>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408551" y="4321441"/>
            <a:ext cx="9156972" cy="1646313"/>
          </a:xfrm>
          <a:prstGeom prst="rect">
            <a:avLst/>
          </a:prstGeom>
          <a:noFill/>
          <a:ln>
            <a:noFill/>
          </a:ln>
        </p:spPr>
      </p:pic>
      <p:pic>
        <p:nvPicPr>
          <p:cNvPr id="17" name="Picture 16">
            <a:extLst>
              <a:ext uri="{FF2B5EF4-FFF2-40B4-BE49-F238E27FC236}">
                <a16:creationId xmlns:a16="http://schemas.microsoft.com/office/drawing/2014/main" id="{5ED9164A-8BC9-4886-9435-5B4BF154BC1C}"/>
              </a:ext>
            </a:extLst>
          </p:cNvPr>
          <p:cNvPicPr>
            <a:picLocks noChangeAspect="1"/>
          </p:cNvPicPr>
          <p:nvPr/>
        </p:nvPicPr>
        <p:blipFill>
          <a:blip r:embed="rId23"/>
          <a:stretch>
            <a:fillRect/>
          </a:stretch>
        </p:blipFill>
        <p:spPr>
          <a:xfrm>
            <a:off x="310660" y="3404983"/>
            <a:ext cx="9893033" cy="1644795"/>
          </a:xfrm>
          <a:prstGeom prst="rect">
            <a:avLst/>
          </a:prstGeom>
        </p:spPr>
      </p:pic>
    </p:spTree>
    <p:extLst>
      <p:ext uri="{BB962C8B-B14F-4D97-AF65-F5344CB8AC3E}">
        <p14:creationId xmlns:p14="http://schemas.microsoft.com/office/powerpoint/2010/main" val="4891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A776-50FB-437F-93D7-3A7EBB9A3C5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CB0A07B-41F3-4E02-875B-7DAE98C37612}"/>
              </a:ext>
            </a:extLst>
          </p:cNvPr>
          <p:cNvSpPr>
            <a:spLocks noGrp="1"/>
          </p:cNvSpPr>
          <p:nvPr>
            <p:ph idx="1"/>
          </p:nvPr>
        </p:nvSpPr>
        <p:spPr/>
        <p:txBody>
          <a:bodyPr>
            <a:normAutofit/>
          </a:bodyPr>
          <a:lstStyle/>
          <a:p>
            <a:r>
              <a:rPr lang="en-US" dirty="0"/>
              <a:t>The system is complex and opaque with many players. </a:t>
            </a:r>
            <a:r>
              <a:rPr lang="en-US" b="1" i="1" dirty="0"/>
              <a:t>This is a national issue. </a:t>
            </a:r>
          </a:p>
          <a:p>
            <a:r>
              <a:rPr lang="en-US" dirty="0"/>
              <a:t>Majority of players revenues are tied to a percentage of list price via opaque and complicated methodologies </a:t>
            </a:r>
          </a:p>
          <a:p>
            <a:r>
              <a:rPr lang="en-US" dirty="0"/>
              <a:t>Manufacturers can set high launch prices (that can be changed at any time) to maximize profits</a:t>
            </a:r>
          </a:p>
          <a:p>
            <a:r>
              <a:rPr lang="en-US" dirty="0"/>
              <a:t>PBMs collect larger rebates from medications with higher list prices</a:t>
            </a:r>
          </a:p>
          <a:p>
            <a:r>
              <a:rPr lang="en-US" dirty="0"/>
              <a:t>Wholesale distributors bottom line appears to be affected if branded or generic prices increase slowly.</a:t>
            </a:r>
          </a:p>
        </p:txBody>
      </p:sp>
    </p:spTree>
    <p:extLst>
      <p:ext uri="{BB962C8B-B14F-4D97-AF65-F5344CB8AC3E}">
        <p14:creationId xmlns:p14="http://schemas.microsoft.com/office/powerpoint/2010/main" val="1681385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48F2-E176-4A44-A2EF-8F1FB555A3F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924BC68-46FA-45B8-9A82-47BAC9B0F2D9}"/>
              </a:ext>
            </a:extLst>
          </p:cNvPr>
          <p:cNvSpPr>
            <a:spLocks noGrp="1"/>
          </p:cNvSpPr>
          <p:nvPr>
            <p:ph idx="1"/>
          </p:nvPr>
        </p:nvSpPr>
        <p:spPr/>
        <p:txBody>
          <a:bodyPr/>
          <a:lstStyle/>
          <a:p>
            <a:r>
              <a:rPr lang="en-US" dirty="0"/>
              <a:t>Rebates or concessions from manufacturers or pharmacies are applied after the point of sale, i.e. after consumers have already paid their out-of-pocket expenses.</a:t>
            </a:r>
          </a:p>
          <a:p>
            <a:r>
              <a:rPr lang="en-US" dirty="0"/>
              <a:t>Consolidation across the market will likely lead to less transparency</a:t>
            </a:r>
          </a:p>
          <a:p>
            <a:r>
              <a:rPr lang="en-US" dirty="0"/>
              <a:t>Theoretically, PBM revenue streams exert downward pressure on the admin fee charged to payers and ultimately the patient </a:t>
            </a:r>
          </a:p>
          <a:p>
            <a:r>
              <a:rPr lang="en-US" dirty="0"/>
              <a:t>Patients, particularly the uninsured, are subject to cost-sharing obligations which are based on the list price of a drug. </a:t>
            </a:r>
          </a:p>
          <a:p>
            <a:endParaRPr lang="en-US" dirty="0"/>
          </a:p>
        </p:txBody>
      </p:sp>
    </p:spTree>
    <p:extLst>
      <p:ext uri="{BB962C8B-B14F-4D97-AF65-F5344CB8AC3E}">
        <p14:creationId xmlns:p14="http://schemas.microsoft.com/office/powerpoint/2010/main" val="3150687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7286-544F-40E3-9193-D0F38AC2E6F7}"/>
              </a:ext>
            </a:extLst>
          </p:cNvPr>
          <p:cNvSpPr>
            <a:spLocks noGrp="1"/>
          </p:cNvSpPr>
          <p:nvPr>
            <p:ph type="title"/>
          </p:nvPr>
        </p:nvSpPr>
        <p:spPr/>
        <p:txBody>
          <a:bodyPr/>
          <a:lstStyle/>
          <a:p>
            <a:r>
              <a:rPr lang="en-US" dirty="0"/>
              <a:t>Insulin Today-</a:t>
            </a:r>
          </a:p>
        </p:txBody>
      </p:sp>
      <p:sp>
        <p:nvSpPr>
          <p:cNvPr id="3" name="Content Placeholder 2">
            <a:extLst>
              <a:ext uri="{FF2B5EF4-FFF2-40B4-BE49-F238E27FC236}">
                <a16:creationId xmlns:a16="http://schemas.microsoft.com/office/drawing/2014/main" id="{44C4CF3A-2800-4D91-85C3-23461F2F1DE0}"/>
              </a:ext>
            </a:extLst>
          </p:cNvPr>
          <p:cNvSpPr>
            <a:spLocks noGrp="1"/>
          </p:cNvSpPr>
          <p:nvPr>
            <p:ph idx="1"/>
          </p:nvPr>
        </p:nvSpPr>
        <p:spPr/>
        <p:txBody>
          <a:bodyPr/>
          <a:lstStyle/>
          <a:p>
            <a:r>
              <a:rPr lang="en-US" dirty="0"/>
              <a:t>Generics will lower the net price of insulin but it is still expensive to make</a:t>
            </a:r>
          </a:p>
          <a:p>
            <a:r>
              <a:rPr lang="en-US" dirty="0"/>
              <a:t>2016 </a:t>
            </a:r>
            <a:r>
              <a:rPr lang="en-US" dirty="0" err="1"/>
              <a:t>Basaglar</a:t>
            </a:r>
            <a:r>
              <a:rPr lang="en-US" dirty="0"/>
              <a:t> authorized at a slight discount </a:t>
            </a:r>
          </a:p>
          <a:p>
            <a:r>
              <a:rPr lang="en-US" dirty="0"/>
              <a:t>2019 Eli Lilly launches authorized generic of Humalog priced at $137 </a:t>
            </a:r>
          </a:p>
          <a:p>
            <a:r>
              <a:rPr lang="en-US" dirty="0"/>
              <a:t>Sanofi offers up to 10 boxes of insulin with the price capped at $100 </a:t>
            </a:r>
          </a:p>
          <a:p>
            <a:r>
              <a:rPr lang="en-US" dirty="0"/>
              <a:t>Colorado limits copays to $100 for insured patients only  </a:t>
            </a:r>
          </a:p>
          <a:p>
            <a:r>
              <a:rPr lang="en-US" dirty="0"/>
              <a:t>2017 Nevada SB 539 requires manufacturers to disclose profits </a:t>
            </a:r>
          </a:p>
          <a:p>
            <a:endParaRPr lang="en-US" dirty="0"/>
          </a:p>
          <a:p>
            <a:endParaRPr lang="en-US" dirty="0"/>
          </a:p>
        </p:txBody>
      </p:sp>
    </p:spTree>
    <p:extLst>
      <p:ext uri="{BB962C8B-B14F-4D97-AF65-F5344CB8AC3E}">
        <p14:creationId xmlns:p14="http://schemas.microsoft.com/office/powerpoint/2010/main" val="2581784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4CC0-4902-4721-9A4D-FCC54EA2CA94}"/>
              </a:ext>
            </a:extLst>
          </p:cNvPr>
          <p:cNvSpPr>
            <a:spLocks noGrp="1"/>
          </p:cNvSpPr>
          <p:nvPr>
            <p:ph type="title"/>
          </p:nvPr>
        </p:nvSpPr>
        <p:spPr/>
        <p:txBody>
          <a:bodyPr/>
          <a:lstStyle/>
          <a:p>
            <a:r>
              <a:rPr lang="en-US" dirty="0"/>
              <a:t>Case Study- Insulin</a:t>
            </a:r>
          </a:p>
        </p:txBody>
      </p:sp>
      <p:sp>
        <p:nvSpPr>
          <p:cNvPr id="3" name="Content Placeholder 2">
            <a:extLst>
              <a:ext uri="{FF2B5EF4-FFF2-40B4-BE49-F238E27FC236}">
                <a16:creationId xmlns:a16="http://schemas.microsoft.com/office/drawing/2014/main" id="{EEEF2EF7-3D57-4DD9-B0C6-08F3DA6A7070}"/>
              </a:ext>
            </a:extLst>
          </p:cNvPr>
          <p:cNvSpPr>
            <a:spLocks noGrp="1"/>
          </p:cNvSpPr>
          <p:nvPr>
            <p:ph idx="1"/>
          </p:nvPr>
        </p:nvSpPr>
        <p:spPr/>
        <p:txBody>
          <a:bodyPr>
            <a:normAutofit/>
          </a:bodyPr>
          <a:lstStyle/>
          <a:p>
            <a:r>
              <a:rPr lang="en-US" sz="2400" dirty="0"/>
              <a:t>The first analog insulin was approved in 1996</a:t>
            </a:r>
            <a:endParaRPr lang="en-US" sz="2400" baseline="30000" dirty="0"/>
          </a:p>
          <a:p>
            <a:r>
              <a:rPr lang="en-US" sz="2400" dirty="0"/>
              <a:t>The list price has had similar and steady price increases across competitors</a:t>
            </a:r>
            <a:endParaRPr lang="en-US" sz="2400" baseline="30000" dirty="0"/>
          </a:p>
          <a:p>
            <a:r>
              <a:rPr lang="en-US" sz="2400" dirty="0"/>
              <a:t>The price per vial of analog insulin has increased 300% over the last decade</a:t>
            </a:r>
            <a:endParaRPr lang="en-US" sz="2400" baseline="30000" dirty="0"/>
          </a:p>
          <a:p>
            <a:r>
              <a:rPr lang="en-US" sz="2400" dirty="0"/>
              <a:t>Assuming a vial of insulin will last a patient 10 days, the US cost (list price) without insurance is $300; the same insulin is available in Canada for $30</a:t>
            </a:r>
            <a:endParaRPr lang="en-US" sz="2400" baseline="30000" dirty="0"/>
          </a:p>
          <a:p>
            <a:endParaRPr lang="en-US" dirty="0"/>
          </a:p>
          <a:p>
            <a:pPr marL="0" indent="0">
              <a:buNone/>
            </a:pPr>
            <a:endParaRPr lang="en-US" dirty="0"/>
          </a:p>
        </p:txBody>
      </p:sp>
    </p:spTree>
    <p:extLst>
      <p:ext uri="{BB962C8B-B14F-4D97-AF65-F5344CB8AC3E}">
        <p14:creationId xmlns:p14="http://schemas.microsoft.com/office/powerpoint/2010/main" val="173193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E9852-36ED-49CA-8C89-F76FC118CC52}"/>
              </a:ext>
            </a:extLst>
          </p:cNvPr>
          <p:cNvSpPr>
            <a:spLocks noGrp="1"/>
          </p:cNvSpPr>
          <p:nvPr>
            <p:ph type="title"/>
          </p:nvPr>
        </p:nvSpPr>
        <p:spPr/>
        <p:txBody>
          <a:bodyPr/>
          <a:lstStyle/>
          <a:p>
            <a:r>
              <a:rPr lang="en-US" dirty="0"/>
              <a:t>Other States</a:t>
            </a:r>
          </a:p>
        </p:txBody>
      </p:sp>
      <p:sp>
        <p:nvSpPr>
          <p:cNvPr id="3" name="Content Placeholder 2">
            <a:extLst>
              <a:ext uri="{FF2B5EF4-FFF2-40B4-BE49-F238E27FC236}">
                <a16:creationId xmlns:a16="http://schemas.microsoft.com/office/drawing/2014/main" id="{1845EE25-8FFC-4667-A217-A4DF079E87EF}"/>
              </a:ext>
            </a:extLst>
          </p:cNvPr>
          <p:cNvSpPr>
            <a:spLocks noGrp="1"/>
          </p:cNvSpPr>
          <p:nvPr>
            <p:ph idx="1"/>
          </p:nvPr>
        </p:nvSpPr>
        <p:spPr/>
        <p:txBody>
          <a:bodyPr>
            <a:normAutofit fontScale="92500" lnSpcReduction="10000"/>
          </a:bodyPr>
          <a:lstStyle/>
          <a:p>
            <a:r>
              <a:rPr lang="en-US" dirty="0"/>
              <a:t>Ohio</a:t>
            </a:r>
          </a:p>
          <a:p>
            <a:pPr lvl="1"/>
            <a:r>
              <a:rPr lang="en-US" dirty="0"/>
              <a:t>Legislative push for transparency; RFI for PBA model</a:t>
            </a:r>
          </a:p>
          <a:p>
            <a:r>
              <a:rPr lang="en-US" dirty="0"/>
              <a:t>California</a:t>
            </a:r>
          </a:p>
          <a:p>
            <a:pPr lvl="1"/>
            <a:r>
              <a:rPr lang="en-US" dirty="0"/>
              <a:t>Self administer via a PBA model. Reports have suggested they are considering creating their own wholesaler. </a:t>
            </a:r>
          </a:p>
          <a:p>
            <a:r>
              <a:rPr lang="en-US" dirty="0"/>
              <a:t>Oregon </a:t>
            </a:r>
          </a:p>
          <a:p>
            <a:pPr lvl="1"/>
            <a:r>
              <a:rPr lang="en-US" dirty="0"/>
              <a:t>Evaluating a single or aligned PDL (formulary) estimated savings of 23-30 million dollars</a:t>
            </a:r>
          </a:p>
          <a:p>
            <a:r>
              <a:rPr lang="en-US" dirty="0"/>
              <a:t>Massachusetts and New York</a:t>
            </a:r>
          </a:p>
          <a:p>
            <a:pPr lvl="2"/>
            <a:r>
              <a:rPr lang="en-US" dirty="0"/>
              <a:t>Ceiling Pricing</a:t>
            </a:r>
          </a:p>
          <a:p>
            <a:pPr lvl="1"/>
            <a:endParaRPr lang="en-US" dirty="0"/>
          </a:p>
        </p:txBody>
      </p:sp>
    </p:spTree>
    <p:extLst>
      <p:ext uri="{BB962C8B-B14F-4D97-AF65-F5344CB8AC3E}">
        <p14:creationId xmlns:p14="http://schemas.microsoft.com/office/powerpoint/2010/main" val="445877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C48D-1701-403C-AB1F-85A02B80F129}"/>
              </a:ext>
            </a:extLst>
          </p:cNvPr>
          <p:cNvSpPr>
            <a:spLocks noGrp="1"/>
          </p:cNvSpPr>
          <p:nvPr>
            <p:ph type="title"/>
          </p:nvPr>
        </p:nvSpPr>
        <p:spPr/>
        <p:txBody>
          <a:bodyPr/>
          <a:lstStyle/>
          <a:p>
            <a:r>
              <a:rPr lang="en-US" dirty="0"/>
              <a:t>Georgia</a:t>
            </a:r>
          </a:p>
        </p:txBody>
      </p:sp>
      <p:sp>
        <p:nvSpPr>
          <p:cNvPr id="3" name="Content Placeholder 2">
            <a:extLst>
              <a:ext uri="{FF2B5EF4-FFF2-40B4-BE49-F238E27FC236}">
                <a16:creationId xmlns:a16="http://schemas.microsoft.com/office/drawing/2014/main" id="{66527737-05EF-4203-A1AE-18A952D0A81B}"/>
              </a:ext>
            </a:extLst>
          </p:cNvPr>
          <p:cNvSpPr>
            <a:spLocks noGrp="1"/>
          </p:cNvSpPr>
          <p:nvPr>
            <p:ph idx="1"/>
          </p:nvPr>
        </p:nvSpPr>
        <p:spPr/>
        <p:txBody>
          <a:bodyPr>
            <a:normAutofit fontScale="77500" lnSpcReduction="20000"/>
          </a:bodyPr>
          <a:lstStyle/>
          <a:p>
            <a:r>
              <a:rPr lang="en-US" dirty="0"/>
              <a:t>Already Accomplished</a:t>
            </a:r>
          </a:p>
          <a:p>
            <a:pPr lvl="1"/>
            <a:r>
              <a:rPr lang="en-US" dirty="0"/>
              <a:t>Audit Bill of Rights</a:t>
            </a:r>
          </a:p>
          <a:p>
            <a:pPr lvl="2"/>
            <a:r>
              <a:rPr lang="en-US" dirty="0"/>
              <a:t>Provided requirements for conducting audits</a:t>
            </a:r>
          </a:p>
          <a:p>
            <a:pPr lvl="1"/>
            <a:r>
              <a:rPr lang="en-US" dirty="0"/>
              <a:t>Pharmacy Patient Protection Act</a:t>
            </a:r>
          </a:p>
          <a:p>
            <a:pPr lvl="2"/>
            <a:r>
              <a:rPr lang="en-US" dirty="0"/>
              <a:t>Requires PBMs to report to payers the total amount of rebate collected and retained by the PBM</a:t>
            </a:r>
          </a:p>
          <a:p>
            <a:pPr lvl="2"/>
            <a:r>
              <a:rPr lang="en-US" dirty="0"/>
              <a:t>Prohibits Mandatory Mail Order</a:t>
            </a:r>
          </a:p>
          <a:p>
            <a:pPr lvl="2"/>
            <a:r>
              <a:rPr lang="en-US" dirty="0"/>
              <a:t>Prohibits Copay </a:t>
            </a:r>
            <a:r>
              <a:rPr lang="en-US" dirty="0" err="1"/>
              <a:t>Clawbacks</a:t>
            </a:r>
            <a:endParaRPr lang="en-US" dirty="0"/>
          </a:p>
          <a:p>
            <a:pPr lvl="2"/>
            <a:r>
              <a:rPr lang="en-US" dirty="0"/>
              <a:t>Prohibits Gag Clauses</a:t>
            </a:r>
          </a:p>
          <a:p>
            <a:pPr lvl="2"/>
            <a:r>
              <a:rPr lang="en-US" dirty="0"/>
              <a:t>Protects Pharmacies Who Offer Delivery Services</a:t>
            </a:r>
          </a:p>
          <a:p>
            <a:pPr lvl="2"/>
            <a:r>
              <a:rPr lang="en-US" dirty="0"/>
              <a:t>Prohibits Adjudication Fees and Audit Fees</a:t>
            </a:r>
          </a:p>
          <a:p>
            <a:pPr lvl="2"/>
            <a:r>
              <a:rPr lang="en-US" dirty="0"/>
              <a:t>Prohibits Recoveries Outside of the Audit </a:t>
            </a:r>
            <a:r>
              <a:rPr lang="en-US" dirty="0" err="1"/>
              <a:t>BoR</a:t>
            </a:r>
            <a:endParaRPr lang="en-US" dirty="0"/>
          </a:p>
          <a:p>
            <a:pPr lvl="2"/>
            <a:r>
              <a:rPr lang="en-US" dirty="0"/>
              <a:t>Prohibits Data Mining from PBMs to Affiliates</a:t>
            </a:r>
          </a:p>
          <a:p>
            <a:pPr lvl="2"/>
            <a:r>
              <a:rPr lang="en-US" dirty="0"/>
              <a:t>Prohibits Knowing Misrepresentations </a:t>
            </a:r>
          </a:p>
          <a:p>
            <a:pPr lvl="2"/>
            <a:r>
              <a:rPr lang="en-US" dirty="0"/>
              <a:t>Anti-Steering</a:t>
            </a:r>
          </a:p>
          <a:p>
            <a:endParaRPr lang="en-US" dirty="0"/>
          </a:p>
        </p:txBody>
      </p:sp>
    </p:spTree>
    <p:extLst>
      <p:ext uri="{BB962C8B-B14F-4D97-AF65-F5344CB8AC3E}">
        <p14:creationId xmlns:p14="http://schemas.microsoft.com/office/powerpoint/2010/main" val="959991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D587-0CC8-4F2F-A1E2-E3806099BE4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3A13EEF-A745-4AEC-A93E-6F5507D06426}"/>
              </a:ext>
            </a:extLst>
          </p:cNvPr>
          <p:cNvSpPr>
            <a:spLocks noGrp="1"/>
          </p:cNvSpPr>
          <p:nvPr>
            <p:ph idx="1"/>
          </p:nvPr>
        </p:nvSpPr>
        <p:spPr>
          <a:xfrm>
            <a:off x="1371600" y="1689652"/>
            <a:ext cx="9601200" cy="4177748"/>
          </a:xfrm>
        </p:spPr>
        <p:txBody>
          <a:bodyPr>
            <a:normAutofit fontScale="62500" lnSpcReduction="20000"/>
          </a:bodyPr>
          <a:lstStyle/>
          <a:p>
            <a:r>
              <a:rPr lang="en-US" dirty="0">
                <a:solidFill>
                  <a:schemeClr val="tx1"/>
                </a:solidFill>
              </a:rPr>
              <a:t>https://www.businessinsider.com/diabetes-insulin-banting-history-2016-11#banting-and-best-then-began-injecting-insulin-from-animal-pancreases-into-people-to-treat-their-diabetes-in-1922-a-person-with-diabetes-was-given-the-first-insulin-injection-the-team-went-on-to-win-the-nobel-prize-for-the-discovery-of-insulin-in-1923-and-later-sold-the-patent-for-3-to-the-university-of-toronto-4</a:t>
            </a:r>
          </a:p>
          <a:p>
            <a:r>
              <a:rPr lang="en-US" dirty="0">
                <a:solidFill>
                  <a:schemeClr val="tx1"/>
                </a:solidFill>
              </a:rPr>
              <a:t>https://www.thelancet.com/journals/landia/article/PIIS2213-8587(17)30115-8/fulltext</a:t>
            </a:r>
          </a:p>
          <a:p>
            <a:r>
              <a:rPr lang="en-US" u="sng" dirty="0">
                <a:solidFill>
                  <a:schemeClr val="tx1"/>
                </a:solidFill>
              </a:rPr>
              <a:t>https://www.npr.org/sections/health-shots/2015/03/19/393856788/why-is-u-s-insulin-so-expensive</a:t>
            </a:r>
            <a:endParaRPr lang="en-US" dirty="0">
              <a:solidFill>
                <a:schemeClr val="tx1"/>
              </a:solidFill>
            </a:endParaRPr>
          </a:p>
          <a:p>
            <a:r>
              <a:rPr lang="en-US" u="sng" dirty="0">
                <a:solidFill>
                  <a:schemeClr val="tx1"/>
                </a:solidFill>
              </a:rPr>
              <a:t>https://www.twincities.com/2019/07/07/minnesotans-trek-to-canada-in-search-of-affordable-insulin/#targetText=A%20typical%20vial%20of%20insulin%20that%20will%20last%20a%20diabetic,be%20purchased%20for%20just%20%2430.</a:t>
            </a:r>
          </a:p>
          <a:p>
            <a:r>
              <a:rPr lang="en-US" dirty="0">
                <a:solidFill>
                  <a:schemeClr val="tx1"/>
                </a:solidFill>
              </a:rPr>
              <a:t>https://drugchannelsinstitute.com/files/Drug-Channels-2019.pdf</a:t>
            </a:r>
          </a:p>
          <a:p>
            <a:r>
              <a:rPr lang="en-US" u="sng" dirty="0">
                <a:solidFill>
                  <a:schemeClr val="tx1"/>
                </a:solidFill>
              </a:rPr>
              <a:t>https://www.usatoday.com/in-depth/news/50-states/2019/03/21/diabetes-insulin-costs-diabetics-drug-prices-increase/3196757002/</a:t>
            </a:r>
          </a:p>
          <a:p>
            <a:r>
              <a:rPr lang="en-US" dirty="0">
                <a:solidFill>
                  <a:schemeClr val="tx1"/>
                </a:solidFill>
              </a:rPr>
              <a:t>https://www.finance.senate.gov/imo/media/doc/A%20Tangled%20Web.pdf</a:t>
            </a:r>
          </a:p>
          <a:p>
            <a:r>
              <a:rPr lang="en-US" dirty="0"/>
              <a:t>https://www.npr.org/sections/health-shots/2019/01/07/682986630/prescription-drug-costs-driven-by-manufacturer-price-hikes-not-innovation</a:t>
            </a:r>
            <a:endParaRPr lang="en-US" dirty="0">
              <a:solidFill>
                <a:schemeClr val="tx1"/>
              </a:solidFill>
            </a:endParaRPr>
          </a:p>
          <a:p>
            <a:r>
              <a:rPr lang="en-US" u="sng" dirty="0">
                <a:solidFill>
                  <a:schemeClr val="tx1"/>
                </a:solidFill>
              </a:rPr>
              <a:t>https://www.vox.com/2019/4/3/18293950/why-is-insulin-so-expensive</a:t>
            </a:r>
          </a:p>
          <a:p>
            <a:r>
              <a:rPr lang="en-US" dirty="0"/>
              <a:t>https://www.economist.com/united-states/2019/08/15/why-americas-biggest-charities-are-owned-by-pharmaceutical-companies</a:t>
            </a:r>
            <a:endParaRPr lang="en-US" dirty="0">
              <a:solidFill>
                <a:schemeClr val="tx1"/>
              </a:solidFill>
            </a:endParaRPr>
          </a:p>
          <a:p>
            <a:r>
              <a:rPr lang="en-US" u="sng" dirty="0">
                <a:solidFill>
                  <a:schemeClr val="tx1"/>
                </a:solidFill>
              </a:rPr>
              <a:t>https://www.managedhealthcareexecutive.com/mhe-articles/pbm-vs-pba-pros-and-cons</a:t>
            </a:r>
          </a:p>
          <a:p>
            <a:endParaRPr lang="en-US" dirty="0">
              <a:solidFill>
                <a:schemeClr val="tx1"/>
              </a:solidFill>
            </a:endParaRPr>
          </a:p>
          <a:p>
            <a:endParaRPr lang="en-US" dirty="0"/>
          </a:p>
          <a:p>
            <a:endParaRPr lang="en-US" dirty="0"/>
          </a:p>
          <a:p>
            <a:endParaRPr lang="en-US" dirty="0"/>
          </a:p>
          <a:p>
            <a:endParaRPr lang="en-US" dirty="0"/>
          </a:p>
          <a:p>
            <a:endParaRPr lang="en-US" dirty="0"/>
          </a:p>
          <a:p>
            <a:endParaRPr lang="en-US" dirty="0">
              <a:solidFill>
                <a:srgbClr val="FF0000"/>
              </a:solidFill>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84227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D587-0CC8-4F2F-A1E2-E3806099BE4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3A13EEF-A745-4AEC-A93E-6F5507D06426}"/>
              </a:ext>
            </a:extLst>
          </p:cNvPr>
          <p:cNvSpPr>
            <a:spLocks noGrp="1"/>
          </p:cNvSpPr>
          <p:nvPr>
            <p:ph idx="1"/>
          </p:nvPr>
        </p:nvSpPr>
        <p:spPr>
          <a:xfrm>
            <a:off x="1371600" y="1689652"/>
            <a:ext cx="9601200" cy="4177748"/>
          </a:xfrm>
        </p:spPr>
        <p:txBody>
          <a:bodyPr>
            <a:normAutofit fontScale="62500" lnSpcReduction="20000"/>
          </a:bodyPr>
          <a:lstStyle/>
          <a:p>
            <a:r>
              <a:rPr lang="en-US" dirty="0">
                <a:solidFill>
                  <a:schemeClr val="tx1"/>
                </a:solidFill>
              </a:rPr>
              <a:t>https://www.pcmanet.org/the-value-of-pbms/</a:t>
            </a:r>
          </a:p>
          <a:p>
            <a:r>
              <a:rPr lang="en-US" dirty="0">
                <a:solidFill>
                  <a:schemeClr val="tx1"/>
                </a:solidFill>
              </a:rPr>
              <a:t>https://www.ncpanet.org/pdf/leg/oct11/pharmacycutsfinal.pdf</a:t>
            </a:r>
          </a:p>
          <a:p>
            <a:r>
              <a:rPr lang="en-US" u="sng" dirty="0">
                <a:solidFill>
                  <a:schemeClr val="tx1"/>
                </a:solidFill>
              </a:rPr>
              <a:t>https://www.wolterskluwercdi.com/blog/pharmacy-closures-nonadherence/</a:t>
            </a:r>
            <a:endParaRPr lang="en-US" dirty="0">
              <a:solidFill>
                <a:schemeClr val="tx1"/>
              </a:solidFill>
            </a:endParaRPr>
          </a:p>
          <a:p>
            <a:r>
              <a:rPr lang="en-US" u="sng" dirty="0">
                <a:solidFill>
                  <a:schemeClr val="tx1"/>
                </a:solidFill>
              </a:rPr>
              <a:t>https://jamanetwork.com/journals/jamanetworkopen/fullarticle/2730785</a:t>
            </a:r>
            <a:endParaRPr lang="en-US" dirty="0">
              <a:solidFill>
                <a:schemeClr val="tx1"/>
              </a:solidFill>
            </a:endParaRPr>
          </a:p>
          <a:p>
            <a:r>
              <a:rPr lang="en-US" u="sng" dirty="0">
                <a:solidFill>
                  <a:schemeClr val="tx1"/>
                </a:solidFill>
              </a:rPr>
              <a:t>https://www.beckershospitalreview.com/pharmacy/pharmacy-closures-disproportionately-affect-independent-pharmacies-low-income-neighborhoods-study-finds.html</a:t>
            </a:r>
          </a:p>
          <a:p>
            <a:r>
              <a:rPr lang="en-US" dirty="0"/>
              <a:t>Amazon bought </a:t>
            </a:r>
            <a:r>
              <a:rPr lang="en-US" dirty="0" err="1"/>
              <a:t>PillPack</a:t>
            </a:r>
            <a:r>
              <a:rPr lang="en-US" dirty="0"/>
              <a:t> in June of 2018 (https://techcrunch.com/2018/06/28/amazon-buys-pillpack-an-online-pharmacy-that-was-rumored-to-be-talking-to-walmart/)</a:t>
            </a:r>
          </a:p>
          <a:p>
            <a:r>
              <a:rPr lang="en-US" dirty="0"/>
              <a:t>Amazon offers discounted Prime Memberships to Medicaid recipients (https://www.amazon.com/b?ie=UTF8&amp;node=16256994011)</a:t>
            </a:r>
          </a:p>
          <a:p>
            <a:r>
              <a:rPr lang="en-US" dirty="0" err="1"/>
              <a:t>PillPack</a:t>
            </a:r>
            <a:r>
              <a:rPr lang="en-US" dirty="0"/>
              <a:t> (https://www.pillpack.com/terms-of-use) (https://www.cnbc.com/2019/08/06/amazons-pillpack-expansion-faces-resistance-from-cvs-and-walgreens.html)</a:t>
            </a:r>
          </a:p>
          <a:p>
            <a:r>
              <a:rPr lang="en-US" dirty="0"/>
              <a:t>Amazon/</a:t>
            </a:r>
            <a:r>
              <a:rPr lang="en-US" dirty="0" err="1"/>
              <a:t>PillPack</a:t>
            </a:r>
            <a:r>
              <a:rPr lang="en-US" dirty="0"/>
              <a:t> &amp; </a:t>
            </a:r>
            <a:r>
              <a:rPr lang="en-US" dirty="0" err="1"/>
              <a:t>SureScript</a:t>
            </a:r>
            <a:r>
              <a:rPr lang="en-US" dirty="0"/>
              <a:t> (https://www.beckershospitalreview.com/pharmacy/surescripts-amazon-pillpack-battle-over-patient-data-heats-up-6-things-to-know.html)</a:t>
            </a:r>
          </a:p>
          <a:p>
            <a:r>
              <a:rPr lang="en-US" dirty="0"/>
              <a:t>Amazon (</a:t>
            </a:r>
            <a:r>
              <a:rPr lang="en-US" dirty="0" err="1"/>
              <a:t>PillPack</a:t>
            </a:r>
            <a:r>
              <a:rPr lang="en-US" dirty="0"/>
              <a:t>) </a:t>
            </a:r>
            <a:r>
              <a:rPr lang="en-US" dirty="0" err="1"/>
              <a:t>SureScripts</a:t>
            </a:r>
            <a:r>
              <a:rPr lang="en-US" dirty="0"/>
              <a:t> and Remy Health (https://www.fiercehealthcare.com/tech/surescripts-terminates-contract-remy-health-hindering-pillpack-s-access-to-patient)</a:t>
            </a:r>
          </a:p>
          <a:p>
            <a:r>
              <a:rPr lang="en-US" dirty="0" err="1"/>
              <a:t>SureScript</a:t>
            </a:r>
            <a:r>
              <a:rPr lang="en-US" dirty="0"/>
              <a:t>  (h</a:t>
            </a:r>
            <a:r>
              <a:rPr lang="en-US" u="sng" dirty="0">
                <a:solidFill>
                  <a:schemeClr val="tx1">
                    <a:lumMod val="85000"/>
                    <a:lumOff val="15000"/>
                  </a:schemeClr>
                </a:solidFill>
              </a:rPr>
              <a:t>ttps://surescripts.com/news-center/national-progress-report-2018/</a:t>
            </a:r>
            <a:endParaRPr lang="en-US" dirty="0"/>
          </a:p>
          <a:p>
            <a:endParaRPr lang="en-US" dirty="0">
              <a:solidFill>
                <a:schemeClr val="tx1"/>
              </a:solidFill>
            </a:endParaRPr>
          </a:p>
          <a:p>
            <a:endParaRPr lang="en-US" dirty="0"/>
          </a:p>
          <a:p>
            <a:endParaRPr lang="en-US" dirty="0"/>
          </a:p>
          <a:p>
            <a:endParaRPr lang="en-US" dirty="0"/>
          </a:p>
          <a:p>
            <a:endParaRPr lang="en-US" dirty="0"/>
          </a:p>
          <a:p>
            <a:endParaRPr lang="en-US" dirty="0"/>
          </a:p>
          <a:p>
            <a:endParaRPr lang="en-US" dirty="0">
              <a:solidFill>
                <a:srgbClr val="FF0000"/>
              </a:solidFill>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2532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ACBF-3BC3-4E53-BFB3-4D6EA2090093}"/>
              </a:ext>
            </a:extLst>
          </p:cNvPr>
          <p:cNvSpPr>
            <a:spLocks noGrp="1"/>
          </p:cNvSpPr>
          <p:nvPr>
            <p:ph type="title"/>
          </p:nvPr>
        </p:nvSpPr>
        <p:spPr/>
        <p:txBody>
          <a:bodyPr/>
          <a:lstStyle/>
          <a:p>
            <a:pPr algn="ctr"/>
            <a:r>
              <a:rPr lang="en-US" dirty="0"/>
              <a:t>Analog Insulin Price Trend</a:t>
            </a:r>
            <a:endParaRPr lang="en-US" baseline="30000" dirty="0"/>
          </a:p>
        </p:txBody>
      </p:sp>
      <p:pic>
        <p:nvPicPr>
          <p:cNvPr id="4" name="Picture 3" descr="insulin prices may 2017 v2">
            <a:extLst>
              <a:ext uri="{FF2B5EF4-FFF2-40B4-BE49-F238E27FC236}">
                <a16:creationId xmlns:a16="http://schemas.microsoft.com/office/drawing/2014/main" id="{90B56126-ABB4-4ABD-8C1F-504B7BB1A2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79793" y="1802219"/>
            <a:ext cx="6823426" cy="4539097"/>
          </a:xfrm>
          <a:prstGeom prst="rect">
            <a:avLst/>
          </a:prstGeom>
          <a:ln>
            <a:noFill/>
          </a:ln>
          <a:effectLst>
            <a:softEdge rad="112500"/>
          </a:effectLst>
        </p:spPr>
      </p:pic>
    </p:spTree>
    <p:extLst>
      <p:ext uri="{BB962C8B-B14F-4D97-AF65-F5344CB8AC3E}">
        <p14:creationId xmlns:p14="http://schemas.microsoft.com/office/powerpoint/2010/main" val="245012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95E6-56E4-41A9-8FCF-7365110F26F9}"/>
              </a:ext>
            </a:extLst>
          </p:cNvPr>
          <p:cNvSpPr>
            <a:spLocks noGrp="1"/>
          </p:cNvSpPr>
          <p:nvPr>
            <p:ph type="title"/>
          </p:nvPr>
        </p:nvSpPr>
        <p:spPr>
          <a:xfrm>
            <a:off x="744793" y="990600"/>
            <a:ext cx="2332703" cy="3533096"/>
          </a:xfrm>
        </p:spPr>
        <p:txBody>
          <a:bodyPr/>
          <a:lstStyle/>
          <a:p>
            <a:pPr algn="ctr"/>
            <a:r>
              <a:rPr lang="en-US" dirty="0"/>
              <a:t>Supply and Payment Chain</a:t>
            </a:r>
            <a:endParaRPr lang="en-US" baseline="30000" dirty="0"/>
          </a:p>
        </p:txBody>
      </p:sp>
      <p:sp>
        <p:nvSpPr>
          <p:cNvPr id="4" name="Rectangle 1">
            <a:extLst>
              <a:ext uri="{FF2B5EF4-FFF2-40B4-BE49-F238E27FC236}">
                <a16:creationId xmlns:a16="http://schemas.microsoft.com/office/drawing/2014/main" id="{2CDB2AE0-3687-4339-A662-20C1776E1F94}"/>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D5010BE-7A42-45BB-B0E1-ED39BFB722A9}"/>
              </a:ext>
            </a:extLst>
          </p:cNvPr>
          <p:cNvPicPr>
            <a:picLocks noChangeAspect="1"/>
          </p:cNvPicPr>
          <p:nvPr/>
        </p:nvPicPr>
        <p:blipFill>
          <a:blip r:embed="rId3"/>
          <a:stretch>
            <a:fillRect/>
          </a:stretch>
        </p:blipFill>
        <p:spPr>
          <a:xfrm>
            <a:off x="3077496" y="306590"/>
            <a:ext cx="9136480" cy="6244819"/>
          </a:xfrm>
          <a:prstGeom prst="rect">
            <a:avLst/>
          </a:prstGeom>
          <a:ln>
            <a:noFill/>
          </a:ln>
          <a:effectLst>
            <a:softEdge rad="112500"/>
          </a:effectLst>
        </p:spPr>
      </p:pic>
    </p:spTree>
    <p:extLst>
      <p:ext uri="{BB962C8B-B14F-4D97-AF65-F5344CB8AC3E}">
        <p14:creationId xmlns:p14="http://schemas.microsoft.com/office/powerpoint/2010/main" val="291249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CCBD-5A6C-4731-ABA2-A5F0D7AFFE7D}"/>
              </a:ext>
            </a:extLst>
          </p:cNvPr>
          <p:cNvSpPr>
            <a:spLocks noGrp="1"/>
          </p:cNvSpPr>
          <p:nvPr>
            <p:ph type="title"/>
          </p:nvPr>
        </p:nvSpPr>
        <p:spPr/>
        <p:txBody>
          <a:bodyPr/>
          <a:lstStyle/>
          <a:p>
            <a:r>
              <a:rPr lang="en-US" dirty="0"/>
              <a:t>Manufacturers</a:t>
            </a:r>
          </a:p>
        </p:txBody>
      </p:sp>
      <p:sp>
        <p:nvSpPr>
          <p:cNvPr id="3" name="Content Placeholder 2">
            <a:extLst>
              <a:ext uri="{FF2B5EF4-FFF2-40B4-BE49-F238E27FC236}">
                <a16:creationId xmlns:a16="http://schemas.microsoft.com/office/drawing/2014/main" id="{7B0A02A3-0655-4941-B904-5EFFB754C751}"/>
              </a:ext>
            </a:extLst>
          </p:cNvPr>
          <p:cNvSpPr>
            <a:spLocks noGrp="1"/>
          </p:cNvSpPr>
          <p:nvPr>
            <p:ph idx="1"/>
          </p:nvPr>
        </p:nvSpPr>
        <p:spPr>
          <a:xfrm>
            <a:off x="1276233" y="2122413"/>
            <a:ext cx="10374086" cy="4283529"/>
          </a:xfrm>
        </p:spPr>
        <p:txBody>
          <a:bodyPr>
            <a:normAutofit/>
          </a:bodyPr>
          <a:lstStyle/>
          <a:p>
            <a:r>
              <a:rPr lang="en-US" sz="2800" dirty="0"/>
              <a:t>What they do:</a:t>
            </a:r>
          </a:p>
          <a:p>
            <a:pPr lvl="1"/>
            <a:r>
              <a:rPr lang="en-US" sz="2800" dirty="0"/>
              <a:t>Develop</a:t>
            </a:r>
          </a:p>
          <a:p>
            <a:pPr lvl="1"/>
            <a:r>
              <a:rPr lang="en-US" sz="2800" dirty="0"/>
              <a:t>Produce</a:t>
            </a:r>
          </a:p>
          <a:p>
            <a:pPr lvl="1"/>
            <a:r>
              <a:rPr lang="en-US" sz="2800" dirty="0"/>
              <a:t>Distribute</a:t>
            </a:r>
          </a:p>
          <a:p>
            <a:pPr lvl="1"/>
            <a:r>
              <a:rPr lang="en-US" sz="2800" dirty="0"/>
              <a:t>Market</a:t>
            </a:r>
          </a:p>
        </p:txBody>
      </p:sp>
    </p:spTree>
    <p:extLst>
      <p:ext uri="{BB962C8B-B14F-4D97-AF65-F5344CB8AC3E}">
        <p14:creationId xmlns:p14="http://schemas.microsoft.com/office/powerpoint/2010/main" val="127469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BC55-D85E-4CD3-98FF-B3B294529D6B}"/>
              </a:ext>
            </a:extLst>
          </p:cNvPr>
          <p:cNvSpPr>
            <a:spLocks noGrp="1"/>
          </p:cNvSpPr>
          <p:nvPr>
            <p:ph type="title"/>
          </p:nvPr>
        </p:nvSpPr>
        <p:spPr/>
        <p:txBody>
          <a:bodyPr/>
          <a:lstStyle/>
          <a:p>
            <a:r>
              <a:rPr lang="en-US" dirty="0"/>
              <a:t>Manufacturers</a:t>
            </a:r>
            <a:endParaRPr lang="en-US" baseline="30000" dirty="0"/>
          </a:p>
        </p:txBody>
      </p:sp>
      <p:sp>
        <p:nvSpPr>
          <p:cNvPr id="3" name="Content Placeholder 2">
            <a:extLst>
              <a:ext uri="{FF2B5EF4-FFF2-40B4-BE49-F238E27FC236}">
                <a16:creationId xmlns:a16="http://schemas.microsoft.com/office/drawing/2014/main" id="{08F17BA3-252D-4750-AB75-6A2C14732D46}"/>
              </a:ext>
            </a:extLst>
          </p:cNvPr>
          <p:cNvSpPr>
            <a:spLocks noGrp="1"/>
          </p:cNvSpPr>
          <p:nvPr>
            <p:ph idx="1"/>
          </p:nvPr>
        </p:nvSpPr>
        <p:spPr/>
        <p:txBody>
          <a:bodyPr/>
          <a:lstStyle/>
          <a:p>
            <a:r>
              <a:rPr lang="en-US" sz="2400" dirty="0"/>
              <a:t>Product Flows</a:t>
            </a:r>
          </a:p>
          <a:p>
            <a:pPr lvl="1"/>
            <a:r>
              <a:rPr lang="en-US" sz="2400" dirty="0"/>
              <a:t>From Manufacturer to Wholesaler</a:t>
            </a:r>
          </a:p>
          <a:p>
            <a:r>
              <a:rPr lang="en-US" sz="2400" dirty="0"/>
              <a:t>Contractual Relationship</a:t>
            </a:r>
          </a:p>
          <a:p>
            <a:pPr lvl="1"/>
            <a:r>
              <a:rPr lang="en-US" sz="2400" dirty="0"/>
              <a:t>PBMs and Wholesalers</a:t>
            </a:r>
          </a:p>
          <a:p>
            <a:r>
              <a:rPr lang="en-US" sz="2400" dirty="0"/>
              <a:t>Financial Flow</a:t>
            </a:r>
          </a:p>
          <a:p>
            <a:pPr lvl="1"/>
            <a:r>
              <a:rPr lang="en-US" sz="2400" dirty="0"/>
              <a:t>In the form of Rebates *to* PBMs</a:t>
            </a:r>
          </a:p>
          <a:p>
            <a:pPr lvl="1"/>
            <a:r>
              <a:rPr lang="en-US" sz="2400" dirty="0"/>
              <a:t>*From* Wholesalers in the form of product payments</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85523299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3793</TotalTime>
  <Words>3608</Words>
  <Application>Microsoft Office PowerPoint</Application>
  <PresentationFormat>Widescreen</PresentationFormat>
  <Paragraphs>408</Paragraphs>
  <Slides>53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Franklin Gothic Book</vt:lpstr>
      <vt:lpstr>Times New Roman</vt:lpstr>
      <vt:lpstr>Crop</vt:lpstr>
      <vt:lpstr>Pharmaceutical Supply and Payment Chain</vt:lpstr>
      <vt:lpstr>Supply and Payment Chain</vt:lpstr>
      <vt:lpstr>Case Study- Insulin</vt:lpstr>
      <vt:lpstr>Case Study- Insulin</vt:lpstr>
      <vt:lpstr>Case Study- Insulin</vt:lpstr>
      <vt:lpstr>Analog Insulin Price Trend</vt:lpstr>
      <vt:lpstr>Supply and Payment Chain</vt:lpstr>
      <vt:lpstr>Manufacturers</vt:lpstr>
      <vt:lpstr>Manufacturers</vt:lpstr>
      <vt:lpstr>Manufacturer - PBM</vt:lpstr>
      <vt:lpstr>Manufacturer - Wholesaler</vt:lpstr>
      <vt:lpstr>Manufacturer Financial Relationships</vt:lpstr>
      <vt:lpstr>Manufacturers, Prices and Brand Medications</vt:lpstr>
      <vt:lpstr>Manufacturers, Prices and Brand Medications</vt:lpstr>
      <vt:lpstr>Manufacturers, Prices- Generics/Biosimilars</vt:lpstr>
      <vt:lpstr>Other Factors</vt:lpstr>
      <vt:lpstr>Implications for Drug Pricing</vt:lpstr>
      <vt:lpstr>Manufacturer- Gilead</vt:lpstr>
      <vt:lpstr>Manufacturers- Market Considerations</vt:lpstr>
      <vt:lpstr>Takeaways on Manufacturers</vt:lpstr>
      <vt:lpstr>PBMs… and PBAs</vt:lpstr>
      <vt:lpstr>PBMs… and PBAs</vt:lpstr>
      <vt:lpstr>PBMs</vt:lpstr>
      <vt:lpstr>Contractual Relationships</vt:lpstr>
      <vt:lpstr>Financial Relationship- Manufacturers</vt:lpstr>
      <vt:lpstr>Financial Relationship- Others</vt:lpstr>
      <vt:lpstr>Financial Relationship- Others</vt:lpstr>
      <vt:lpstr>Copay ClawBack Example</vt:lpstr>
      <vt:lpstr>Market considerations / COI</vt:lpstr>
      <vt:lpstr>PBMs and Pricing</vt:lpstr>
      <vt:lpstr>PBMs and Pricing</vt:lpstr>
      <vt:lpstr>PBMs and Pricing</vt:lpstr>
      <vt:lpstr>PBM Takeaways</vt:lpstr>
      <vt:lpstr>Wholesalers</vt:lpstr>
      <vt:lpstr>Wholesaler Contractual Relationships</vt:lpstr>
      <vt:lpstr>Wholesaler Other Relationships </vt:lpstr>
      <vt:lpstr>Wholesaler Takeaways</vt:lpstr>
      <vt:lpstr>Pharmacies</vt:lpstr>
      <vt:lpstr>Contractual Relationships</vt:lpstr>
      <vt:lpstr>Financial Flow</vt:lpstr>
      <vt:lpstr>Pharmacies</vt:lpstr>
      <vt:lpstr>PSAOs</vt:lpstr>
      <vt:lpstr>Market</vt:lpstr>
      <vt:lpstr>Pharmacy Takeaways</vt:lpstr>
      <vt:lpstr>Patients and Payors</vt:lpstr>
      <vt:lpstr>Market Disruption</vt:lpstr>
      <vt:lpstr>Summary</vt:lpstr>
      <vt:lpstr>Summary</vt:lpstr>
      <vt:lpstr>Insulin Today-</vt:lpstr>
      <vt:lpstr>Other States</vt:lpstr>
      <vt:lpstr>Georgia</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Supply Chain</dc:title>
  <dc:creator>Emily Baker</dc:creator>
  <cp:lastModifiedBy>Emily Baker</cp:lastModifiedBy>
  <cp:revision>113</cp:revision>
  <cp:lastPrinted>2019-10-30T18:41:00Z</cp:lastPrinted>
  <dcterms:created xsi:type="dcterms:W3CDTF">2019-10-29T19:29:57Z</dcterms:created>
  <dcterms:modified xsi:type="dcterms:W3CDTF">2019-11-01T15:11:11Z</dcterms:modified>
</cp:coreProperties>
</file>